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32"/>
  </p:notesMasterIdLst>
  <p:sldIdLst>
    <p:sldId id="256" r:id="rId6"/>
    <p:sldId id="509" r:id="rId7"/>
    <p:sldId id="516" r:id="rId8"/>
    <p:sldId id="512" r:id="rId9"/>
    <p:sldId id="504" r:id="rId10"/>
    <p:sldId id="293" r:id="rId11"/>
    <p:sldId id="514" r:id="rId12"/>
    <p:sldId id="306" r:id="rId13"/>
    <p:sldId id="294" r:id="rId14"/>
    <p:sldId id="298" r:id="rId15"/>
    <p:sldId id="299" r:id="rId16"/>
    <p:sldId id="282" r:id="rId17"/>
    <p:sldId id="510" r:id="rId18"/>
    <p:sldId id="506" r:id="rId19"/>
    <p:sldId id="515" r:id="rId20"/>
    <p:sldId id="507" r:id="rId21"/>
    <p:sldId id="300" r:id="rId22"/>
    <p:sldId id="498" r:id="rId23"/>
    <p:sldId id="499" r:id="rId24"/>
    <p:sldId id="500" r:id="rId25"/>
    <p:sldId id="295" r:id="rId26"/>
    <p:sldId id="496" r:id="rId27"/>
    <p:sldId id="501" r:id="rId28"/>
    <p:sldId id="502" r:id="rId29"/>
    <p:sldId id="503" r:id="rId30"/>
    <p:sldId id="297" r:id="rId3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DDC81D6-8428-45F4-A2E6-CE9A274B1127}">
          <p14:sldIdLst>
            <p14:sldId id="256"/>
          </p14:sldIdLst>
        </p14:section>
        <p14:section name="Natural Hazards - Taieri" id="{58E357D6-3F12-4BD5-B7FF-5E04BDA307DC}">
          <p14:sldIdLst>
            <p14:sldId id="509"/>
            <p14:sldId id="516"/>
          </p14:sldIdLst>
        </p14:section>
        <p14:section name="Scheme background" id="{EBC04B03-34B9-4509-ADAB-C64D4E74D414}">
          <p14:sldIdLst>
            <p14:sldId id="512"/>
            <p14:sldId id="504"/>
          </p14:sldIdLst>
        </p14:section>
        <p14:section name="Floodbank RIsk Assessment" id="{DE316CE1-7EFE-402D-8059-148193D4F5E1}">
          <p14:sldIdLst>
            <p14:sldId id="293"/>
            <p14:sldId id="514"/>
            <p14:sldId id="306"/>
            <p14:sldId id="294"/>
            <p14:sldId id="298"/>
            <p14:sldId id="299"/>
          </p14:sldIdLst>
        </p14:section>
        <p14:section name="Actions on identified risk/work programmes" id="{8AA49B2B-9CD0-4C94-94C1-D8A9A3C62720}">
          <p14:sldIdLst>
            <p14:sldId id="282"/>
            <p14:sldId id="510"/>
          </p14:sldIdLst>
        </p14:section>
        <p14:section name="What comes next" id="{1C256A22-93D8-4C15-9564-3D83307F94F7}">
          <p14:sldIdLst>
            <p14:sldId id="506"/>
            <p14:sldId id="515"/>
          </p14:sldIdLst>
        </p14:section>
        <p14:section name="Suplimentary slides" id="{353E850A-3727-45B1-9077-20E73BC63610}">
          <p14:sldIdLst>
            <p14:sldId id="507"/>
            <p14:sldId id="300"/>
            <p14:sldId id="498"/>
            <p14:sldId id="499"/>
            <p14:sldId id="500"/>
            <p14:sldId id="295"/>
            <p14:sldId id="496"/>
            <p14:sldId id="501"/>
            <p14:sldId id="502"/>
            <p14:sldId id="503"/>
            <p14:sldId id="2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166A6E-5C23-1941-69F6-1DFE4CC90C13}" name="Brett Paterson" initials="BP" userId="S::Brett.Paterson@orc.govt.nz::74260b2b-e82a-48b2-8950-d802847620bc" providerId="AD"/>
  <p188:author id="{EF875F82-DBD8-BE79-4FF7-454445B499AD}" name="Michelle Mifflin" initials="MM" userId="S::Michelle.Mifflin@orc.govt.nz::666e1c30-070c-4bee-99e5-17e72d5bd8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A789C-D051-44D4-A4DD-299C6643C37C}" v="52" dt="2024-02-06T20:11:19.009"/>
    <p1510:client id="{C7AE50CB-9D40-49D3-A657-C4D34DE58015}" v="949" dt="2024-02-06T21:48:15.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917"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vin Palmer" userId="5c46705b-e9ba-4333-9778-0662e5213839" providerId="ADAL" clId="{0E7092E9-BC69-4747-9A2D-271E55F82983}"/>
    <pc:docChg chg="undo custSel modSld sldOrd modSection">
      <pc:chgData name="Gavin Palmer" userId="5c46705b-e9ba-4333-9778-0662e5213839" providerId="ADAL" clId="{0E7092E9-BC69-4747-9A2D-271E55F82983}" dt="2024-02-07T00:21:41.284" v="384" actId="20577"/>
      <pc:docMkLst>
        <pc:docMk/>
      </pc:docMkLst>
      <pc:sldChg chg="modSp mod">
        <pc:chgData name="Gavin Palmer" userId="5c46705b-e9ba-4333-9778-0662e5213839" providerId="ADAL" clId="{0E7092E9-BC69-4747-9A2D-271E55F82983}" dt="2024-02-07T00:14:38.261" v="88" actId="688"/>
        <pc:sldMkLst>
          <pc:docMk/>
          <pc:sldMk cId="109857222" sldId="256"/>
        </pc:sldMkLst>
        <pc:spChg chg="mod">
          <ac:chgData name="Gavin Palmer" userId="5c46705b-e9ba-4333-9778-0662e5213839" providerId="ADAL" clId="{0E7092E9-BC69-4747-9A2D-271E55F82983}" dt="2024-02-07T00:13:33.286" v="58" actId="20577"/>
          <ac:spMkLst>
            <pc:docMk/>
            <pc:sldMk cId="109857222" sldId="256"/>
            <ac:spMk id="4" creationId="{7E11B43A-A5EA-78E7-0639-30CFD3EAB328}"/>
          </ac:spMkLst>
        </pc:spChg>
        <pc:spChg chg="mod">
          <ac:chgData name="Gavin Palmer" userId="5c46705b-e9ba-4333-9778-0662e5213839" providerId="ADAL" clId="{0E7092E9-BC69-4747-9A2D-271E55F82983}" dt="2024-02-07T00:14:38.261" v="88" actId="688"/>
          <ac:spMkLst>
            <pc:docMk/>
            <pc:sldMk cId="109857222" sldId="256"/>
            <ac:spMk id="6" creationId="{8EF1B51F-7887-EF6B-EB7C-F6D8EEBCABCC}"/>
          </ac:spMkLst>
        </pc:spChg>
        <pc:spChg chg="mod">
          <ac:chgData name="Gavin Palmer" userId="5c46705b-e9ba-4333-9778-0662e5213839" providerId="ADAL" clId="{0E7092E9-BC69-4747-9A2D-271E55F82983}" dt="2024-02-07T00:13:45.756" v="68" actId="20577"/>
          <ac:spMkLst>
            <pc:docMk/>
            <pc:sldMk cId="109857222" sldId="256"/>
            <ac:spMk id="7" creationId="{548BE79C-71AC-8C90-3DA6-B74D65371A17}"/>
          </ac:spMkLst>
        </pc:spChg>
        <pc:picChg chg="mod">
          <ac:chgData name="Gavin Palmer" userId="5c46705b-e9ba-4333-9778-0662e5213839" providerId="ADAL" clId="{0E7092E9-BC69-4747-9A2D-271E55F82983}" dt="2024-02-07T00:14:31.271" v="86" actId="1076"/>
          <ac:picMkLst>
            <pc:docMk/>
            <pc:sldMk cId="109857222" sldId="256"/>
            <ac:picMk id="3" creationId="{F9EBBCB9-274E-A3B0-6806-ADBB9A894D53}"/>
          </ac:picMkLst>
        </pc:picChg>
      </pc:sldChg>
      <pc:sldChg chg="modSp mod ord">
        <pc:chgData name="Gavin Palmer" userId="5c46705b-e9ba-4333-9778-0662e5213839" providerId="ADAL" clId="{0E7092E9-BC69-4747-9A2D-271E55F82983}" dt="2024-02-07T00:16:24.206" v="118" actId="20577"/>
        <pc:sldMkLst>
          <pc:docMk/>
          <pc:sldMk cId="1516405490" sldId="306"/>
        </pc:sldMkLst>
        <pc:spChg chg="mod">
          <ac:chgData name="Gavin Palmer" userId="5c46705b-e9ba-4333-9778-0662e5213839" providerId="ADAL" clId="{0E7092E9-BC69-4747-9A2D-271E55F82983}" dt="2024-02-07T00:16:24.206" v="118" actId="20577"/>
          <ac:spMkLst>
            <pc:docMk/>
            <pc:sldMk cId="1516405490" sldId="306"/>
            <ac:spMk id="2" creationId="{6350522B-EEF0-4C23-9FC4-5322AADDB7B9}"/>
          </ac:spMkLst>
        </pc:spChg>
      </pc:sldChg>
      <pc:sldChg chg="modSp mod">
        <pc:chgData name="Gavin Palmer" userId="5c46705b-e9ba-4333-9778-0662e5213839" providerId="ADAL" clId="{0E7092E9-BC69-4747-9A2D-271E55F82983}" dt="2024-02-07T00:21:41.284" v="384" actId="20577"/>
        <pc:sldMkLst>
          <pc:docMk/>
          <pc:sldMk cId="3351897741" sldId="506"/>
        </pc:sldMkLst>
        <pc:spChg chg="mod">
          <ac:chgData name="Gavin Palmer" userId="5c46705b-e9ba-4333-9778-0662e5213839" providerId="ADAL" clId="{0E7092E9-BC69-4747-9A2D-271E55F82983}" dt="2024-02-07T00:21:41.284" v="384" actId="20577"/>
          <ac:spMkLst>
            <pc:docMk/>
            <pc:sldMk cId="3351897741" sldId="506"/>
            <ac:spMk id="2" creationId="{6350522B-EEF0-4C23-9FC4-5322AADDB7B9}"/>
          </ac:spMkLst>
        </pc:spChg>
      </pc:sldChg>
      <pc:sldChg chg="modSp mod">
        <pc:chgData name="Gavin Palmer" userId="5c46705b-e9ba-4333-9778-0662e5213839" providerId="ADAL" clId="{0E7092E9-BC69-4747-9A2D-271E55F82983}" dt="2024-02-07T00:15:23.593" v="100" actId="20577"/>
        <pc:sldMkLst>
          <pc:docMk/>
          <pc:sldMk cId="825935720" sldId="516"/>
        </pc:sldMkLst>
        <pc:spChg chg="mod">
          <ac:chgData name="Gavin Palmer" userId="5c46705b-e9ba-4333-9778-0662e5213839" providerId="ADAL" clId="{0E7092E9-BC69-4747-9A2D-271E55F82983}" dt="2024-02-07T00:15:23.593" v="100" actId="20577"/>
          <ac:spMkLst>
            <pc:docMk/>
            <pc:sldMk cId="825935720" sldId="516"/>
            <ac:spMk id="11" creationId="{B8B1E0A7-50A6-5E18-D180-00CD3C0E28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2A7C3-083C-4968-8D97-C74C54B7B00E}" type="datetimeFigureOut">
              <a:t>2/7/2024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C94EB-4BF1-4444-B1B9-BCCED1C06ABD}" type="slidenum">
              <a:t>‹#›</a:t>
            </a:fld>
            <a:endParaRPr lang="en-GB"/>
          </a:p>
        </p:txBody>
      </p:sp>
    </p:spTree>
    <p:extLst>
      <p:ext uri="{BB962C8B-B14F-4D97-AF65-F5344CB8AC3E}">
        <p14:creationId xmlns:p14="http://schemas.microsoft.com/office/powerpoint/2010/main" val="82748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3AC94EB-4BF1-4444-B1B9-BCCED1C06ABD}" type="slidenum">
              <a:rPr lang="en-NZ" smtClean="0"/>
              <a:t>1</a:t>
            </a:fld>
            <a:endParaRPr lang="en-NZ"/>
          </a:p>
        </p:txBody>
      </p:sp>
    </p:spTree>
    <p:extLst>
      <p:ext uri="{BB962C8B-B14F-4D97-AF65-F5344CB8AC3E}">
        <p14:creationId xmlns:p14="http://schemas.microsoft.com/office/powerpoint/2010/main" val="168407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Visual representation of where these risk categories lie within the plain - East Taieri: </a:t>
            </a:r>
          </a:p>
          <a:p>
            <a:r>
              <a:rPr lang="en-NZ"/>
              <a:t>Cutoff bank – </a:t>
            </a:r>
            <a:r>
              <a:rPr lang="en-NZ" err="1"/>
              <a:t>overtoppng</a:t>
            </a:r>
            <a:r>
              <a:rPr lang="en-NZ"/>
              <a:t>/capacity</a:t>
            </a:r>
          </a:p>
          <a:p>
            <a:r>
              <a:rPr lang="en-NZ"/>
              <a:t>True right bank of Taieri - </a:t>
            </a:r>
          </a:p>
          <a:p>
            <a:r>
              <a:rPr lang="en-NZ"/>
              <a:t>Small locations along True left bank SS - </a:t>
            </a:r>
          </a:p>
        </p:txBody>
      </p:sp>
      <p:sp>
        <p:nvSpPr>
          <p:cNvPr id="4" name="Slide Number Placeholder 3"/>
          <p:cNvSpPr>
            <a:spLocks noGrp="1"/>
          </p:cNvSpPr>
          <p:nvPr>
            <p:ph type="sldNum" sz="quarter" idx="5"/>
          </p:nvPr>
        </p:nvSpPr>
        <p:spPr/>
        <p:txBody>
          <a:bodyPr/>
          <a:lstStyle/>
          <a:p>
            <a:fld id="{CDFEE0BB-FED8-4B72-B701-17FC1A3408BD}" type="slidenum">
              <a:rPr lang="en-AU" smtClean="0"/>
              <a:t>10</a:t>
            </a:fld>
            <a:endParaRPr lang="en-AU"/>
          </a:p>
        </p:txBody>
      </p:sp>
    </p:spTree>
    <p:extLst>
      <p:ext uri="{BB962C8B-B14F-4D97-AF65-F5344CB8AC3E}">
        <p14:creationId xmlns:p14="http://schemas.microsoft.com/office/powerpoint/2010/main" val="464917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Visual representation of where these risk categories lie within the plain - West Taieri: </a:t>
            </a:r>
          </a:p>
          <a:p>
            <a:r>
              <a:rPr lang="en-NZ" err="1"/>
              <a:t>Waipori</a:t>
            </a:r>
            <a:r>
              <a:rPr lang="en-NZ"/>
              <a:t> downstream of contour channel</a:t>
            </a:r>
          </a:p>
          <a:p>
            <a:r>
              <a:rPr lang="en-NZ"/>
              <a:t>Henley - overtopping</a:t>
            </a:r>
          </a:p>
        </p:txBody>
      </p:sp>
      <p:sp>
        <p:nvSpPr>
          <p:cNvPr id="4" name="Slide Number Placeholder 3"/>
          <p:cNvSpPr>
            <a:spLocks noGrp="1"/>
          </p:cNvSpPr>
          <p:nvPr>
            <p:ph type="sldNum" sz="quarter" idx="5"/>
          </p:nvPr>
        </p:nvSpPr>
        <p:spPr/>
        <p:txBody>
          <a:bodyPr/>
          <a:lstStyle/>
          <a:p>
            <a:fld id="{CDFEE0BB-FED8-4B72-B701-17FC1A3408BD}" type="slidenum">
              <a:rPr lang="en-AU" smtClean="0"/>
              <a:t>11</a:t>
            </a:fld>
            <a:endParaRPr lang="en-AU"/>
          </a:p>
        </p:txBody>
      </p:sp>
    </p:spTree>
    <p:extLst>
      <p:ext uri="{BB962C8B-B14F-4D97-AF65-F5344CB8AC3E}">
        <p14:creationId xmlns:p14="http://schemas.microsoft.com/office/powerpoint/2010/main" val="268697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rgbClr val="002060"/>
                </a:solidFill>
                <a:latin typeface="Frutiger LT 45 Light"/>
              </a:rPr>
              <a:t>Some risks can be mitigated through engineering works and/or investigations, however many cannot.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rgbClr val="002060"/>
                </a:solidFill>
                <a:latin typeface="Frutiger LT 45 Light"/>
              </a:rPr>
              <a:t>For some risks mitigation measures through infrastructure management may not be possible.  In these instances, consequence is the main driver of risk and while infrastructure solutions may not work other measures may be needed.</a:t>
            </a: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12</a:t>
            </a:fld>
            <a:endParaRPr lang="en-AU"/>
          </a:p>
        </p:txBody>
      </p:sp>
    </p:spTree>
    <p:extLst>
      <p:ext uri="{BB962C8B-B14F-4D97-AF65-F5344CB8AC3E}">
        <p14:creationId xmlns:p14="http://schemas.microsoft.com/office/powerpoint/2010/main" val="69979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Contributing factors to extreme risk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Site 1 – There is little to no berm along this section of bank meaning the river runs up to the toe of the bank. The land adjacent to the floodbank (landward side) is lower that the river level.  This situation creates an increased risk of piping within the floodbank.  There is also a tree growing close to the toe of the floodbank elevating the risk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Site 2 – The floodbank level at this location tappers down to allow the floodbank to tie into the access area for the bridge on Henley – Berwick Rd. This creates and increase risk of overtopping at this location.</a:t>
            </a: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13</a:t>
            </a:fld>
            <a:endParaRPr lang="en-AU"/>
          </a:p>
        </p:txBody>
      </p:sp>
    </p:spTree>
    <p:extLst>
      <p:ext uri="{BB962C8B-B14F-4D97-AF65-F5344CB8AC3E}">
        <p14:creationId xmlns:p14="http://schemas.microsoft.com/office/powerpoint/2010/main" val="55104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14</a:t>
            </a:fld>
            <a:endParaRPr lang="en-AU"/>
          </a:p>
        </p:txBody>
      </p:sp>
    </p:spTree>
    <p:extLst>
      <p:ext uri="{BB962C8B-B14F-4D97-AF65-F5344CB8AC3E}">
        <p14:creationId xmlns:p14="http://schemas.microsoft.com/office/powerpoint/2010/main" val="150996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8BC88-4D5C-04D1-3057-A4F29928D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70880-AA12-CCD6-719C-33FF7F315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27082-943F-D020-7F7E-D59AC364B40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F5C79322-F828-C3DD-3F8B-3F2577726CED}"/>
              </a:ext>
            </a:extLst>
          </p:cNvPr>
          <p:cNvSpPr>
            <a:spLocks noGrp="1"/>
          </p:cNvSpPr>
          <p:nvPr>
            <p:ph type="sldNum" sz="quarter" idx="5"/>
          </p:nvPr>
        </p:nvSpPr>
        <p:spPr/>
        <p:txBody>
          <a:bodyPr/>
          <a:lstStyle/>
          <a:p>
            <a:fld id="{CDFEE0BB-FED8-4B72-B701-17FC1A3408BD}" type="slidenum">
              <a:rPr lang="en-AU" smtClean="0"/>
              <a:t>16</a:t>
            </a:fld>
            <a:endParaRPr lang="en-AU"/>
          </a:p>
        </p:txBody>
      </p:sp>
    </p:spTree>
    <p:extLst>
      <p:ext uri="{BB962C8B-B14F-4D97-AF65-F5344CB8AC3E}">
        <p14:creationId xmlns:p14="http://schemas.microsoft.com/office/powerpoint/2010/main" val="372784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17</a:t>
            </a:fld>
            <a:endParaRPr lang="en-AU"/>
          </a:p>
        </p:txBody>
      </p:sp>
    </p:spTree>
    <p:extLst>
      <p:ext uri="{BB962C8B-B14F-4D97-AF65-F5344CB8AC3E}">
        <p14:creationId xmlns:p14="http://schemas.microsoft.com/office/powerpoint/2010/main" val="46183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18</a:t>
            </a:fld>
            <a:endParaRPr lang="en-AU"/>
          </a:p>
        </p:txBody>
      </p:sp>
    </p:spTree>
    <p:extLst>
      <p:ext uri="{BB962C8B-B14F-4D97-AF65-F5344CB8AC3E}">
        <p14:creationId xmlns:p14="http://schemas.microsoft.com/office/powerpoint/2010/main" val="909866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19</a:t>
            </a:fld>
            <a:endParaRPr lang="en-AU"/>
          </a:p>
        </p:txBody>
      </p:sp>
    </p:spTree>
    <p:extLst>
      <p:ext uri="{BB962C8B-B14F-4D97-AF65-F5344CB8AC3E}">
        <p14:creationId xmlns:p14="http://schemas.microsoft.com/office/powerpoint/2010/main" val="294223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20</a:t>
            </a:fld>
            <a:endParaRPr lang="en-AU"/>
          </a:p>
        </p:txBody>
      </p:sp>
    </p:spTree>
    <p:extLst>
      <p:ext uri="{BB962C8B-B14F-4D97-AF65-F5344CB8AC3E}">
        <p14:creationId xmlns:p14="http://schemas.microsoft.com/office/powerpoint/2010/main" val="5394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Remind about NH info on Taieri</a:t>
            </a:r>
          </a:p>
          <a:p>
            <a:r>
              <a:rPr lang="en-NZ"/>
              <a:t>Not new FH on Taieri</a:t>
            </a:r>
          </a:p>
          <a:p>
            <a:endParaRPr lang="en-NZ"/>
          </a:p>
          <a:p>
            <a:r>
              <a:rPr lang="en-NZ"/>
              <a:t>Area of the plain topography sitting below sea level.</a:t>
            </a: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a:t>
            </a:fld>
            <a:endParaRPr lang="en-AU"/>
          </a:p>
        </p:txBody>
      </p:sp>
    </p:spTree>
    <p:extLst>
      <p:ext uri="{BB962C8B-B14F-4D97-AF65-F5344CB8AC3E}">
        <p14:creationId xmlns:p14="http://schemas.microsoft.com/office/powerpoint/2010/main" val="373038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21</a:t>
            </a:fld>
            <a:endParaRPr lang="en-AU"/>
          </a:p>
        </p:txBody>
      </p:sp>
    </p:spTree>
    <p:extLst>
      <p:ext uri="{BB962C8B-B14F-4D97-AF65-F5344CB8AC3E}">
        <p14:creationId xmlns:p14="http://schemas.microsoft.com/office/powerpoint/2010/main" val="1402061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22</a:t>
            </a:fld>
            <a:endParaRPr lang="en-AU"/>
          </a:p>
        </p:txBody>
      </p:sp>
    </p:spTree>
    <p:extLst>
      <p:ext uri="{BB962C8B-B14F-4D97-AF65-F5344CB8AC3E}">
        <p14:creationId xmlns:p14="http://schemas.microsoft.com/office/powerpoint/2010/main" val="786910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23</a:t>
            </a:fld>
            <a:endParaRPr lang="en-AU"/>
          </a:p>
        </p:txBody>
      </p:sp>
    </p:spTree>
    <p:extLst>
      <p:ext uri="{BB962C8B-B14F-4D97-AF65-F5344CB8AC3E}">
        <p14:creationId xmlns:p14="http://schemas.microsoft.com/office/powerpoint/2010/main" val="984870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24</a:t>
            </a:fld>
            <a:endParaRPr lang="en-AU"/>
          </a:p>
        </p:txBody>
      </p:sp>
    </p:spTree>
    <p:extLst>
      <p:ext uri="{BB962C8B-B14F-4D97-AF65-F5344CB8AC3E}">
        <p14:creationId xmlns:p14="http://schemas.microsoft.com/office/powerpoint/2010/main" val="299488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25</a:t>
            </a:fld>
            <a:endParaRPr lang="en-AU"/>
          </a:p>
        </p:txBody>
      </p:sp>
    </p:spTree>
    <p:extLst>
      <p:ext uri="{BB962C8B-B14F-4D97-AF65-F5344CB8AC3E}">
        <p14:creationId xmlns:p14="http://schemas.microsoft.com/office/powerpoint/2010/main" val="2293212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26</a:t>
            </a:fld>
            <a:endParaRPr lang="en-AU"/>
          </a:p>
        </p:txBody>
      </p:sp>
    </p:spTree>
    <p:extLst>
      <p:ext uri="{BB962C8B-B14F-4D97-AF65-F5344CB8AC3E}">
        <p14:creationId xmlns:p14="http://schemas.microsoft.com/office/powerpoint/2010/main" val="146939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Remind about Flood Hazard info on Taieri</a:t>
            </a:r>
          </a:p>
          <a:p>
            <a:r>
              <a:rPr lang="en-NZ"/>
              <a:t>Not new Flood Hazard on Taieri</a:t>
            </a:r>
          </a:p>
          <a:p>
            <a:endParaRPr lang="en-NZ"/>
          </a:p>
          <a:p>
            <a:r>
              <a:rPr lang="en-NZ"/>
              <a:t>Noting that we have tested the scheme as part of this risk assessment to 3000m3/s for the Taieri.  This is slightly greater than the largest flood on record (being 1980) and the current design </a:t>
            </a:r>
            <a:r>
              <a:rPr lang="en-NZ" err="1"/>
              <a:t>LoS</a:t>
            </a:r>
            <a:r>
              <a:rPr lang="en-NZ"/>
              <a:t> of 2500m3/s.</a:t>
            </a:r>
          </a:p>
          <a:p>
            <a:r>
              <a:rPr lang="en-NZ"/>
              <a:t>This is to stress the scheme to identify areas of risk and allow a conservative approach</a:t>
            </a:r>
          </a:p>
        </p:txBody>
      </p:sp>
      <p:sp>
        <p:nvSpPr>
          <p:cNvPr id="4" name="Slide Number Placeholder 3"/>
          <p:cNvSpPr>
            <a:spLocks noGrp="1"/>
          </p:cNvSpPr>
          <p:nvPr>
            <p:ph type="sldNum" sz="quarter" idx="5"/>
          </p:nvPr>
        </p:nvSpPr>
        <p:spPr/>
        <p:txBody>
          <a:bodyPr/>
          <a:lstStyle/>
          <a:p>
            <a:fld id="{CDFEE0BB-FED8-4B72-B701-17FC1A3408BD}" type="slidenum">
              <a:rPr lang="en-AU" smtClean="0"/>
              <a:t>3</a:t>
            </a:fld>
            <a:endParaRPr lang="en-AU"/>
          </a:p>
        </p:txBody>
      </p:sp>
    </p:spTree>
    <p:extLst>
      <p:ext uri="{BB962C8B-B14F-4D97-AF65-F5344CB8AC3E}">
        <p14:creationId xmlns:p14="http://schemas.microsoft.com/office/powerpoint/2010/main" val="27410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A reminder of the scheme.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Covers a large area reliant on floodbanks and pumping.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Protects large areas of farmland, townships and critical infrastructure (e.g. Airport)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solidFill>
                <a:srgbClr val="002060"/>
              </a:solidFill>
              <a:latin typeface="Frutiger LT 45 Light"/>
            </a:endParaRP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4</a:t>
            </a:fld>
            <a:endParaRPr lang="en-AU"/>
          </a:p>
        </p:txBody>
      </p:sp>
    </p:spTree>
    <p:extLst>
      <p:ext uri="{BB962C8B-B14F-4D97-AF65-F5344CB8AC3E}">
        <p14:creationId xmlns:p14="http://schemas.microsoft.com/office/powerpoint/2010/main" val="307361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This has been included here and as an appendix to the paper to demonstrate the complexity and layers of work involved in the wider programme.</a:t>
            </a:r>
          </a:p>
          <a:p>
            <a:r>
              <a:rPr lang="en-NZ"/>
              <a:t>It is an internal brainstorming and planning document used by ORC staff to guide projects.</a:t>
            </a:r>
          </a:p>
          <a:p>
            <a:r>
              <a:rPr lang="en-NZ"/>
              <a:t>What is important to note here is where we are currently in the “Identifying what our scheme does now phase” and to show where this work will ultimately lead us into identifying how safe we want to be with the scheme and how we get there… pathways forward for the scheme.</a:t>
            </a:r>
          </a:p>
        </p:txBody>
      </p:sp>
      <p:sp>
        <p:nvSpPr>
          <p:cNvPr id="4" name="Slide Number Placeholder 3"/>
          <p:cNvSpPr>
            <a:spLocks noGrp="1"/>
          </p:cNvSpPr>
          <p:nvPr>
            <p:ph type="sldNum" sz="quarter" idx="5"/>
          </p:nvPr>
        </p:nvSpPr>
        <p:spPr/>
        <p:txBody>
          <a:bodyPr/>
          <a:lstStyle/>
          <a:p>
            <a:fld id="{CDFEE0BB-FED8-4B72-B701-17FC1A3408BD}" type="slidenum">
              <a:rPr lang="en-AU" smtClean="0"/>
              <a:t>5</a:t>
            </a:fld>
            <a:endParaRPr lang="en-AU"/>
          </a:p>
        </p:txBody>
      </p:sp>
    </p:spTree>
    <p:extLst>
      <p:ext uri="{BB962C8B-B14F-4D97-AF65-F5344CB8AC3E}">
        <p14:creationId xmlns:p14="http://schemas.microsoft.com/office/powerpoint/2010/main" val="2562654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panose="05000000000000000000" pitchFamily="2" charset="2"/>
              <a:buChar char="§"/>
            </a:pPr>
            <a:r>
              <a:rPr lang="en-NZ" sz="2000" err="1">
                <a:solidFill>
                  <a:srgbClr val="002060"/>
                </a:solidFill>
                <a:latin typeface="Frutiger LT 45 Light"/>
              </a:rPr>
              <a:t>Floodbank</a:t>
            </a:r>
            <a:r>
              <a:rPr lang="en-NZ" sz="2000">
                <a:solidFill>
                  <a:srgbClr val="002060"/>
                </a:solidFill>
                <a:latin typeface="Frutiger LT 45 Light"/>
              </a:rPr>
              <a:t> sections:</a:t>
            </a:r>
          </a:p>
          <a:p>
            <a:pPr marL="914400" lvl="1" indent="-457200">
              <a:buFont typeface="Courier New" panose="02070309020205020404" pitchFamily="49" charset="0"/>
              <a:buChar char="o"/>
            </a:pPr>
            <a:r>
              <a:rPr lang="en-NZ">
                <a:solidFill>
                  <a:srgbClr val="002060"/>
                </a:solidFill>
                <a:latin typeface="Frutiger LT 45 Light"/>
              </a:rPr>
              <a:t>field condition assessment 2017/18, soon after the July 2017 flood event. (mid-points)</a:t>
            </a:r>
          </a:p>
          <a:p>
            <a:endParaRPr lang="en-NZ" sz="1800" b="0" i="0" u="none" strike="noStrike" baseline="0">
              <a:latin typeface="Calibri" panose="020F0502020204030204" pitchFamily="34" charset="0"/>
            </a:endParaRPr>
          </a:p>
          <a:p>
            <a:pPr algn="l"/>
            <a:r>
              <a:rPr lang="en-NZ"/>
              <a:t>Field Condition: </a:t>
            </a:r>
            <a:r>
              <a:rPr lang="en-NZ" sz="1200" b="0" i="0" u="none" strike="noStrike" baseline="0">
                <a:latin typeface="Calibri" panose="020F0502020204030204" pitchFamily="34" charset="0"/>
              </a:rPr>
              <a:t>field condition assessment 2017/18</a:t>
            </a:r>
            <a:endParaRPr lang="en-NZ"/>
          </a:p>
          <a:p>
            <a:pPr algn="l"/>
            <a:r>
              <a:rPr lang="en-NZ"/>
              <a:t>Intrinsic strength: </a:t>
            </a:r>
            <a:r>
              <a:rPr lang="en-NZ" sz="1200" b="0" i="0" u="none" strike="noStrike" baseline="0">
                <a:latin typeface="Calibri" panose="020F0502020204030204" pitchFamily="34" charset="0"/>
              </a:rPr>
              <a:t>combination of both quantitative geotechnical analysis and qualitative evaluation incorporating the results of the 2017/2018 field condition assessment.</a:t>
            </a:r>
            <a:endParaRPr lang="en-NZ"/>
          </a:p>
          <a:p>
            <a:pPr algn="l"/>
            <a:endParaRPr lang="en-NZ"/>
          </a:p>
          <a:p>
            <a:pPr marL="0" marR="0" lvl="0" indent="0" algn="l" defTabSz="914400" rtl="0" eaLnBrk="1" fontAlgn="auto" latinLnBrk="0" hangingPunct="1">
              <a:lnSpc>
                <a:spcPct val="100000"/>
              </a:lnSpc>
              <a:spcBef>
                <a:spcPts val="0"/>
              </a:spcBef>
              <a:spcAft>
                <a:spcPts val="0"/>
              </a:spcAft>
              <a:buClrTx/>
              <a:buSzTx/>
              <a:buFontTx/>
              <a:buNone/>
              <a:tabLst/>
              <a:defRPr/>
            </a:pPr>
            <a:r>
              <a:rPr lang="en-NZ"/>
              <a:t>Overtopping: </a:t>
            </a:r>
            <a:r>
              <a:rPr lang="en-NZ" sz="1200" b="0" i="0" u="none" strike="noStrike" baseline="0">
                <a:latin typeface="Calibri" panose="020F0502020204030204" pitchFamily="34" charset="0"/>
              </a:rPr>
              <a:t>quantitative water level review, field observation data and engineering judgement. (</a:t>
            </a:r>
            <a:r>
              <a:rPr lang="en-NZ"/>
              <a:t>comparing flood levels modelled by ORC (~3,000 m3/s event) to the foodbank crest levels.)</a:t>
            </a:r>
            <a:endParaRPr lang="en-NZ" sz="1200" b="0" i="0" u="none" strike="noStrike" baseline="0">
              <a:latin typeface="Calibri" panose="020F0502020204030204" pitchFamily="34" charset="0"/>
            </a:endParaRPr>
          </a:p>
          <a:p>
            <a:pPr algn="l"/>
            <a:r>
              <a:rPr lang="en-NZ" sz="1200" b="0" i="0" u="none" strike="noStrike" baseline="0">
                <a:latin typeface="Calibri" panose="020F0502020204030204" pitchFamily="34" charset="0"/>
              </a:rPr>
              <a:t>quantitative water level review was undertaken by comparing modelled flood levels (ORC </a:t>
            </a:r>
            <a:r>
              <a:rPr lang="en-NZ"/>
              <a:t>(~3,000 m3/s event))</a:t>
            </a:r>
            <a:r>
              <a:rPr lang="en-NZ" sz="1200" b="0" i="0" u="none" strike="noStrike" baseline="0">
                <a:latin typeface="Calibri" panose="020F0502020204030204" pitchFamily="34" charset="0"/>
              </a:rPr>
              <a:t> to the </a:t>
            </a:r>
            <a:r>
              <a:rPr lang="en-NZ" sz="1200" b="0" i="0" u="none" strike="noStrike" baseline="0" err="1">
                <a:latin typeface="Calibri" panose="020F0502020204030204" pitchFamily="34" charset="0"/>
              </a:rPr>
              <a:t>floodbank</a:t>
            </a:r>
            <a:r>
              <a:rPr lang="en-NZ" sz="1200" b="0" i="0" u="none" strike="noStrike" baseline="0">
                <a:latin typeface="Calibri" panose="020F0502020204030204" pitchFamily="34" charset="0"/>
              </a:rPr>
              <a:t> crest levels.</a:t>
            </a:r>
          </a:p>
          <a:p>
            <a:pPr algn="l"/>
            <a:r>
              <a:rPr lang="en-NZ" sz="1200" b="0" i="0" u="none" strike="noStrike" baseline="0">
                <a:latin typeface="Calibri" panose="020F0502020204030204" pitchFamily="34" charset="0"/>
              </a:rPr>
              <a:t>ORC 2D model 2020 and crest level 2021LiDAR</a:t>
            </a:r>
          </a:p>
          <a:p>
            <a:pPr algn="l"/>
            <a:endParaRPr lang="en-NZ" sz="1200" b="0" i="0" u="none" strike="noStrike" baseline="0">
              <a:latin typeface="Calibri" panose="020F0502020204030204" pitchFamily="34" charset="0"/>
            </a:endParaRPr>
          </a:p>
          <a:p>
            <a:pPr algn="l"/>
            <a:r>
              <a:rPr lang="en-NZ"/>
              <a:t>Breach modelling: 2D hydraulic model developed by T+T. </a:t>
            </a:r>
            <a:r>
              <a:rPr lang="en-NZ" err="1"/>
              <a:t>Zomorodi</a:t>
            </a:r>
            <a:r>
              <a:rPr lang="en-NZ"/>
              <a:t> 2020 </a:t>
            </a:r>
            <a:r>
              <a:rPr lang="en-NZ" sz="1200" b="0" i="0" u="none" strike="noStrike" baseline="0">
                <a:latin typeface="Calibri" panose="020F0502020204030204" pitchFamily="34" charset="0"/>
              </a:rPr>
              <a:t>theoretical equations to estimate the peak discharge (</a:t>
            </a:r>
            <a:r>
              <a:rPr lang="en-NZ" sz="1200" b="0" i="0" u="none" strike="noStrike" baseline="0" err="1">
                <a:latin typeface="Calibri" panose="020F0502020204030204" pitchFamily="34" charset="0"/>
              </a:rPr>
              <a:t>Qpeak</a:t>
            </a:r>
            <a:r>
              <a:rPr lang="en-NZ" sz="1200" b="0" i="0" u="none" strike="noStrike" baseline="0">
                <a:latin typeface="Calibri" panose="020F0502020204030204" pitchFamily="34" charset="0"/>
              </a:rPr>
              <a:t>), dimensions etc</a:t>
            </a:r>
            <a:endParaRPr lang="en-NZ"/>
          </a:p>
          <a:p>
            <a:pPr algn="l"/>
            <a:endParaRPr lang="en-NZ"/>
          </a:p>
          <a:p>
            <a:pPr algn="l"/>
            <a:r>
              <a:rPr lang="en-NZ" sz="1200" b="0" i="0" u="none" strike="noStrike" baseline="0">
                <a:latin typeface="Calibri" panose="020F0502020204030204" pitchFamily="34" charset="0"/>
              </a:rPr>
              <a:t>Consequence categories: social, environmental and property flood inundation</a:t>
            </a:r>
            <a:br>
              <a:rPr lang="en-NZ" sz="1200" b="0" i="0" u="none" strike="noStrike" baseline="0">
                <a:latin typeface="Calibri" panose="020F0502020204030204" pitchFamily="34" charset="0"/>
              </a:rPr>
            </a:br>
            <a:r>
              <a:rPr lang="en-NZ" sz="1200" b="0" i="0" u="none" strike="noStrike" baseline="0">
                <a:latin typeface="Calibri" panose="020F0502020204030204" pitchFamily="34" charset="0"/>
              </a:rPr>
              <a:t>PAR, road rail, airport, power, Environment, Property damage, </a:t>
            </a: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6</a:t>
            </a:fld>
            <a:endParaRPr lang="en-AU"/>
          </a:p>
        </p:txBody>
      </p:sp>
    </p:spTree>
    <p:extLst>
      <p:ext uri="{BB962C8B-B14F-4D97-AF65-F5344CB8AC3E}">
        <p14:creationId xmlns:p14="http://schemas.microsoft.com/office/powerpoint/2010/main" val="612032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Risk is a combination of these factors… consequence (area and what is within this area) and likelihood (different methods of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solidFill>
                <a:srgbClr val="002060"/>
              </a:solidFill>
              <a:latin typeface="Frutiger LT 45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Breach scenario location 2: Taieri true right bank, directly downstream of Outram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solidFill>
                <a:srgbClr val="002060"/>
              </a:solidFill>
              <a:latin typeface="Frutiger LT 45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Contributing factors to extreme risk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Site 1 – There is little to no berm along this section of bank meaning the river runs up to the toe of the bank. The land adjacent to the </a:t>
            </a:r>
            <a:r>
              <a:rPr lang="en-NZ" err="1">
                <a:solidFill>
                  <a:srgbClr val="002060"/>
                </a:solidFill>
                <a:latin typeface="Frutiger LT 45 Light"/>
              </a:rPr>
              <a:t>floodbank</a:t>
            </a:r>
            <a:r>
              <a:rPr lang="en-NZ">
                <a:solidFill>
                  <a:srgbClr val="002060"/>
                </a:solidFill>
                <a:latin typeface="Frutiger LT 45 Light"/>
              </a:rPr>
              <a:t> (landward side) is lower that the river level.  This situation creates an increased risk of piping within the </a:t>
            </a:r>
            <a:r>
              <a:rPr lang="en-NZ" err="1">
                <a:solidFill>
                  <a:srgbClr val="002060"/>
                </a:solidFill>
                <a:latin typeface="Frutiger LT 45 Light"/>
              </a:rPr>
              <a:t>floodbank</a:t>
            </a:r>
            <a:r>
              <a:rPr lang="en-NZ">
                <a:solidFill>
                  <a:srgbClr val="002060"/>
                </a:solidFill>
                <a:latin typeface="Frutiger LT 45 Light"/>
              </a:rPr>
              <a:t>.  There is also a tree growing close to the toe of the </a:t>
            </a:r>
            <a:r>
              <a:rPr lang="en-NZ" err="1">
                <a:solidFill>
                  <a:srgbClr val="002060"/>
                </a:solidFill>
                <a:latin typeface="Frutiger LT 45 Light"/>
              </a:rPr>
              <a:t>floodbank</a:t>
            </a:r>
            <a:r>
              <a:rPr lang="en-NZ">
                <a:solidFill>
                  <a:srgbClr val="002060"/>
                </a:solidFill>
                <a:latin typeface="Frutiger LT 45 Light"/>
              </a:rPr>
              <a:t> elevating the risk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a:solidFill>
                  <a:srgbClr val="002060"/>
                </a:solidFill>
                <a:latin typeface="Frutiger LT 45 Light"/>
              </a:rPr>
              <a:t>Site 2 – The </a:t>
            </a:r>
            <a:r>
              <a:rPr lang="en-NZ" err="1">
                <a:solidFill>
                  <a:srgbClr val="002060"/>
                </a:solidFill>
                <a:latin typeface="Frutiger LT 45 Light"/>
              </a:rPr>
              <a:t>floodbank</a:t>
            </a:r>
            <a:r>
              <a:rPr lang="en-NZ">
                <a:solidFill>
                  <a:srgbClr val="002060"/>
                </a:solidFill>
                <a:latin typeface="Frutiger LT 45 Light"/>
              </a:rPr>
              <a:t> level at this location tappers down to allow the </a:t>
            </a:r>
            <a:r>
              <a:rPr lang="en-NZ" err="1">
                <a:solidFill>
                  <a:srgbClr val="002060"/>
                </a:solidFill>
                <a:latin typeface="Frutiger LT 45 Light"/>
              </a:rPr>
              <a:t>floodbank</a:t>
            </a:r>
            <a:r>
              <a:rPr lang="en-NZ">
                <a:solidFill>
                  <a:srgbClr val="002060"/>
                </a:solidFill>
                <a:latin typeface="Frutiger LT 45 Light"/>
              </a:rPr>
              <a:t> to tie into the access area for the bridge on Henley – Berwick Rd. This creates and increase risk of overtopping at this location.</a:t>
            </a:r>
          </a:p>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7</a:t>
            </a:fld>
            <a:endParaRPr lang="en-AU"/>
          </a:p>
        </p:txBody>
      </p:sp>
    </p:spTree>
    <p:extLst>
      <p:ext uri="{BB962C8B-B14F-4D97-AF65-F5344CB8AC3E}">
        <p14:creationId xmlns:p14="http://schemas.microsoft.com/office/powerpoint/2010/main" val="204519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DFEE0BB-FED8-4B72-B701-17FC1A3408BD}" type="slidenum">
              <a:rPr lang="en-AU" smtClean="0"/>
              <a:t>8</a:t>
            </a:fld>
            <a:endParaRPr lang="en-AU"/>
          </a:p>
        </p:txBody>
      </p:sp>
    </p:spTree>
    <p:extLst>
      <p:ext uri="{BB962C8B-B14F-4D97-AF65-F5344CB8AC3E}">
        <p14:creationId xmlns:p14="http://schemas.microsoft.com/office/powerpoint/2010/main" val="3410240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Risk rating significantly impacted by consequence component. PAR, buildings and airport</a:t>
            </a:r>
          </a:p>
          <a:p>
            <a:r>
              <a:rPr lang="en-NZ"/>
              <a:t>Majority of risks fall within “Medium” and “High” the two midrange categories of the relative scale we have used.</a:t>
            </a:r>
          </a:p>
        </p:txBody>
      </p:sp>
      <p:sp>
        <p:nvSpPr>
          <p:cNvPr id="4" name="Slide Number Placeholder 3"/>
          <p:cNvSpPr>
            <a:spLocks noGrp="1"/>
          </p:cNvSpPr>
          <p:nvPr>
            <p:ph type="sldNum" sz="quarter" idx="5"/>
          </p:nvPr>
        </p:nvSpPr>
        <p:spPr/>
        <p:txBody>
          <a:bodyPr/>
          <a:lstStyle/>
          <a:p>
            <a:fld id="{CDFEE0BB-FED8-4B72-B701-17FC1A3408BD}" type="slidenum">
              <a:rPr lang="en-AU" smtClean="0"/>
              <a:t>9</a:t>
            </a:fld>
            <a:endParaRPr lang="en-AU"/>
          </a:p>
        </p:txBody>
      </p:sp>
    </p:spTree>
    <p:extLst>
      <p:ext uri="{BB962C8B-B14F-4D97-AF65-F5344CB8AC3E}">
        <p14:creationId xmlns:p14="http://schemas.microsoft.com/office/powerpoint/2010/main" val="328917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132791" y="4077072"/>
            <a:ext cx="8534400" cy="1752600"/>
          </a:xfrm>
        </p:spPr>
        <p:txBody>
          <a:bodyPr>
            <a:normAutofit/>
          </a:bodyPr>
          <a:lstStyle>
            <a:lvl1pPr marL="0" indent="0" algn="l">
              <a:buNone/>
              <a:defRPr sz="2600" baseline="0">
                <a:solidFill>
                  <a:schemeClr val="tx1">
                    <a:tint val="75000"/>
                  </a:schemeClr>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a:t>
            </a:r>
            <a:br>
              <a:rPr lang="en-US"/>
            </a:br>
            <a:r>
              <a:rPr lang="en-US"/>
              <a:t>Master subtitle style</a:t>
            </a:r>
            <a:endParaRPr lang="en-AU"/>
          </a:p>
        </p:txBody>
      </p:sp>
      <p:sp>
        <p:nvSpPr>
          <p:cNvPr id="8" name="Title 7"/>
          <p:cNvSpPr>
            <a:spLocks noGrp="1"/>
          </p:cNvSpPr>
          <p:nvPr>
            <p:ph type="title" hasCustomPrompt="1"/>
          </p:nvPr>
        </p:nvSpPr>
        <p:spPr>
          <a:xfrm>
            <a:off x="2063552" y="1997968"/>
            <a:ext cx="10972800" cy="1143000"/>
          </a:xfrm>
        </p:spPr>
        <p:txBody>
          <a:bodyPr>
            <a:noAutofit/>
          </a:bodyPr>
          <a:lstStyle>
            <a:lvl1pPr algn="l">
              <a:defRPr sz="3800" baseline="0">
                <a:solidFill>
                  <a:srgbClr val="002060"/>
                </a:solidFill>
                <a:latin typeface="Arial Black" pitchFamily="34" charset="0"/>
              </a:defRPr>
            </a:lvl1pPr>
          </a:lstStyle>
          <a:p>
            <a:r>
              <a:rPr lang="en-US"/>
              <a:t>Click to edit </a:t>
            </a:r>
            <a:br>
              <a:rPr lang="en-US"/>
            </a:br>
            <a:r>
              <a:rPr lang="en-US"/>
              <a:t>Master title style</a:t>
            </a:r>
            <a:endParaRPr lang="en-AU"/>
          </a:p>
        </p:txBody>
      </p:sp>
      <p:sp>
        <p:nvSpPr>
          <p:cNvPr id="4" name="Text Placeholder 3"/>
          <p:cNvSpPr>
            <a:spLocks noGrp="1"/>
          </p:cNvSpPr>
          <p:nvPr>
            <p:ph type="body" sz="quarter" idx="10"/>
          </p:nvPr>
        </p:nvSpPr>
        <p:spPr>
          <a:xfrm>
            <a:off x="1583267" y="620713"/>
            <a:ext cx="9696451" cy="4824412"/>
          </a:xfrm>
        </p:spPr>
        <p:txBody>
          <a:bodyPr/>
          <a:lstStyle>
            <a:lvl1pPr>
              <a:defRPr baseline="0">
                <a:latin typeface="Arial Black"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3291690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a:t>
            </a:r>
            <a:br>
              <a:rPr lang="en-US"/>
            </a:br>
            <a:r>
              <a:rPr lang="en-US"/>
              <a:t>Master title style</a:t>
            </a:r>
            <a:endParaRPr lang="en-AU"/>
          </a:p>
        </p:txBody>
      </p:sp>
      <p:sp>
        <p:nvSpPr>
          <p:cNvPr id="3" name="Content Placeholder 2"/>
          <p:cNvSpPr>
            <a:spLocks noGrp="1"/>
          </p:cNvSpPr>
          <p:nvPr>
            <p:ph idx="1"/>
          </p:nvPr>
        </p:nvSpPr>
        <p:spPr>
          <a:xfrm>
            <a:off x="2063552" y="3429001"/>
            <a:ext cx="10972800" cy="3024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66942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93396" y="3573017"/>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2159713" y="19288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838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9000" y="1600201"/>
            <a:ext cx="931359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195278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59000" y="1600201"/>
            <a:ext cx="931359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1952782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31979" y="1997968"/>
            <a:ext cx="4924128"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10421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31616" y="2564904"/>
            <a:ext cx="7132373" cy="1143000"/>
          </a:xfrm>
        </p:spPr>
        <p:txBody>
          <a:bodyPr/>
          <a:lstStyle/>
          <a:p>
            <a:r>
              <a:rPr lang="en-US"/>
              <a:t>Click to edit Master title style</a:t>
            </a:r>
            <a:endParaRPr lang="en-AU"/>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3773141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257985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2974212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465820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31979" y="1997968"/>
            <a:ext cx="6172267" cy="1143000"/>
          </a:xfrm>
        </p:spPr>
        <p:txBody>
          <a:bodyPr/>
          <a:lstStyle/>
          <a:p>
            <a:r>
              <a:rPr lang="en-US"/>
              <a:t>Click to edit Master title style</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1221202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C42B209-4A9C-482E-A792-06D3AE1C6DAD}" type="datetimeFigureOut">
              <a:rPr lang="en-AU" smtClean="0"/>
              <a:t>7/02/2024</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
        <p:nvSpPr>
          <p:cNvPr id="10" name="Text Placeholder 9"/>
          <p:cNvSpPr>
            <a:spLocks noGrp="1"/>
          </p:cNvSpPr>
          <p:nvPr>
            <p:ph type="body" sz="quarter" idx="13"/>
          </p:nvPr>
        </p:nvSpPr>
        <p:spPr>
          <a:xfrm>
            <a:off x="1678518" y="765175"/>
            <a:ext cx="8257116"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72212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31616" y="2564904"/>
            <a:ext cx="7132373" cy="1143000"/>
          </a:xfrm>
        </p:spPr>
        <p:txBody>
          <a:bodyPr/>
          <a:lstStyle/>
          <a:p>
            <a:r>
              <a:rPr lang="en-US"/>
              <a:t>Click to edit Master title style</a:t>
            </a:r>
            <a:endParaRPr lang="en-AU"/>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AU"/>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3773141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AU"/>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257985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2974212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AU"/>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465820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31979" y="1997968"/>
            <a:ext cx="6172267" cy="1143000"/>
          </a:xfrm>
        </p:spPr>
        <p:txBody>
          <a:bodyPr/>
          <a:lstStyle/>
          <a:p>
            <a:r>
              <a:rPr lang="en-US"/>
              <a:t>Click to edit Master title style</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Tree>
    <p:extLst>
      <p:ext uri="{BB962C8B-B14F-4D97-AF65-F5344CB8AC3E}">
        <p14:creationId xmlns:p14="http://schemas.microsoft.com/office/powerpoint/2010/main" val="122120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37141A0-2265-434C-9A74-83084307FD0E}" type="slidenum">
              <a:rPr lang="en-AU" smtClean="0"/>
              <a:t>‹#›</a:t>
            </a:fld>
            <a:endParaRPr lang="en-AU"/>
          </a:p>
        </p:txBody>
      </p:sp>
      <p:sp>
        <p:nvSpPr>
          <p:cNvPr id="10" name="Text Placeholder 9"/>
          <p:cNvSpPr>
            <a:spLocks noGrp="1"/>
          </p:cNvSpPr>
          <p:nvPr>
            <p:ph type="body" sz="quarter" idx="13"/>
          </p:nvPr>
        </p:nvSpPr>
        <p:spPr>
          <a:xfrm>
            <a:off x="1678518" y="765175"/>
            <a:ext cx="8257116"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7221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07/02/2024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07/02/2024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8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1979" y="1997968"/>
            <a:ext cx="10972800" cy="1143000"/>
          </a:xfrm>
          <a:prstGeom prst="rect">
            <a:avLst/>
          </a:prstGeom>
        </p:spPr>
        <p:txBody>
          <a:bodyPr vert="horz" lIns="91440" tIns="45720" rIns="91440" bIns="45720" rtlCol="0" anchor="ctr">
            <a:normAutofit/>
          </a:bodyPr>
          <a:lstStyle/>
          <a:p>
            <a:r>
              <a:rPr lang="en-US"/>
              <a:t>Click to edit</a:t>
            </a:r>
            <a:br>
              <a:rPr lang="en-US"/>
            </a:br>
            <a:r>
              <a:rPr lang="en-US"/>
              <a:t>Master title style</a:t>
            </a:r>
            <a:endParaRPr lang="en-AU"/>
          </a:p>
        </p:txBody>
      </p:sp>
      <p:sp>
        <p:nvSpPr>
          <p:cNvPr id="3" name="Text Placeholder 2"/>
          <p:cNvSpPr>
            <a:spLocks noGrp="1"/>
          </p:cNvSpPr>
          <p:nvPr>
            <p:ph type="body" idx="1"/>
          </p:nvPr>
        </p:nvSpPr>
        <p:spPr>
          <a:xfrm>
            <a:off x="2063552" y="3429001"/>
            <a:ext cx="10972800" cy="2376264"/>
          </a:xfrm>
          <a:prstGeom prst="rect">
            <a:avLst/>
          </a:prstGeom>
        </p:spPr>
        <p:txBody>
          <a:bodyPr vert="horz" lIns="91440" tIns="45720" rIns="91440" bIns="45720" rtlCol="0">
            <a:normAutofit/>
          </a:bodyPr>
          <a:lstStyle/>
          <a:p>
            <a:pPr lvl="0"/>
            <a:r>
              <a:rPr lang="en-US"/>
              <a:t> Click to edit Master text styles</a:t>
            </a:r>
          </a:p>
          <a:p>
            <a:pPr lvl="1"/>
            <a:r>
              <a:rPr lang="en-US"/>
              <a:t>Second level</a:t>
            </a:r>
          </a:p>
          <a:p>
            <a:pPr lvl="2"/>
            <a:r>
              <a:rPr lang="en-US"/>
              <a:t> Third level</a:t>
            </a:r>
          </a:p>
          <a:p>
            <a:pPr lvl="3"/>
            <a:r>
              <a:rPr lang="en-US"/>
              <a:t>Fourth level</a:t>
            </a:r>
          </a:p>
          <a:p>
            <a:pPr lvl="4"/>
            <a:r>
              <a:rPr lang="en-US"/>
              <a:t>Fifth level</a:t>
            </a:r>
            <a:endParaRPr lang="en-AU"/>
          </a:p>
        </p:txBody>
      </p:sp>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46119"/>
          <a:stretch/>
        </p:blipFill>
        <p:spPr>
          <a:xfrm>
            <a:off x="2255573" y="5928555"/>
            <a:ext cx="2112235" cy="725430"/>
          </a:xfrm>
          <a:prstGeom prst="rect">
            <a:avLst/>
          </a:prstGeom>
        </p:spPr>
      </p:pic>
      <p:pic>
        <p:nvPicPr>
          <p:cNvPr id="6" name="Picture 5">
            <a:extLst>
              <a:ext uri="{FF2B5EF4-FFF2-40B4-BE49-F238E27FC236}">
                <a16:creationId xmlns:a16="http://schemas.microsoft.com/office/drawing/2014/main" id="{83B1E545-21E3-4404-9104-0C7B0D2E9E1E}"/>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90455" y="5869233"/>
            <a:ext cx="1967541" cy="844075"/>
          </a:xfrm>
          <a:prstGeom prst="rect">
            <a:avLst/>
          </a:prstGeom>
        </p:spPr>
      </p:pic>
    </p:spTree>
    <p:extLst>
      <p:ext uri="{BB962C8B-B14F-4D97-AF65-F5344CB8AC3E}">
        <p14:creationId xmlns:p14="http://schemas.microsoft.com/office/powerpoint/2010/main" val="4150068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73" r:id="rId7"/>
    <p:sldLayoutId id="2147483674" r:id="rId8"/>
    <p:sldLayoutId id="2147483675" r:id="rId9"/>
    <p:sldLayoutId id="2147483676" r:id="rId10"/>
    <p:sldLayoutId id="2147483677" r:id="rId11"/>
    <p:sldLayoutId id="2147483678" r:id="rId12"/>
    <p:sldLayoutId id="2147483654" r:id="rId13"/>
    <p:sldLayoutId id="2147483655" r:id="rId14"/>
    <p:sldLayoutId id="2147483656" r:id="rId15"/>
    <p:sldLayoutId id="2147483657" r:id="rId16"/>
    <p:sldLayoutId id="2147483658" r:id="rId17"/>
    <p:sldLayoutId id="2147483659" r:id="rId18"/>
  </p:sldLayoutIdLst>
  <p:hf sldNum="0" hdr="0" ftr="0" dt="0"/>
  <p:txStyles>
    <p:titleStyle>
      <a:lvl1pPr algn="l" defTabSz="914400" rtl="0" eaLnBrk="1" latinLnBrk="0" hangingPunct="1">
        <a:spcBef>
          <a:spcPct val="0"/>
        </a:spcBef>
        <a:buNone/>
        <a:defRPr sz="4400" kern="1200" baseline="0">
          <a:solidFill>
            <a:srgbClr val="002060"/>
          </a:solidFill>
          <a:latin typeface="Arial Black" pitchFamily="34" charset="0"/>
          <a:ea typeface="+mj-ea"/>
          <a:cs typeface="+mj-cs"/>
        </a:defRPr>
      </a:lvl1pPr>
    </p:titleStyle>
    <p:bodyStyle>
      <a:lvl1pPr marL="342900" indent="-342900" algn="l" defTabSz="914400" rtl="0" eaLnBrk="1" latinLnBrk="0" hangingPunct="1">
        <a:spcBef>
          <a:spcPct val="20000"/>
        </a:spcBef>
        <a:buFont typeface="Wingdings" pitchFamily="2" charset="2"/>
        <a:buChar char="q"/>
        <a:defRPr sz="3000" kern="1200" baseline="0">
          <a:solidFill>
            <a:schemeClr val="accent1">
              <a:lumMod val="50000"/>
            </a:schemeClr>
          </a:solidFill>
          <a:latin typeface="Arial"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baseline="0">
          <a:solidFill>
            <a:schemeClr val="accent1">
              <a:lumMod val="50000"/>
            </a:schemeClr>
          </a:solidFill>
          <a:latin typeface="Arial" pitchFamily="34" charset="0"/>
          <a:ea typeface="+mn-ea"/>
          <a:cs typeface="+mn-cs"/>
        </a:defRPr>
      </a:lvl2pPr>
      <a:lvl3pPr marL="1143000" indent="-228600" algn="l" defTabSz="914400" rtl="0" eaLnBrk="1" latinLnBrk="0" hangingPunct="1">
        <a:spcBef>
          <a:spcPct val="20000"/>
        </a:spcBef>
        <a:buFont typeface="Courier New" pitchFamily="49" charset="0"/>
        <a:buChar char="o"/>
        <a:defRPr sz="2400" b="0" kern="1200" baseline="0">
          <a:solidFill>
            <a:schemeClr val="accent1">
              <a:lumMod val="50000"/>
            </a:schemeClr>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b="0" kern="1200" baseline="0">
          <a:solidFill>
            <a:schemeClr val="accent1">
              <a:lumMod val="50000"/>
            </a:schemeClr>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b="0" kern="1200" baseline="0">
          <a:solidFill>
            <a:schemeClr val="accent1">
              <a:lumMod val="50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8.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BBCB9-274E-A3B0-6806-ADBB9A894D53}"/>
              </a:ext>
            </a:extLst>
          </p:cNvPr>
          <p:cNvPicPr>
            <a:picLocks noChangeAspect="1"/>
          </p:cNvPicPr>
          <p:nvPr/>
        </p:nvPicPr>
        <p:blipFill>
          <a:blip r:embed="rId3">
            <a:alphaModFix amt="90000"/>
          </a:blip>
          <a:stretch>
            <a:fillRect/>
          </a:stretch>
        </p:blipFill>
        <p:spPr>
          <a:xfrm>
            <a:off x="860480" y="0"/>
            <a:ext cx="10208975" cy="6858000"/>
          </a:xfrm>
          <a:prstGeom prst="rect">
            <a:avLst/>
          </a:prstGeom>
        </p:spPr>
      </p:pic>
      <p:sp>
        <p:nvSpPr>
          <p:cNvPr id="6" name="Text Box 6">
            <a:extLst>
              <a:ext uri="{FF2B5EF4-FFF2-40B4-BE49-F238E27FC236}">
                <a16:creationId xmlns:a16="http://schemas.microsoft.com/office/drawing/2014/main" id="{8EF1B51F-7887-EF6B-EB7C-F6D8EEBCABCC}"/>
              </a:ext>
            </a:extLst>
          </p:cNvPr>
          <p:cNvSpPr txBox="1">
            <a:spLocks noChangeArrowheads="1"/>
          </p:cNvSpPr>
          <p:nvPr/>
        </p:nvSpPr>
        <p:spPr bwMode="auto">
          <a:xfrm>
            <a:off x="7501734" y="6266578"/>
            <a:ext cx="4500594" cy="339196"/>
          </a:xfrm>
          <a:prstGeom prst="rect">
            <a:avLst/>
          </a:prstGeom>
          <a:noFill/>
          <a:ln w="9525" algn="ctr">
            <a:noFill/>
            <a:miter lim="800000"/>
            <a:headEnd/>
            <a:tailEnd/>
          </a:ln>
          <a:effectLst/>
        </p:spPr>
        <p:txBody>
          <a:bodyPr wrap="square" lIns="92075" tIns="46038" rIns="92075" bIns="46038">
            <a:spAutoFit/>
          </a:bodyPr>
          <a:lstStyle/>
          <a:p>
            <a:pPr marL="342900" indent="-342900"/>
            <a:r>
              <a:rPr lang="en-US" sz="1600" dirty="0">
                <a:solidFill>
                  <a:schemeClr val="bg1"/>
                </a:solidFill>
                <a:latin typeface="Calibri" pitchFamily="34" charset="0"/>
              </a:rPr>
              <a:t>Outram, November 2018 </a:t>
            </a:r>
            <a:endParaRPr lang="en-NZ" sz="1600" dirty="0">
              <a:solidFill>
                <a:schemeClr val="bg1"/>
              </a:solidFill>
              <a:effectLst/>
              <a:latin typeface="Calibri" pitchFamily="34" charset="0"/>
            </a:endParaRPr>
          </a:p>
        </p:txBody>
      </p:sp>
      <p:sp>
        <p:nvSpPr>
          <p:cNvPr id="7" name="TextBox 6">
            <a:extLst>
              <a:ext uri="{FF2B5EF4-FFF2-40B4-BE49-F238E27FC236}">
                <a16:creationId xmlns:a16="http://schemas.microsoft.com/office/drawing/2014/main" id="{548BE79C-71AC-8C90-3DA6-B74D65371A17}"/>
              </a:ext>
            </a:extLst>
          </p:cNvPr>
          <p:cNvSpPr txBox="1"/>
          <p:nvPr/>
        </p:nvSpPr>
        <p:spPr>
          <a:xfrm>
            <a:off x="1524000" y="137160"/>
            <a:ext cx="9144000" cy="605294"/>
          </a:xfrm>
          <a:prstGeom prst="rect">
            <a:avLst/>
          </a:prstGeom>
          <a:solidFill>
            <a:srgbClr val="FFFFFF">
              <a:alpha val="54902"/>
            </a:srgbClr>
          </a:solidFill>
        </p:spPr>
        <p:txBody>
          <a:bodyPr wrap="square" lIns="91440" tIns="45720" rIns="91440" bIns="45720" rtlCol="0" anchor="t">
            <a:spAutoFit/>
          </a:bodyPr>
          <a:lstStyle/>
          <a:p>
            <a:pPr>
              <a:lnSpc>
                <a:spcPts val="4000"/>
              </a:lnSpc>
              <a:spcAft>
                <a:spcPts val="600"/>
              </a:spcAft>
            </a:pPr>
            <a:r>
              <a:rPr lang="en-NZ" sz="3600" b="1" dirty="0">
                <a:solidFill>
                  <a:srgbClr val="002060"/>
                </a:solidFill>
                <a:latin typeface="Arial Nova"/>
                <a:cs typeface="Arial"/>
              </a:rPr>
              <a:t>Lower Taieri </a:t>
            </a:r>
            <a:r>
              <a:rPr lang="en-NZ" sz="3600" b="1" dirty="0" err="1">
                <a:solidFill>
                  <a:srgbClr val="002060"/>
                </a:solidFill>
                <a:latin typeface="Arial Nova"/>
                <a:cs typeface="Arial"/>
              </a:rPr>
              <a:t>Floodbank</a:t>
            </a:r>
            <a:r>
              <a:rPr lang="en-NZ" sz="3600" b="1" dirty="0">
                <a:solidFill>
                  <a:srgbClr val="002060"/>
                </a:solidFill>
                <a:latin typeface="Arial Nova"/>
                <a:cs typeface="Arial"/>
              </a:rPr>
              <a:t> Risk Assessment</a:t>
            </a:r>
            <a:endParaRPr lang="en-NZ" sz="2800" b="1" dirty="0">
              <a:solidFill>
                <a:srgbClr val="002060"/>
              </a:solidFill>
              <a:latin typeface="Arial Nova"/>
              <a:cs typeface="Arial"/>
            </a:endParaRPr>
          </a:p>
        </p:txBody>
      </p:sp>
      <p:sp>
        <p:nvSpPr>
          <p:cNvPr id="4" name="TextBox 3">
            <a:extLst>
              <a:ext uri="{FF2B5EF4-FFF2-40B4-BE49-F238E27FC236}">
                <a16:creationId xmlns:a16="http://schemas.microsoft.com/office/drawing/2014/main" id="{7E11B43A-A5EA-78E7-0639-30CFD3EAB328}"/>
              </a:ext>
            </a:extLst>
          </p:cNvPr>
          <p:cNvSpPr txBox="1"/>
          <p:nvPr/>
        </p:nvSpPr>
        <p:spPr>
          <a:xfrm>
            <a:off x="1524000" y="744183"/>
            <a:ext cx="9144000" cy="369332"/>
          </a:xfrm>
          <a:prstGeom prst="rect">
            <a:avLst/>
          </a:prstGeom>
          <a:solidFill>
            <a:srgbClr val="FFFFFF">
              <a:alpha val="54902"/>
            </a:srgbClr>
          </a:solidFill>
        </p:spPr>
        <p:txBody>
          <a:bodyPr wrap="square">
            <a:spAutoFit/>
          </a:bodyPr>
          <a:lstStyle/>
          <a:p>
            <a:r>
              <a:rPr lang="en-AU" sz="1800" dirty="0">
                <a:solidFill>
                  <a:schemeClr val="accent1">
                    <a:lumMod val="50000"/>
                  </a:schemeClr>
                </a:solidFill>
                <a:latin typeface="Arial"/>
                <a:cs typeface="Arial"/>
              </a:rPr>
              <a:t>8th February 2024 – Otago Regional Council Safety &amp; Resilience Committee</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8F5D6-BD14-5158-8645-4E1BAB61DC56}"/>
              </a:ext>
            </a:extLst>
          </p:cNvPr>
          <p:cNvPicPr>
            <a:picLocks noChangeAspect="1"/>
          </p:cNvPicPr>
          <p:nvPr/>
        </p:nvPicPr>
        <p:blipFill>
          <a:blip r:embed="rId3"/>
          <a:stretch>
            <a:fillRect/>
          </a:stretch>
        </p:blipFill>
        <p:spPr>
          <a:xfrm>
            <a:off x="308861" y="2388775"/>
            <a:ext cx="1354505" cy="2080449"/>
          </a:xfrm>
          <a:prstGeom prst="rect">
            <a:avLst/>
          </a:prstGeom>
        </p:spPr>
      </p:pic>
      <p:sp>
        <p:nvSpPr>
          <p:cNvPr id="2" name="TextBox 1">
            <a:extLst>
              <a:ext uri="{FF2B5EF4-FFF2-40B4-BE49-F238E27FC236}">
                <a16:creationId xmlns:a16="http://schemas.microsoft.com/office/drawing/2014/main" id="{6350522B-EEF0-4C23-9FC4-5322AADDB7B9}"/>
              </a:ext>
            </a:extLst>
          </p:cNvPr>
          <p:cNvSpPr txBox="1"/>
          <p:nvPr/>
        </p:nvSpPr>
        <p:spPr>
          <a:xfrm>
            <a:off x="190985" y="183055"/>
            <a:ext cx="2799865" cy="2062103"/>
          </a:xfrm>
          <a:prstGeom prst="rect">
            <a:avLst/>
          </a:prstGeom>
          <a:noFill/>
        </p:spPr>
        <p:txBody>
          <a:bodyPr wrap="square" rtlCol="0">
            <a:spAutoFit/>
          </a:bodyPr>
          <a:lstStyle/>
          <a:p>
            <a:r>
              <a:rPr lang="en-NZ" sz="2400" b="1">
                <a:solidFill>
                  <a:srgbClr val="002060"/>
                </a:solidFill>
              </a:rPr>
              <a:t>FLOODBANK SECTION RATING</a:t>
            </a:r>
          </a:p>
          <a:p>
            <a:pPr lvl="1"/>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Relative Risk Rating – East Taieri</a:t>
            </a:r>
          </a:p>
          <a:p>
            <a:pPr marL="457200" indent="-457200">
              <a:buFont typeface="Wingdings" panose="05000000000000000000" pitchFamily="2" charset="2"/>
              <a:buChar char="§"/>
            </a:pPr>
            <a:endParaRPr lang="en-AU" sz="2000">
              <a:solidFill>
                <a:srgbClr val="002060"/>
              </a:solidFill>
              <a:latin typeface="Frutiger LT 45 Light"/>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4"/>
          <a:stretch>
            <a:fillRect/>
          </a:stretch>
        </p:blipFill>
        <p:spPr>
          <a:xfrm>
            <a:off x="466136" y="5954865"/>
            <a:ext cx="4172464" cy="720080"/>
          </a:xfrm>
          <a:prstGeom prst="rect">
            <a:avLst/>
          </a:prstGeom>
        </p:spPr>
      </p:pic>
      <p:pic>
        <p:nvPicPr>
          <p:cNvPr id="6" name="Picture 5">
            <a:extLst>
              <a:ext uri="{FF2B5EF4-FFF2-40B4-BE49-F238E27FC236}">
                <a16:creationId xmlns:a16="http://schemas.microsoft.com/office/drawing/2014/main" id="{BB006E5E-5D6B-9ABB-EF73-E638BDD1E1FD}"/>
              </a:ext>
            </a:extLst>
          </p:cNvPr>
          <p:cNvPicPr>
            <a:picLocks noChangeAspect="1"/>
          </p:cNvPicPr>
          <p:nvPr/>
        </p:nvPicPr>
        <p:blipFill>
          <a:blip r:embed="rId5"/>
          <a:stretch>
            <a:fillRect/>
          </a:stretch>
        </p:blipFill>
        <p:spPr>
          <a:xfrm>
            <a:off x="3219488" y="46779"/>
            <a:ext cx="8929480" cy="6096000"/>
          </a:xfrm>
          <a:prstGeom prst="rect">
            <a:avLst/>
          </a:prstGeom>
        </p:spPr>
      </p:pic>
    </p:spTree>
    <p:extLst>
      <p:ext uri="{BB962C8B-B14F-4D97-AF65-F5344CB8AC3E}">
        <p14:creationId xmlns:p14="http://schemas.microsoft.com/office/powerpoint/2010/main" val="393207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604685" y="404664"/>
            <a:ext cx="2595716" cy="2123658"/>
          </a:xfrm>
          <a:prstGeom prst="rect">
            <a:avLst/>
          </a:prstGeom>
          <a:noFill/>
        </p:spPr>
        <p:txBody>
          <a:bodyPr wrap="square" rtlCol="0">
            <a:spAutoFit/>
          </a:bodyPr>
          <a:lstStyle/>
          <a:p>
            <a:r>
              <a:rPr lang="en-NZ" sz="2400" b="1">
                <a:solidFill>
                  <a:srgbClr val="002060"/>
                </a:solidFill>
              </a:rPr>
              <a:t>FLOODBANK SECTION RATING</a:t>
            </a:r>
          </a:p>
          <a:p>
            <a:pPr lvl="1"/>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Risk Rating - West</a:t>
            </a:r>
          </a:p>
          <a:p>
            <a:pPr marL="457200" indent="-457200">
              <a:buFont typeface="Wingdings" panose="05000000000000000000" pitchFamily="2" charset="2"/>
              <a:buChar char="§"/>
            </a:pPr>
            <a:endParaRPr lang="en-AU" sz="2000">
              <a:solidFill>
                <a:srgbClr val="002060"/>
              </a:solidFill>
              <a:latin typeface="Frutiger LT 45 Light"/>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4" name="Picture 3">
            <a:extLst>
              <a:ext uri="{FF2B5EF4-FFF2-40B4-BE49-F238E27FC236}">
                <a16:creationId xmlns:a16="http://schemas.microsoft.com/office/drawing/2014/main" id="{E207CB5F-EDE7-5DE1-F2E2-6DDD1ED1DCE1}"/>
              </a:ext>
            </a:extLst>
          </p:cNvPr>
          <p:cNvPicPr>
            <a:picLocks noChangeAspect="1"/>
          </p:cNvPicPr>
          <p:nvPr/>
        </p:nvPicPr>
        <p:blipFill>
          <a:blip r:embed="rId4"/>
          <a:stretch>
            <a:fillRect/>
          </a:stretch>
        </p:blipFill>
        <p:spPr>
          <a:xfrm>
            <a:off x="1197863" y="2388775"/>
            <a:ext cx="1354505" cy="2080449"/>
          </a:xfrm>
          <a:prstGeom prst="rect">
            <a:avLst/>
          </a:prstGeom>
        </p:spPr>
      </p:pic>
      <p:pic>
        <p:nvPicPr>
          <p:cNvPr id="5" name="Picture 4">
            <a:extLst>
              <a:ext uri="{FF2B5EF4-FFF2-40B4-BE49-F238E27FC236}">
                <a16:creationId xmlns:a16="http://schemas.microsoft.com/office/drawing/2014/main" id="{D033DAB6-2823-5249-E6A4-E38F43A5A986}"/>
              </a:ext>
            </a:extLst>
          </p:cNvPr>
          <p:cNvPicPr>
            <a:picLocks noChangeAspect="1"/>
          </p:cNvPicPr>
          <p:nvPr/>
        </p:nvPicPr>
        <p:blipFill rotWithShape="1">
          <a:blip r:embed="rId5"/>
          <a:srcRect b="4968"/>
          <a:stretch/>
        </p:blipFill>
        <p:spPr>
          <a:xfrm>
            <a:off x="3457660" y="32638"/>
            <a:ext cx="8700474" cy="6299200"/>
          </a:xfrm>
          <a:prstGeom prst="rect">
            <a:avLst/>
          </a:prstGeom>
        </p:spPr>
      </p:pic>
    </p:spTree>
    <p:extLst>
      <p:ext uri="{BB962C8B-B14F-4D97-AF65-F5344CB8AC3E}">
        <p14:creationId xmlns:p14="http://schemas.microsoft.com/office/powerpoint/2010/main" val="897661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805688" y="436846"/>
            <a:ext cx="10477054" cy="5386090"/>
          </a:xfrm>
          <a:prstGeom prst="rect">
            <a:avLst/>
          </a:prstGeom>
          <a:noFill/>
        </p:spPr>
        <p:txBody>
          <a:bodyPr wrap="square" rtlCol="0">
            <a:spAutoFit/>
          </a:bodyPr>
          <a:lstStyle/>
          <a:p>
            <a:r>
              <a:rPr lang="en-NZ" sz="2400" b="1">
                <a:solidFill>
                  <a:srgbClr val="002060"/>
                </a:solidFill>
              </a:rPr>
              <a:t>WHAT DOES THIS MEAN / WHAT NEXT?</a:t>
            </a:r>
          </a:p>
          <a:p>
            <a:pPr lvl="1"/>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Results from the T+T risk assessment do not significantly change our understanding of risk to the area, although it does consolidate this information and visually demonstrate known areas of concern. </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We’re sharing this report to keep the public up to date on our wider programme of asset management and resilience work for the Lower Taieri Flood Protection Scheme.</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This report provides a </a:t>
            </a:r>
            <a:r>
              <a:rPr lang="en-NZ" sz="2000" b="1">
                <a:solidFill>
                  <a:srgbClr val="002060"/>
                </a:solidFill>
                <a:latin typeface="Frutiger LT 45 Light"/>
              </a:rPr>
              <a:t>relative assessment of risk</a:t>
            </a:r>
            <a:r>
              <a:rPr lang="en-NZ" sz="2000">
                <a:solidFill>
                  <a:srgbClr val="002060"/>
                </a:solidFill>
                <a:latin typeface="Frutiger LT 45 Light"/>
              </a:rPr>
              <a:t>, </a:t>
            </a:r>
            <a:r>
              <a:rPr lang="en-NZ" sz="2000" b="1">
                <a:solidFill>
                  <a:srgbClr val="002060"/>
                </a:solidFill>
                <a:latin typeface="Frutiger LT 45 Light"/>
              </a:rPr>
              <a:t>identifying critical sections </a:t>
            </a:r>
            <a:r>
              <a:rPr lang="en-NZ" sz="2000">
                <a:solidFill>
                  <a:srgbClr val="002060"/>
                </a:solidFill>
                <a:latin typeface="Frutiger LT 45 Light"/>
              </a:rPr>
              <a:t>to prioritise where we investigate further and build resilience.</a:t>
            </a:r>
          </a:p>
          <a:p>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We will account for findings in our </a:t>
            </a:r>
            <a:r>
              <a:rPr lang="en-NZ" sz="2000" b="1">
                <a:solidFill>
                  <a:srgbClr val="002060"/>
                </a:solidFill>
                <a:latin typeface="Frutiger LT 45 Light"/>
              </a:rPr>
              <a:t>infrastructure strategy and asset management programs</a:t>
            </a:r>
          </a:p>
          <a:p>
            <a:pPr marL="914400" lvl="1" indent="-457200">
              <a:buFont typeface="Wingdings" panose="05000000000000000000" pitchFamily="2" charset="2"/>
              <a:buChar char="§"/>
            </a:pPr>
            <a:r>
              <a:rPr lang="en-NZ" sz="2000">
                <a:solidFill>
                  <a:srgbClr val="002060"/>
                </a:solidFill>
                <a:latin typeface="Frutiger LT 45 Light"/>
              </a:rPr>
              <a:t>Each of the identified risks will be assessed further (Identifying drivers and what can be done to reduce it)</a:t>
            </a:r>
          </a:p>
          <a:p>
            <a:pPr marL="457200" indent="-457200">
              <a:buFont typeface="Wingdings" panose="05000000000000000000" pitchFamily="2" charset="2"/>
              <a:buChar char="§"/>
            </a:pPr>
            <a:r>
              <a:rPr lang="en-NZ" sz="2000">
                <a:solidFill>
                  <a:srgbClr val="002060"/>
                </a:solidFill>
                <a:latin typeface="Frutiger LT 45 Light"/>
              </a:rPr>
              <a:t>The information in this report will support the next stages of works “How safe do we want to be?” and “How do we close the gap?”</a:t>
            </a:r>
            <a:endParaRPr lang="en-AU" sz="2000">
              <a:solidFill>
                <a:srgbClr val="002060"/>
              </a:solidFill>
              <a:latin typeface="Frutiger LT 45 Light"/>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87995"/>
            <a:ext cx="3984725" cy="686950"/>
          </a:xfrm>
          <a:prstGeom prst="rect">
            <a:avLst/>
          </a:prstGeom>
        </p:spPr>
      </p:pic>
    </p:spTree>
    <p:extLst>
      <p:ext uri="{BB962C8B-B14F-4D97-AF65-F5344CB8AC3E}">
        <p14:creationId xmlns:p14="http://schemas.microsoft.com/office/powerpoint/2010/main" val="2490669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1143929" y="404664"/>
            <a:ext cx="8173066" cy="4555093"/>
          </a:xfrm>
          <a:prstGeom prst="rect">
            <a:avLst/>
          </a:prstGeom>
          <a:noFill/>
        </p:spPr>
        <p:txBody>
          <a:bodyPr wrap="square" rtlCol="0">
            <a:spAutoFit/>
          </a:bodyPr>
          <a:lstStyle/>
          <a:p>
            <a:r>
              <a:rPr lang="en-NZ" sz="2400" b="1">
                <a:solidFill>
                  <a:srgbClr val="002060"/>
                </a:solidFill>
              </a:rPr>
              <a:t>IMMEDIATE ACTIONS/WORK PROGRAMMES</a:t>
            </a:r>
          </a:p>
          <a:p>
            <a:endParaRPr lang="en-NZ" sz="24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Investigation and planning is already underway to address the two sections of floodbank identified as extreme risk. </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An investigation is planned for all remaining sections of floodbanks, triaged based on severity of their risk rating. This will involve reviewing the drivers of the likelihood of failure ratings and what appropriate risk mitigation measures can be effectively implemented.</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These measures will be factored into current Annual Plan (FY2023/2024) and prioritised with current planned works. </a:t>
            </a:r>
          </a:p>
          <a:p>
            <a:endParaRPr lang="en-NZ" sz="2400" b="1">
              <a:solidFill>
                <a:srgbClr val="002060"/>
              </a:solidFill>
            </a:endParaRPr>
          </a:p>
          <a:p>
            <a:endParaRPr lang="en-NZ" b="1">
              <a:solidFill>
                <a:srgbClr val="002060"/>
              </a:solidFill>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315216" y="5963743"/>
            <a:ext cx="4700668" cy="720080"/>
          </a:xfrm>
          <a:prstGeom prst="rect">
            <a:avLst/>
          </a:prstGeom>
        </p:spPr>
      </p:pic>
    </p:spTree>
    <p:extLst>
      <p:ext uri="{BB962C8B-B14F-4D97-AF65-F5344CB8AC3E}">
        <p14:creationId xmlns:p14="http://schemas.microsoft.com/office/powerpoint/2010/main" val="3831160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729603" y="100481"/>
            <a:ext cx="10216563" cy="6063198"/>
          </a:xfrm>
          <a:prstGeom prst="rect">
            <a:avLst/>
          </a:prstGeom>
          <a:noFill/>
        </p:spPr>
        <p:txBody>
          <a:bodyPr wrap="square" lIns="91440" tIns="45720" rIns="91440" bIns="45720" rtlCol="0" anchor="t">
            <a:spAutoFit/>
          </a:bodyPr>
          <a:lstStyle/>
          <a:p>
            <a:r>
              <a:rPr lang="en-NZ" sz="2400" b="1" dirty="0">
                <a:solidFill>
                  <a:srgbClr val="002060"/>
                </a:solidFill>
              </a:rPr>
              <a:t>COMMUNICATION PLAN</a:t>
            </a:r>
          </a:p>
          <a:p>
            <a:r>
              <a:rPr lang="en-NZ" sz="2400" dirty="0">
                <a:solidFill>
                  <a:srgbClr val="002060"/>
                </a:solidFill>
                <a:latin typeface="Frutiger LT 45 Light"/>
              </a:rPr>
              <a:t>Before Committee Meeting</a:t>
            </a:r>
          </a:p>
          <a:p>
            <a:pPr marL="457200" indent="-457200">
              <a:buFont typeface="Wingdings" panose="05000000000000000000" pitchFamily="2" charset="2"/>
              <a:buChar char="§"/>
            </a:pPr>
            <a:r>
              <a:rPr lang="en-NZ" dirty="0">
                <a:solidFill>
                  <a:srgbClr val="002060"/>
                </a:solidFill>
                <a:latin typeface="Frutiger LT 45 Light"/>
              </a:rPr>
              <a:t>Email to stakeholders sent week of 29 January. Report included (embargoed) along with invitation to meet in person should they wish.</a:t>
            </a:r>
          </a:p>
          <a:p>
            <a:pPr marL="914400" lvl="1" indent="-457200">
              <a:buFont typeface="Wingdings" panose="05000000000000000000" pitchFamily="2" charset="2"/>
              <a:buChar char="§"/>
            </a:pPr>
            <a:r>
              <a:rPr lang="en-NZ" sz="1400" dirty="0">
                <a:solidFill>
                  <a:srgbClr val="002060"/>
                </a:solidFill>
                <a:latin typeface="Frutiger LT 45 Light"/>
              </a:rPr>
              <a:t>Dunedin City Council</a:t>
            </a:r>
          </a:p>
          <a:p>
            <a:pPr marL="914400" lvl="1" indent="-457200">
              <a:buFont typeface="Wingdings" panose="05000000000000000000" pitchFamily="2" charset="2"/>
              <a:buChar char="§"/>
            </a:pPr>
            <a:r>
              <a:rPr lang="en-NZ" sz="1400" dirty="0">
                <a:solidFill>
                  <a:srgbClr val="002060"/>
                </a:solidFill>
                <a:latin typeface="Frutiger LT 45 Light"/>
              </a:rPr>
              <a:t>Dunedin International Airport</a:t>
            </a:r>
          </a:p>
          <a:p>
            <a:pPr marL="914400" lvl="1" indent="-457200">
              <a:buFont typeface="Wingdings" panose="05000000000000000000" pitchFamily="2" charset="2"/>
              <a:buChar char="§"/>
            </a:pPr>
            <a:r>
              <a:rPr lang="en-NZ" sz="1400" dirty="0" err="1">
                <a:solidFill>
                  <a:srgbClr val="002060"/>
                </a:solidFill>
                <a:latin typeface="Frutiger LT 45 Light"/>
              </a:rPr>
              <a:t>Aukaha</a:t>
            </a:r>
            <a:r>
              <a:rPr lang="en-NZ" sz="1400" dirty="0">
                <a:solidFill>
                  <a:srgbClr val="002060"/>
                </a:solidFill>
                <a:latin typeface="Frutiger LT 45 Light"/>
              </a:rPr>
              <a:t> </a:t>
            </a:r>
          </a:p>
          <a:p>
            <a:pPr marL="914400" lvl="1" indent="-457200">
              <a:buFont typeface="Wingdings" panose="05000000000000000000" pitchFamily="2" charset="2"/>
              <a:buChar char="§"/>
            </a:pPr>
            <a:r>
              <a:rPr lang="en-NZ" sz="1400" dirty="0">
                <a:solidFill>
                  <a:srgbClr val="002060"/>
                </a:solidFill>
                <a:latin typeface="Frutiger LT 45 Light"/>
              </a:rPr>
              <a:t>Waka Kotahi</a:t>
            </a:r>
          </a:p>
          <a:p>
            <a:pPr marL="914400" lvl="1" indent="-457200">
              <a:buFont typeface="Wingdings" panose="05000000000000000000" pitchFamily="2" charset="2"/>
              <a:buChar char="§"/>
            </a:pPr>
            <a:r>
              <a:rPr lang="en-NZ" sz="1400" dirty="0">
                <a:solidFill>
                  <a:srgbClr val="002060"/>
                </a:solidFill>
                <a:latin typeface="Frutiger LT 45 Light"/>
              </a:rPr>
              <a:t>Future Development Strategy team through ORC Project Manager </a:t>
            </a:r>
          </a:p>
          <a:p>
            <a:pPr marL="457200" indent="-457200">
              <a:buFont typeface="Wingdings" panose="05000000000000000000" pitchFamily="2" charset="2"/>
              <a:buChar char="§"/>
            </a:pPr>
            <a:r>
              <a:rPr lang="en-NZ" dirty="0">
                <a:solidFill>
                  <a:srgbClr val="002060"/>
                </a:solidFill>
                <a:latin typeface="Frutiger LT 45 Light"/>
              </a:rPr>
              <a:t>Media release</a:t>
            </a:r>
          </a:p>
          <a:p>
            <a:pPr marL="457200" indent="-457200">
              <a:buFont typeface="Wingdings" panose="05000000000000000000" pitchFamily="2" charset="2"/>
              <a:buChar char="§"/>
            </a:pPr>
            <a:endParaRPr lang="en-NZ" dirty="0">
              <a:solidFill>
                <a:srgbClr val="002060"/>
              </a:solidFill>
              <a:latin typeface="Frutiger LT 45 Light"/>
            </a:endParaRPr>
          </a:p>
          <a:p>
            <a:r>
              <a:rPr lang="en-NZ" sz="2400" dirty="0">
                <a:solidFill>
                  <a:srgbClr val="002060"/>
                </a:solidFill>
                <a:latin typeface="Frutiger LT 45 Light"/>
              </a:rPr>
              <a:t>Post Committee Meeting</a:t>
            </a:r>
          </a:p>
          <a:p>
            <a:pPr marL="457200" indent="-457200">
              <a:buFont typeface="Wingdings" panose="05000000000000000000" pitchFamily="2" charset="2"/>
              <a:buChar char="§"/>
            </a:pPr>
            <a:r>
              <a:rPr lang="en-NZ" dirty="0">
                <a:solidFill>
                  <a:srgbClr val="002060"/>
                </a:solidFill>
                <a:latin typeface="Frutiger LT 45 Light"/>
              </a:rPr>
              <a:t>Presentation to Mosgiel Taieri Community Board (8 February)</a:t>
            </a:r>
          </a:p>
          <a:p>
            <a:pPr marL="457200" indent="-457200">
              <a:buFont typeface="Wingdings" panose="05000000000000000000" pitchFamily="2" charset="2"/>
              <a:buChar char="§"/>
            </a:pPr>
            <a:r>
              <a:rPr lang="en-NZ" dirty="0">
                <a:solidFill>
                  <a:srgbClr val="002060"/>
                </a:solidFill>
                <a:latin typeface="Frutiger LT 45 Light"/>
              </a:rPr>
              <a:t>Public information sessions to be held – date and venue TBC</a:t>
            </a:r>
          </a:p>
          <a:p>
            <a:pPr marL="457200" indent="-457200">
              <a:buFont typeface="Wingdings" panose="05000000000000000000" pitchFamily="2" charset="2"/>
              <a:buChar char="§"/>
            </a:pPr>
            <a:r>
              <a:rPr lang="en-NZ" dirty="0">
                <a:solidFill>
                  <a:srgbClr val="002060"/>
                </a:solidFill>
                <a:latin typeface="Frutiger LT 45 Light"/>
              </a:rPr>
              <a:t>Social media – using simple, clear language.</a:t>
            </a:r>
          </a:p>
          <a:p>
            <a:pPr marL="457200" indent="-457200">
              <a:buFont typeface="Wingdings" panose="05000000000000000000" pitchFamily="2" charset="2"/>
              <a:buChar char="§"/>
            </a:pPr>
            <a:r>
              <a:rPr lang="en-NZ" dirty="0">
                <a:solidFill>
                  <a:srgbClr val="002060"/>
                </a:solidFill>
                <a:latin typeface="Frutiger LT 45 Light"/>
              </a:rPr>
              <a:t>Other stakeholders to be advised of report, and invited to attend information sessions</a:t>
            </a:r>
          </a:p>
          <a:p>
            <a:pPr marL="914400" lvl="1" indent="-457200">
              <a:buFont typeface="Wingdings" panose="05000000000000000000" pitchFamily="2" charset="2"/>
              <a:buChar char="§"/>
            </a:pPr>
            <a:r>
              <a:rPr lang="en-NZ" sz="1200" dirty="0">
                <a:solidFill>
                  <a:srgbClr val="002060"/>
                </a:solidFill>
                <a:latin typeface="Frutiger LT 45 Light"/>
              </a:rPr>
              <a:t>Property Owners – noting there will be some landowners who will need to be expressly contacted.</a:t>
            </a:r>
          </a:p>
          <a:p>
            <a:pPr marL="914400" lvl="1" indent="-457200">
              <a:buFont typeface="Wingdings" panose="05000000000000000000" pitchFamily="2" charset="2"/>
              <a:buChar char="§"/>
            </a:pPr>
            <a:r>
              <a:rPr lang="en-NZ" sz="1200" dirty="0">
                <a:solidFill>
                  <a:srgbClr val="002060"/>
                </a:solidFill>
                <a:latin typeface="Frutiger LT 45 Light"/>
              </a:rPr>
              <a:t>Transpower</a:t>
            </a:r>
          </a:p>
          <a:p>
            <a:pPr marL="914400" lvl="1" indent="-457200">
              <a:buFont typeface="Wingdings" panose="05000000000000000000" pitchFamily="2" charset="2"/>
              <a:buChar char="§"/>
            </a:pPr>
            <a:r>
              <a:rPr lang="en-NZ" sz="1200" dirty="0">
                <a:solidFill>
                  <a:srgbClr val="002060"/>
                </a:solidFill>
                <a:latin typeface="Frutiger LT 45 Light"/>
              </a:rPr>
              <a:t>Ministry of Education</a:t>
            </a:r>
          </a:p>
          <a:p>
            <a:pPr marL="914400" lvl="1" indent="-457200">
              <a:buFont typeface="Wingdings" panose="05000000000000000000" pitchFamily="2" charset="2"/>
              <a:buChar char="§"/>
            </a:pPr>
            <a:r>
              <a:rPr lang="en-NZ" sz="1200" dirty="0" err="1">
                <a:solidFill>
                  <a:srgbClr val="002060"/>
                </a:solidFill>
                <a:latin typeface="Frutiger LT 45 Light"/>
              </a:rPr>
              <a:t>Metservice</a:t>
            </a:r>
            <a:endParaRPr lang="en-NZ" sz="1200" dirty="0">
              <a:solidFill>
                <a:srgbClr val="002060"/>
              </a:solidFill>
              <a:latin typeface="Frutiger LT 45 Light"/>
            </a:endParaRPr>
          </a:p>
          <a:p>
            <a:pPr marL="914400" lvl="1" indent="-457200">
              <a:buFont typeface="Wingdings" panose="05000000000000000000" pitchFamily="2" charset="2"/>
              <a:buChar char="§"/>
            </a:pPr>
            <a:r>
              <a:rPr lang="en-NZ" sz="1200" dirty="0">
                <a:solidFill>
                  <a:srgbClr val="002060"/>
                </a:solidFill>
                <a:latin typeface="Frutiger LT 45 Light"/>
              </a:rPr>
              <a:t>Emergency Services</a:t>
            </a:r>
          </a:p>
          <a:p>
            <a:pPr marL="914400" lvl="1" indent="-457200">
              <a:buFont typeface="Wingdings" panose="05000000000000000000" pitchFamily="2" charset="2"/>
              <a:buChar char="§"/>
            </a:pPr>
            <a:r>
              <a:rPr lang="en-NZ" sz="1200" dirty="0" err="1">
                <a:solidFill>
                  <a:srgbClr val="002060"/>
                </a:solidFill>
                <a:latin typeface="Frutiger LT 45 Light"/>
              </a:rPr>
              <a:t>DoC</a:t>
            </a:r>
            <a:r>
              <a:rPr lang="en-NZ" sz="1200" dirty="0">
                <a:solidFill>
                  <a:srgbClr val="002060"/>
                </a:solidFill>
                <a:latin typeface="Frutiger LT 45 Light"/>
              </a:rPr>
              <a:t> and Fish and Game</a:t>
            </a:r>
          </a:p>
          <a:p>
            <a:pPr marL="914400" lvl="1" indent="-457200">
              <a:buFont typeface="Wingdings" panose="05000000000000000000" pitchFamily="2" charset="2"/>
              <a:buChar char="§"/>
            </a:pPr>
            <a:endParaRPr lang="en-NZ" sz="1200" dirty="0">
              <a:solidFill>
                <a:srgbClr val="002060"/>
              </a:solidFill>
              <a:latin typeface="Frutiger LT 45 Light"/>
            </a:endParaRPr>
          </a:p>
          <a:p>
            <a:pPr marL="457200" indent="-457200">
              <a:buFont typeface="Wingdings" panose="05000000000000000000" pitchFamily="2" charset="2"/>
              <a:buChar char="§"/>
            </a:pPr>
            <a:endParaRPr lang="en-NZ" dirty="0">
              <a:solidFill>
                <a:srgbClr val="002060"/>
              </a:solidFill>
              <a:latin typeface="Frutiger LT 45 Light"/>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Tree>
    <p:extLst>
      <p:ext uri="{BB962C8B-B14F-4D97-AF65-F5344CB8AC3E}">
        <p14:creationId xmlns:p14="http://schemas.microsoft.com/office/powerpoint/2010/main" val="335189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6246AC-56DF-5D23-EC9F-925A8139E5B3}"/>
              </a:ext>
            </a:extLst>
          </p:cNvPr>
          <p:cNvSpPr txBox="1"/>
          <p:nvPr/>
        </p:nvSpPr>
        <p:spPr>
          <a:xfrm>
            <a:off x="1353127" y="2375476"/>
            <a:ext cx="9485745" cy="923330"/>
          </a:xfrm>
          <a:prstGeom prst="rect">
            <a:avLst/>
          </a:prstGeom>
          <a:noFill/>
        </p:spPr>
        <p:txBody>
          <a:bodyPr wrap="square">
            <a:spAutoFit/>
          </a:bodyPr>
          <a:lstStyle/>
          <a:p>
            <a:r>
              <a:rPr lang="mi-NZ" sz="5400">
                <a:solidFill>
                  <a:srgbClr val="002060"/>
                </a:solidFill>
                <a:latin typeface="Frutiger LT 45 Light"/>
              </a:rPr>
              <a:t>E</a:t>
            </a:r>
            <a:r>
              <a:rPr lang="en-NZ" sz="5400">
                <a:solidFill>
                  <a:srgbClr val="002060"/>
                </a:solidFill>
                <a:latin typeface="Frutiger LT 45 Light"/>
              </a:rPr>
              <a:t>nd of presentation – thank you</a:t>
            </a:r>
          </a:p>
        </p:txBody>
      </p:sp>
    </p:spTree>
    <p:extLst>
      <p:ext uri="{BB962C8B-B14F-4D97-AF65-F5344CB8AC3E}">
        <p14:creationId xmlns:p14="http://schemas.microsoft.com/office/powerpoint/2010/main" val="78209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4D9B-346F-96EC-23AE-8160238EA8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E4BB20-87D5-2160-4A84-0AB2F0A92495}"/>
              </a:ext>
            </a:extLst>
          </p:cNvPr>
          <p:cNvSpPr txBox="1"/>
          <p:nvPr/>
        </p:nvSpPr>
        <p:spPr>
          <a:xfrm>
            <a:off x="105241" y="76190"/>
            <a:ext cx="10477054" cy="769441"/>
          </a:xfrm>
          <a:prstGeom prst="rect">
            <a:avLst/>
          </a:prstGeom>
          <a:noFill/>
        </p:spPr>
        <p:txBody>
          <a:bodyPr wrap="square" lIns="91440" tIns="45720" rIns="91440" bIns="45720" rtlCol="0" anchor="t">
            <a:spAutoFit/>
          </a:bodyPr>
          <a:lstStyle/>
          <a:p>
            <a:r>
              <a:rPr lang="en-NZ" sz="2400" b="1">
                <a:solidFill>
                  <a:srgbClr val="002060"/>
                </a:solidFill>
              </a:rPr>
              <a:t>FUTURE LTP, ON-GOING RESLIENCE WORK</a:t>
            </a:r>
          </a:p>
          <a:p>
            <a:pPr marL="457200" lvl="1"/>
            <a:endParaRPr lang="en-AU" sz="2000">
              <a:solidFill>
                <a:srgbClr val="002060"/>
              </a:solidFill>
              <a:latin typeface="Frutiger LT 45 Light"/>
            </a:endParaRPr>
          </a:p>
        </p:txBody>
      </p:sp>
      <p:pic>
        <p:nvPicPr>
          <p:cNvPr id="3" name="Picture 2">
            <a:extLst>
              <a:ext uri="{FF2B5EF4-FFF2-40B4-BE49-F238E27FC236}">
                <a16:creationId xmlns:a16="http://schemas.microsoft.com/office/drawing/2014/main" id="{B0C20453-45DA-7634-C57D-CDAE3AC448FB}"/>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6" name="Picture 5">
            <a:extLst>
              <a:ext uri="{FF2B5EF4-FFF2-40B4-BE49-F238E27FC236}">
                <a16:creationId xmlns:a16="http://schemas.microsoft.com/office/drawing/2014/main" id="{494237BB-FD62-53B0-8314-B2784063D207}"/>
              </a:ext>
            </a:extLst>
          </p:cNvPr>
          <p:cNvPicPr>
            <a:picLocks noChangeAspect="1"/>
          </p:cNvPicPr>
          <p:nvPr/>
        </p:nvPicPr>
        <p:blipFill>
          <a:blip r:embed="rId4"/>
          <a:stretch>
            <a:fillRect/>
          </a:stretch>
        </p:blipFill>
        <p:spPr>
          <a:xfrm>
            <a:off x="0" y="1562827"/>
            <a:ext cx="3690014" cy="3506324"/>
          </a:xfrm>
          <a:prstGeom prst="rect">
            <a:avLst/>
          </a:prstGeom>
        </p:spPr>
      </p:pic>
      <p:pic>
        <p:nvPicPr>
          <p:cNvPr id="13" name="Picture 12">
            <a:extLst>
              <a:ext uri="{FF2B5EF4-FFF2-40B4-BE49-F238E27FC236}">
                <a16:creationId xmlns:a16="http://schemas.microsoft.com/office/drawing/2014/main" id="{782FE124-F62C-C9D6-94F4-DBF84D91A91C}"/>
              </a:ext>
            </a:extLst>
          </p:cNvPr>
          <p:cNvPicPr>
            <a:picLocks noChangeAspect="1"/>
          </p:cNvPicPr>
          <p:nvPr/>
        </p:nvPicPr>
        <p:blipFill>
          <a:blip r:embed="rId5"/>
          <a:stretch>
            <a:fillRect/>
          </a:stretch>
        </p:blipFill>
        <p:spPr>
          <a:xfrm>
            <a:off x="4258100" y="1244183"/>
            <a:ext cx="7095803" cy="4696735"/>
          </a:xfrm>
          <a:prstGeom prst="rect">
            <a:avLst/>
          </a:prstGeom>
        </p:spPr>
      </p:pic>
      <p:sp>
        <p:nvSpPr>
          <p:cNvPr id="32" name="Rectangle 31">
            <a:extLst>
              <a:ext uri="{FF2B5EF4-FFF2-40B4-BE49-F238E27FC236}">
                <a16:creationId xmlns:a16="http://schemas.microsoft.com/office/drawing/2014/main" id="{39AC5427-6101-05E2-5DD4-B8C292CB7A51}"/>
              </a:ext>
            </a:extLst>
          </p:cNvPr>
          <p:cNvSpPr/>
          <p:nvPr/>
        </p:nvSpPr>
        <p:spPr>
          <a:xfrm>
            <a:off x="4258101" y="2982036"/>
            <a:ext cx="1084998" cy="279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Rectangle 32">
            <a:extLst>
              <a:ext uri="{FF2B5EF4-FFF2-40B4-BE49-F238E27FC236}">
                <a16:creationId xmlns:a16="http://schemas.microsoft.com/office/drawing/2014/main" id="{9CA482B7-BEAF-58F5-CA2F-8280346166C0}"/>
              </a:ext>
            </a:extLst>
          </p:cNvPr>
          <p:cNvSpPr/>
          <p:nvPr/>
        </p:nvSpPr>
        <p:spPr>
          <a:xfrm>
            <a:off x="4258100" y="3837241"/>
            <a:ext cx="2101757" cy="6840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Rectangle 33">
            <a:extLst>
              <a:ext uri="{FF2B5EF4-FFF2-40B4-BE49-F238E27FC236}">
                <a16:creationId xmlns:a16="http://schemas.microsoft.com/office/drawing/2014/main" id="{06A4325E-8A65-2703-9134-5969D9CC8374}"/>
              </a:ext>
            </a:extLst>
          </p:cNvPr>
          <p:cNvSpPr/>
          <p:nvPr/>
        </p:nvSpPr>
        <p:spPr>
          <a:xfrm>
            <a:off x="4258101" y="2396764"/>
            <a:ext cx="1419368" cy="279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Rectangle 34">
            <a:extLst>
              <a:ext uri="{FF2B5EF4-FFF2-40B4-BE49-F238E27FC236}">
                <a16:creationId xmlns:a16="http://schemas.microsoft.com/office/drawing/2014/main" id="{579B987F-1912-4834-A5D7-7D6D4A775DFC}"/>
              </a:ext>
            </a:extLst>
          </p:cNvPr>
          <p:cNvSpPr/>
          <p:nvPr/>
        </p:nvSpPr>
        <p:spPr>
          <a:xfrm>
            <a:off x="4258100" y="1981882"/>
            <a:ext cx="2265529" cy="2797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Arrow: Right 35">
            <a:extLst>
              <a:ext uri="{FF2B5EF4-FFF2-40B4-BE49-F238E27FC236}">
                <a16:creationId xmlns:a16="http://schemas.microsoft.com/office/drawing/2014/main" id="{0A7ADC4B-E3B3-1CED-0700-77F612A83E85}"/>
              </a:ext>
            </a:extLst>
          </p:cNvPr>
          <p:cNvSpPr/>
          <p:nvPr/>
        </p:nvSpPr>
        <p:spPr>
          <a:xfrm>
            <a:off x="4064092" y="1661783"/>
            <a:ext cx="156950" cy="16851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TextBox 36">
            <a:extLst>
              <a:ext uri="{FF2B5EF4-FFF2-40B4-BE49-F238E27FC236}">
                <a16:creationId xmlns:a16="http://schemas.microsoft.com/office/drawing/2014/main" id="{ABC09074-8BAD-0C99-4911-691AC560595D}"/>
              </a:ext>
            </a:extLst>
          </p:cNvPr>
          <p:cNvSpPr txBox="1"/>
          <p:nvPr/>
        </p:nvSpPr>
        <p:spPr>
          <a:xfrm>
            <a:off x="-1" y="5069151"/>
            <a:ext cx="3884023" cy="523220"/>
          </a:xfrm>
          <a:prstGeom prst="rect">
            <a:avLst/>
          </a:prstGeom>
          <a:noFill/>
        </p:spPr>
        <p:txBody>
          <a:bodyPr wrap="square" rtlCol="0">
            <a:spAutoFit/>
          </a:bodyPr>
          <a:lstStyle/>
          <a:p>
            <a:r>
              <a:rPr lang="en-NZ" sz="1400" b="1">
                <a:solidFill>
                  <a:srgbClr val="002060"/>
                </a:solidFill>
              </a:rPr>
              <a:t>Significant Issues, Infrastructure Strategy 2024 - 2054</a:t>
            </a:r>
          </a:p>
        </p:txBody>
      </p:sp>
    </p:spTree>
    <p:extLst>
      <p:ext uri="{BB962C8B-B14F-4D97-AF65-F5344CB8AC3E}">
        <p14:creationId xmlns:p14="http://schemas.microsoft.com/office/powerpoint/2010/main" val="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1143928" y="404664"/>
            <a:ext cx="8545762" cy="461665"/>
          </a:xfrm>
          <a:prstGeom prst="rect">
            <a:avLst/>
          </a:prstGeom>
          <a:noFill/>
        </p:spPr>
        <p:txBody>
          <a:bodyPr wrap="square" rtlCol="0">
            <a:spAutoFit/>
          </a:bodyPr>
          <a:lstStyle/>
          <a:p>
            <a:r>
              <a:rPr lang="en-NZ" sz="2400" b="1">
                <a:solidFill>
                  <a:srgbClr val="002060"/>
                </a:solidFill>
              </a:rPr>
              <a:t>Results: Summary</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4" name="table">
            <a:extLst>
              <a:ext uri="{FF2B5EF4-FFF2-40B4-BE49-F238E27FC236}">
                <a16:creationId xmlns:a16="http://schemas.microsoft.com/office/drawing/2014/main" id="{A1E1D752-E7A3-135F-3210-41EF35402BAE}"/>
              </a:ext>
            </a:extLst>
          </p:cNvPr>
          <p:cNvPicPr>
            <a:picLocks noChangeAspect="1"/>
          </p:cNvPicPr>
          <p:nvPr/>
        </p:nvPicPr>
        <p:blipFill>
          <a:blip r:embed="rId4"/>
          <a:stretch>
            <a:fillRect/>
          </a:stretch>
        </p:blipFill>
        <p:spPr>
          <a:xfrm>
            <a:off x="323754" y="1341365"/>
            <a:ext cx="6738938" cy="2058230"/>
          </a:xfrm>
          <a:prstGeom prst="rect">
            <a:avLst/>
          </a:prstGeom>
        </p:spPr>
      </p:pic>
      <p:pic>
        <p:nvPicPr>
          <p:cNvPr id="5" name="Picture 4">
            <a:extLst>
              <a:ext uri="{FF2B5EF4-FFF2-40B4-BE49-F238E27FC236}">
                <a16:creationId xmlns:a16="http://schemas.microsoft.com/office/drawing/2014/main" id="{B6E655C8-7C17-BE08-43D5-13579DB2AA87}"/>
              </a:ext>
            </a:extLst>
          </p:cNvPr>
          <p:cNvPicPr>
            <a:picLocks noChangeAspect="1"/>
          </p:cNvPicPr>
          <p:nvPr/>
        </p:nvPicPr>
        <p:blipFill>
          <a:blip r:embed="rId5"/>
          <a:stretch>
            <a:fillRect/>
          </a:stretch>
        </p:blipFill>
        <p:spPr>
          <a:xfrm>
            <a:off x="7748913" y="591237"/>
            <a:ext cx="4119334" cy="5675527"/>
          </a:xfrm>
          <a:prstGeom prst="rect">
            <a:avLst/>
          </a:prstGeom>
        </p:spPr>
      </p:pic>
      <p:pic>
        <p:nvPicPr>
          <p:cNvPr id="7" name="table">
            <a:extLst>
              <a:ext uri="{FF2B5EF4-FFF2-40B4-BE49-F238E27FC236}">
                <a16:creationId xmlns:a16="http://schemas.microsoft.com/office/drawing/2014/main" id="{4C1B6626-4780-077B-F6A3-1557A28B1BB5}"/>
              </a:ext>
            </a:extLst>
          </p:cNvPr>
          <p:cNvPicPr>
            <a:picLocks noChangeAspect="1"/>
          </p:cNvPicPr>
          <p:nvPr/>
        </p:nvPicPr>
        <p:blipFill>
          <a:blip r:embed="rId4"/>
          <a:stretch>
            <a:fillRect/>
          </a:stretch>
        </p:blipFill>
        <p:spPr>
          <a:xfrm>
            <a:off x="323754" y="1341365"/>
            <a:ext cx="6738938" cy="2058230"/>
          </a:xfrm>
          <a:prstGeom prst="rect">
            <a:avLst/>
          </a:prstGeom>
        </p:spPr>
      </p:pic>
      <p:pic>
        <p:nvPicPr>
          <p:cNvPr id="8" name="Picture 7">
            <a:extLst>
              <a:ext uri="{FF2B5EF4-FFF2-40B4-BE49-F238E27FC236}">
                <a16:creationId xmlns:a16="http://schemas.microsoft.com/office/drawing/2014/main" id="{027DAA17-F721-57E4-CE4A-34BC317BA1AB}"/>
              </a:ext>
            </a:extLst>
          </p:cNvPr>
          <p:cNvPicPr>
            <a:picLocks noChangeAspect="1"/>
          </p:cNvPicPr>
          <p:nvPr/>
        </p:nvPicPr>
        <p:blipFill>
          <a:blip r:embed="rId5"/>
          <a:stretch>
            <a:fillRect/>
          </a:stretch>
        </p:blipFill>
        <p:spPr>
          <a:xfrm>
            <a:off x="7748913" y="591237"/>
            <a:ext cx="4119334" cy="5675527"/>
          </a:xfrm>
          <a:prstGeom prst="rect">
            <a:avLst/>
          </a:prstGeom>
        </p:spPr>
      </p:pic>
      <p:sp>
        <p:nvSpPr>
          <p:cNvPr id="9" name="Arrow: Right 8">
            <a:extLst>
              <a:ext uri="{FF2B5EF4-FFF2-40B4-BE49-F238E27FC236}">
                <a16:creationId xmlns:a16="http://schemas.microsoft.com/office/drawing/2014/main" id="{BCA94BC9-0CC3-B187-37BE-6AC363EFF0D2}"/>
              </a:ext>
            </a:extLst>
          </p:cNvPr>
          <p:cNvSpPr/>
          <p:nvPr/>
        </p:nvSpPr>
        <p:spPr>
          <a:xfrm>
            <a:off x="8601076" y="867048"/>
            <a:ext cx="1038225" cy="438150"/>
          </a:xfrm>
          <a:prstGeom prst="rightArrow">
            <a:avLst>
              <a:gd name="adj1" fmla="val 36956"/>
              <a:gd name="adj2" fmla="val 5000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NZ"/>
          </a:p>
        </p:txBody>
      </p:sp>
      <p:sp>
        <p:nvSpPr>
          <p:cNvPr id="10" name="Arrow: Right 9">
            <a:extLst>
              <a:ext uri="{FF2B5EF4-FFF2-40B4-BE49-F238E27FC236}">
                <a16:creationId xmlns:a16="http://schemas.microsoft.com/office/drawing/2014/main" id="{9515E500-665F-2204-6FAE-B462A6C1033B}"/>
              </a:ext>
            </a:extLst>
          </p:cNvPr>
          <p:cNvSpPr/>
          <p:nvPr/>
        </p:nvSpPr>
        <p:spPr>
          <a:xfrm>
            <a:off x="8534400" y="5601389"/>
            <a:ext cx="1038225" cy="438150"/>
          </a:xfrm>
          <a:prstGeom prst="rightArrow">
            <a:avLst>
              <a:gd name="adj1" fmla="val 36956"/>
              <a:gd name="adj2" fmla="val 50000"/>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NZ"/>
          </a:p>
        </p:txBody>
      </p:sp>
    </p:spTree>
    <p:extLst>
      <p:ext uri="{BB962C8B-B14F-4D97-AF65-F5344CB8AC3E}">
        <p14:creationId xmlns:p14="http://schemas.microsoft.com/office/powerpoint/2010/main" val="335090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1143928" y="404664"/>
            <a:ext cx="8545762" cy="461665"/>
          </a:xfrm>
          <a:prstGeom prst="rect">
            <a:avLst/>
          </a:prstGeom>
          <a:noFill/>
        </p:spPr>
        <p:txBody>
          <a:bodyPr wrap="square" rtlCol="0">
            <a:spAutoFit/>
          </a:bodyPr>
          <a:lstStyle/>
          <a:p>
            <a:r>
              <a:rPr lang="en-NZ" sz="2400" b="1">
                <a:solidFill>
                  <a:srgbClr val="002060"/>
                </a:solidFill>
              </a:rPr>
              <a:t>Results: Summary</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4" name="table">
            <a:extLst>
              <a:ext uri="{FF2B5EF4-FFF2-40B4-BE49-F238E27FC236}">
                <a16:creationId xmlns:a16="http://schemas.microsoft.com/office/drawing/2014/main" id="{A166392B-C6F6-B6C0-F394-EAA2EBD0CEF5}"/>
              </a:ext>
            </a:extLst>
          </p:cNvPr>
          <p:cNvPicPr>
            <a:picLocks noChangeAspect="1"/>
          </p:cNvPicPr>
          <p:nvPr/>
        </p:nvPicPr>
        <p:blipFill>
          <a:blip r:embed="rId4"/>
          <a:stretch>
            <a:fillRect/>
          </a:stretch>
        </p:blipFill>
        <p:spPr>
          <a:xfrm>
            <a:off x="174092" y="1224154"/>
            <a:ext cx="7377040" cy="3961354"/>
          </a:xfrm>
          <a:prstGeom prst="rect">
            <a:avLst/>
          </a:prstGeom>
        </p:spPr>
      </p:pic>
      <p:pic>
        <p:nvPicPr>
          <p:cNvPr id="5" name="Picture 4">
            <a:extLst>
              <a:ext uri="{FF2B5EF4-FFF2-40B4-BE49-F238E27FC236}">
                <a16:creationId xmlns:a16="http://schemas.microsoft.com/office/drawing/2014/main" id="{63DEAADE-1C40-0798-BE0D-0CC639A5B3BF}"/>
              </a:ext>
            </a:extLst>
          </p:cNvPr>
          <p:cNvPicPr>
            <a:picLocks noChangeAspect="1"/>
          </p:cNvPicPr>
          <p:nvPr/>
        </p:nvPicPr>
        <p:blipFill rotWithShape="1">
          <a:blip r:embed="rId5"/>
          <a:srcRect l="4571" r="6222"/>
          <a:stretch/>
        </p:blipFill>
        <p:spPr>
          <a:xfrm>
            <a:off x="7574280" y="1521749"/>
            <a:ext cx="3840480" cy="4344036"/>
          </a:xfrm>
          <a:prstGeom prst="rect">
            <a:avLst/>
          </a:prstGeom>
        </p:spPr>
      </p:pic>
      <p:pic>
        <p:nvPicPr>
          <p:cNvPr id="10" name="Picture 9">
            <a:extLst>
              <a:ext uri="{FF2B5EF4-FFF2-40B4-BE49-F238E27FC236}">
                <a16:creationId xmlns:a16="http://schemas.microsoft.com/office/drawing/2014/main" id="{DE57B155-A0A7-5CDE-F1B5-5579FF8E0D2B}"/>
              </a:ext>
            </a:extLst>
          </p:cNvPr>
          <p:cNvPicPr>
            <a:picLocks noChangeAspect="1"/>
          </p:cNvPicPr>
          <p:nvPr/>
        </p:nvPicPr>
        <p:blipFill rotWithShape="1">
          <a:blip r:embed="rId6"/>
          <a:srcRect t="21407" r="35168" b="17704"/>
          <a:stretch/>
        </p:blipFill>
        <p:spPr>
          <a:xfrm>
            <a:off x="9586455" y="106680"/>
            <a:ext cx="2285505" cy="2435460"/>
          </a:xfrm>
          <a:prstGeom prst="rect">
            <a:avLst/>
          </a:prstGeom>
        </p:spPr>
      </p:pic>
      <p:pic>
        <p:nvPicPr>
          <p:cNvPr id="11" name="Picture 10">
            <a:extLst>
              <a:ext uri="{FF2B5EF4-FFF2-40B4-BE49-F238E27FC236}">
                <a16:creationId xmlns:a16="http://schemas.microsoft.com/office/drawing/2014/main" id="{85C5A1E9-68DF-2FAE-43FE-67FE38E88A2D}"/>
              </a:ext>
            </a:extLst>
          </p:cNvPr>
          <p:cNvPicPr>
            <a:picLocks noChangeAspect="1"/>
          </p:cNvPicPr>
          <p:nvPr/>
        </p:nvPicPr>
        <p:blipFill rotWithShape="1">
          <a:blip r:embed="rId7"/>
          <a:srcRect t="19311" b="17114"/>
          <a:stretch/>
        </p:blipFill>
        <p:spPr>
          <a:xfrm>
            <a:off x="5748977" y="4803883"/>
            <a:ext cx="3071817" cy="1901717"/>
          </a:xfrm>
          <a:prstGeom prst="rect">
            <a:avLst/>
          </a:prstGeom>
        </p:spPr>
      </p:pic>
    </p:spTree>
    <p:extLst>
      <p:ext uri="{BB962C8B-B14F-4D97-AF65-F5344CB8AC3E}">
        <p14:creationId xmlns:p14="http://schemas.microsoft.com/office/powerpoint/2010/main" val="68716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1143928" y="404664"/>
            <a:ext cx="8545762" cy="461665"/>
          </a:xfrm>
          <a:prstGeom prst="rect">
            <a:avLst/>
          </a:prstGeom>
          <a:noFill/>
        </p:spPr>
        <p:txBody>
          <a:bodyPr wrap="square" rtlCol="0">
            <a:spAutoFit/>
          </a:bodyPr>
          <a:lstStyle/>
          <a:p>
            <a:r>
              <a:rPr lang="en-NZ" sz="2400" b="1">
                <a:solidFill>
                  <a:srgbClr val="002060"/>
                </a:solidFill>
              </a:rPr>
              <a:t>Results: Summary</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6" name="table">
            <a:extLst>
              <a:ext uri="{FF2B5EF4-FFF2-40B4-BE49-F238E27FC236}">
                <a16:creationId xmlns:a16="http://schemas.microsoft.com/office/drawing/2014/main" id="{B9FF8735-F03D-9888-970A-3A0F2CAD4922}"/>
              </a:ext>
            </a:extLst>
          </p:cNvPr>
          <p:cNvPicPr>
            <a:picLocks noChangeAspect="1"/>
          </p:cNvPicPr>
          <p:nvPr/>
        </p:nvPicPr>
        <p:blipFill>
          <a:blip r:embed="rId4"/>
          <a:stretch>
            <a:fillRect/>
          </a:stretch>
        </p:blipFill>
        <p:spPr>
          <a:xfrm>
            <a:off x="1343780" y="1107531"/>
            <a:ext cx="9504440" cy="4642938"/>
          </a:xfrm>
          <a:prstGeom prst="rect">
            <a:avLst/>
          </a:prstGeom>
        </p:spPr>
      </p:pic>
    </p:spTree>
    <p:extLst>
      <p:ext uri="{BB962C8B-B14F-4D97-AF65-F5344CB8AC3E}">
        <p14:creationId xmlns:p14="http://schemas.microsoft.com/office/powerpoint/2010/main" val="374789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0" y="36650"/>
            <a:ext cx="12192000" cy="461665"/>
          </a:xfrm>
          <a:prstGeom prst="rect">
            <a:avLst/>
          </a:prstGeom>
          <a:noFill/>
        </p:spPr>
        <p:txBody>
          <a:bodyPr wrap="square" rtlCol="0">
            <a:spAutoFit/>
          </a:bodyPr>
          <a:lstStyle/>
          <a:p>
            <a:r>
              <a:rPr lang="en-NZ" sz="2400" b="1">
                <a:solidFill>
                  <a:srgbClr val="002060"/>
                </a:solidFill>
              </a:rPr>
              <a:t>NATURAL HAZARDS ON THE TAIERI PLAIN</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5" name="Picture 4">
            <a:extLst>
              <a:ext uri="{FF2B5EF4-FFF2-40B4-BE49-F238E27FC236}">
                <a16:creationId xmlns:a16="http://schemas.microsoft.com/office/drawing/2014/main" id="{ADE3571D-12F0-0BBC-23DD-18342CE8B7BD}"/>
              </a:ext>
            </a:extLst>
          </p:cNvPr>
          <p:cNvPicPr>
            <a:picLocks noChangeAspect="1"/>
          </p:cNvPicPr>
          <p:nvPr/>
        </p:nvPicPr>
        <p:blipFill rotWithShape="1">
          <a:blip r:embed="rId4">
            <a:extLst>
              <a:ext uri="{28A0092B-C50C-407E-A947-70E740481C1C}">
                <a14:useLocalDpi xmlns:a14="http://schemas.microsoft.com/office/drawing/2010/main" val="0"/>
              </a:ext>
            </a:extLst>
          </a:blip>
          <a:srcRect l="18302" t="3769" r="11882" b="10013"/>
          <a:stretch/>
        </p:blipFill>
        <p:spPr>
          <a:xfrm>
            <a:off x="146299" y="608993"/>
            <a:ext cx="5016677" cy="4723601"/>
          </a:xfrm>
          <a:prstGeom prst="rect">
            <a:avLst/>
          </a:prstGeom>
          <a:noFill/>
          <a:ln w="6350">
            <a:solidFill>
              <a:schemeClr val="tx1"/>
            </a:solidFill>
          </a:ln>
        </p:spPr>
      </p:pic>
      <p:sp>
        <p:nvSpPr>
          <p:cNvPr id="6" name="TextBox 5">
            <a:extLst>
              <a:ext uri="{FF2B5EF4-FFF2-40B4-BE49-F238E27FC236}">
                <a16:creationId xmlns:a16="http://schemas.microsoft.com/office/drawing/2014/main" id="{7188ED06-F89E-EAFD-B97D-77FEC061E1EC}"/>
              </a:ext>
            </a:extLst>
          </p:cNvPr>
          <p:cNvSpPr txBox="1"/>
          <p:nvPr/>
        </p:nvSpPr>
        <p:spPr>
          <a:xfrm>
            <a:off x="146299" y="5394701"/>
            <a:ext cx="5016677" cy="523220"/>
          </a:xfrm>
          <a:prstGeom prst="rect">
            <a:avLst/>
          </a:prstGeom>
          <a:noFill/>
        </p:spPr>
        <p:txBody>
          <a:bodyPr wrap="square" rtlCol="0">
            <a:spAutoFit/>
          </a:bodyPr>
          <a:lstStyle/>
          <a:p>
            <a:pPr algn="ctr"/>
            <a:r>
              <a:rPr lang="en-US" sz="1400" b="1">
                <a:solidFill>
                  <a:srgbClr val="002060"/>
                </a:solidFill>
              </a:rPr>
              <a:t>Topography of the Taieri Plain, areas below mean sea level (shaded blue) and fault lines (indicative)</a:t>
            </a:r>
            <a:endParaRPr lang="en-NZ" sz="1400" b="1">
              <a:solidFill>
                <a:srgbClr val="002060"/>
              </a:solidFill>
            </a:endParaRPr>
          </a:p>
        </p:txBody>
      </p:sp>
      <p:grpSp>
        <p:nvGrpSpPr>
          <p:cNvPr id="10" name="Group 4">
            <a:extLst>
              <a:ext uri="{FF2B5EF4-FFF2-40B4-BE49-F238E27FC236}">
                <a16:creationId xmlns:a16="http://schemas.microsoft.com/office/drawing/2014/main" id="{0457A264-D1C2-6BB7-8A8A-32218EB9D787}"/>
              </a:ext>
            </a:extLst>
          </p:cNvPr>
          <p:cNvGrpSpPr>
            <a:grpSpLocks noChangeAspect="1"/>
          </p:cNvGrpSpPr>
          <p:nvPr/>
        </p:nvGrpSpPr>
        <p:grpSpPr>
          <a:xfrm>
            <a:off x="5376439" y="651713"/>
            <a:ext cx="6686186" cy="4698018"/>
            <a:chOff x="1043608" y="950760"/>
            <a:chExt cx="7232331" cy="5081764"/>
          </a:xfrm>
        </p:grpSpPr>
        <p:pic>
          <p:nvPicPr>
            <p:cNvPr id="11" name="Picture 2">
              <a:extLst>
                <a:ext uri="{FF2B5EF4-FFF2-40B4-BE49-F238E27FC236}">
                  <a16:creationId xmlns:a16="http://schemas.microsoft.com/office/drawing/2014/main" id="{8ADA7508-A0CA-2F69-AF10-8047410234B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99" t="14473" r="6147" b="7537"/>
            <a:stretch/>
          </p:blipFill>
          <p:spPr bwMode="auto">
            <a:xfrm>
              <a:off x="1043608" y="950760"/>
              <a:ext cx="7232331" cy="50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AB24CE5-E1F2-4CA6-3A75-4E69358C88DF}"/>
                </a:ext>
              </a:extLst>
            </p:cNvPr>
            <p:cNvSpPr/>
            <p:nvPr/>
          </p:nvSpPr>
          <p:spPr>
            <a:xfrm>
              <a:off x="5797758" y="5445224"/>
              <a:ext cx="2048130" cy="332917"/>
            </a:xfrm>
            <a:prstGeom prst="rect">
              <a:avLst/>
            </a:prstGeom>
          </p:spPr>
          <p:txBody>
            <a:bodyPr wrap="none">
              <a:spAutoFit/>
            </a:bodyPr>
            <a:lstStyle/>
            <a:p>
              <a:r>
                <a:rPr lang="en-US" sz="1400" b="1"/>
                <a:t>Peak flow: 1750</a:t>
              </a:r>
              <a:r>
                <a:rPr lang="en-AU" sz="1400" b="1"/>
                <a:t>m</a:t>
              </a:r>
              <a:r>
                <a:rPr lang="en-AU" sz="1400" b="1" baseline="30000"/>
                <a:t>3</a:t>
              </a:r>
              <a:r>
                <a:rPr lang="en-AU" sz="1400" b="1"/>
                <a:t>/s</a:t>
              </a:r>
              <a:endParaRPr lang="en-NZ" sz="1400" b="1"/>
            </a:p>
          </p:txBody>
        </p:sp>
      </p:grpSp>
      <p:sp>
        <p:nvSpPr>
          <p:cNvPr id="14" name="TextBox 13">
            <a:extLst>
              <a:ext uri="{FF2B5EF4-FFF2-40B4-BE49-F238E27FC236}">
                <a16:creationId xmlns:a16="http://schemas.microsoft.com/office/drawing/2014/main" id="{28D1BFC2-0CE8-D9A6-4EE7-ADD2A225EAB7}"/>
              </a:ext>
            </a:extLst>
          </p:cNvPr>
          <p:cNvSpPr txBox="1"/>
          <p:nvPr/>
        </p:nvSpPr>
        <p:spPr>
          <a:xfrm>
            <a:off x="5376439" y="5431645"/>
            <a:ext cx="6686186" cy="307777"/>
          </a:xfrm>
          <a:prstGeom prst="rect">
            <a:avLst/>
          </a:prstGeom>
          <a:noFill/>
        </p:spPr>
        <p:txBody>
          <a:bodyPr wrap="square" rtlCol="0">
            <a:spAutoFit/>
          </a:bodyPr>
          <a:lstStyle/>
          <a:p>
            <a:pPr algn="ctr"/>
            <a:r>
              <a:rPr lang="en-US" sz="1400" b="1">
                <a:solidFill>
                  <a:srgbClr val="002060"/>
                </a:solidFill>
              </a:rPr>
              <a:t>May 1923 flood extent</a:t>
            </a:r>
            <a:endParaRPr lang="en-NZ" sz="1400" b="1">
              <a:solidFill>
                <a:srgbClr val="002060"/>
              </a:solidFill>
            </a:endParaRPr>
          </a:p>
        </p:txBody>
      </p:sp>
    </p:spTree>
    <p:extLst>
      <p:ext uri="{BB962C8B-B14F-4D97-AF65-F5344CB8AC3E}">
        <p14:creationId xmlns:p14="http://schemas.microsoft.com/office/powerpoint/2010/main" val="847718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1143928" y="404664"/>
            <a:ext cx="8545762" cy="461665"/>
          </a:xfrm>
          <a:prstGeom prst="rect">
            <a:avLst/>
          </a:prstGeom>
          <a:noFill/>
        </p:spPr>
        <p:txBody>
          <a:bodyPr wrap="square" rtlCol="0">
            <a:spAutoFit/>
          </a:bodyPr>
          <a:lstStyle/>
          <a:p>
            <a:r>
              <a:rPr lang="en-NZ" sz="2400" b="1">
                <a:solidFill>
                  <a:srgbClr val="002060"/>
                </a:solidFill>
              </a:rPr>
              <a:t>Results: Summary</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4" name="table">
            <a:extLst>
              <a:ext uri="{FF2B5EF4-FFF2-40B4-BE49-F238E27FC236}">
                <a16:creationId xmlns:a16="http://schemas.microsoft.com/office/drawing/2014/main" id="{13D34A76-3061-9545-94A9-DE783ACE91C1}"/>
              </a:ext>
            </a:extLst>
          </p:cNvPr>
          <p:cNvPicPr>
            <a:picLocks noChangeAspect="1"/>
          </p:cNvPicPr>
          <p:nvPr/>
        </p:nvPicPr>
        <p:blipFill>
          <a:blip r:embed="rId4"/>
          <a:stretch>
            <a:fillRect/>
          </a:stretch>
        </p:blipFill>
        <p:spPr>
          <a:xfrm>
            <a:off x="683419" y="1376510"/>
            <a:ext cx="10825162" cy="2411642"/>
          </a:xfrm>
          <a:prstGeom prst="rect">
            <a:avLst/>
          </a:prstGeom>
        </p:spPr>
      </p:pic>
    </p:spTree>
    <p:extLst>
      <p:ext uri="{BB962C8B-B14F-4D97-AF65-F5344CB8AC3E}">
        <p14:creationId xmlns:p14="http://schemas.microsoft.com/office/powerpoint/2010/main" val="946208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8" name="TextBox 7">
            <a:extLst>
              <a:ext uri="{FF2B5EF4-FFF2-40B4-BE49-F238E27FC236}">
                <a16:creationId xmlns:a16="http://schemas.microsoft.com/office/drawing/2014/main" id="{E88945AA-E045-C31D-2D2B-C5AC030044F6}"/>
              </a:ext>
            </a:extLst>
          </p:cNvPr>
          <p:cNvSpPr txBox="1"/>
          <p:nvPr/>
        </p:nvSpPr>
        <p:spPr>
          <a:xfrm>
            <a:off x="1143928" y="404664"/>
            <a:ext cx="2985620" cy="1754326"/>
          </a:xfrm>
          <a:prstGeom prst="rect">
            <a:avLst/>
          </a:prstGeom>
          <a:noFill/>
        </p:spPr>
        <p:txBody>
          <a:bodyPr wrap="square" rtlCol="0">
            <a:spAutoFit/>
          </a:bodyPr>
          <a:lstStyle/>
          <a:p>
            <a:r>
              <a:rPr lang="en-NZ" sz="2400" b="1">
                <a:solidFill>
                  <a:srgbClr val="002060"/>
                </a:solidFill>
              </a:rPr>
              <a:t>FLOODBANK RISK ASSESSMENT</a:t>
            </a:r>
          </a:p>
          <a:p>
            <a:endParaRPr lang="en-NZ" sz="20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General reasoning for risk rating</a:t>
            </a:r>
            <a:endParaRPr lang="en-NZ">
              <a:solidFill>
                <a:srgbClr val="002060"/>
              </a:solidFill>
              <a:latin typeface="Frutiger LT 45 Light"/>
            </a:endParaRPr>
          </a:p>
        </p:txBody>
      </p:sp>
      <p:grpSp>
        <p:nvGrpSpPr>
          <p:cNvPr id="12" name="Group 11">
            <a:extLst>
              <a:ext uri="{FF2B5EF4-FFF2-40B4-BE49-F238E27FC236}">
                <a16:creationId xmlns:a16="http://schemas.microsoft.com/office/drawing/2014/main" id="{F4B86AB3-FA97-E14F-839D-E4972EE668CF}"/>
              </a:ext>
            </a:extLst>
          </p:cNvPr>
          <p:cNvGrpSpPr/>
          <p:nvPr/>
        </p:nvGrpSpPr>
        <p:grpSpPr>
          <a:xfrm>
            <a:off x="4493017" y="101597"/>
            <a:ext cx="6784583" cy="6732976"/>
            <a:chOff x="4493017" y="-1"/>
            <a:chExt cx="7232847" cy="7177830"/>
          </a:xfrm>
        </p:grpSpPr>
        <p:pic>
          <p:nvPicPr>
            <p:cNvPr id="6" name="Picture 5">
              <a:extLst>
                <a:ext uri="{FF2B5EF4-FFF2-40B4-BE49-F238E27FC236}">
                  <a16:creationId xmlns:a16="http://schemas.microsoft.com/office/drawing/2014/main" id="{57EAF4B2-1A8D-E0D6-4560-C51DAF7A95C6}"/>
                </a:ext>
              </a:extLst>
            </p:cNvPr>
            <p:cNvPicPr>
              <a:picLocks noChangeAspect="1"/>
            </p:cNvPicPr>
            <p:nvPr/>
          </p:nvPicPr>
          <p:blipFill rotWithShape="1">
            <a:blip r:embed="rId4"/>
            <a:srcRect t="1" b="234"/>
            <a:stretch/>
          </p:blipFill>
          <p:spPr>
            <a:xfrm>
              <a:off x="4493017" y="-1"/>
              <a:ext cx="7232846" cy="5265421"/>
            </a:xfrm>
            <a:prstGeom prst="rect">
              <a:avLst/>
            </a:prstGeom>
          </p:spPr>
        </p:pic>
        <p:pic>
          <p:nvPicPr>
            <p:cNvPr id="10" name="Picture 9">
              <a:extLst>
                <a:ext uri="{FF2B5EF4-FFF2-40B4-BE49-F238E27FC236}">
                  <a16:creationId xmlns:a16="http://schemas.microsoft.com/office/drawing/2014/main" id="{13B46804-1E61-E1E0-CBEA-D1EE0B29BEC5}"/>
                </a:ext>
              </a:extLst>
            </p:cNvPr>
            <p:cNvPicPr>
              <a:picLocks noChangeAspect="1"/>
            </p:cNvPicPr>
            <p:nvPr/>
          </p:nvPicPr>
          <p:blipFill rotWithShape="1">
            <a:blip r:embed="rId5"/>
            <a:srcRect t="2032"/>
            <a:stretch/>
          </p:blipFill>
          <p:spPr>
            <a:xfrm>
              <a:off x="4493018" y="5204460"/>
              <a:ext cx="7232846" cy="1973369"/>
            </a:xfrm>
            <a:prstGeom prst="rect">
              <a:avLst/>
            </a:prstGeom>
          </p:spPr>
        </p:pic>
        <p:pic>
          <p:nvPicPr>
            <p:cNvPr id="11" name="Picture 10">
              <a:extLst>
                <a:ext uri="{FF2B5EF4-FFF2-40B4-BE49-F238E27FC236}">
                  <a16:creationId xmlns:a16="http://schemas.microsoft.com/office/drawing/2014/main" id="{11C2ACAA-1650-D30D-22EB-EECF5D26B288}"/>
                </a:ext>
              </a:extLst>
            </p:cNvPr>
            <p:cNvPicPr>
              <a:picLocks noChangeAspect="1"/>
            </p:cNvPicPr>
            <p:nvPr/>
          </p:nvPicPr>
          <p:blipFill rotWithShape="1">
            <a:blip r:embed="rId5"/>
            <a:srcRect t="45156" b="52574"/>
            <a:stretch/>
          </p:blipFill>
          <p:spPr>
            <a:xfrm>
              <a:off x="4493017" y="5265420"/>
              <a:ext cx="7232846" cy="45719"/>
            </a:xfrm>
            <a:prstGeom prst="rect">
              <a:avLst/>
            </a:prstGeom>
          </p:spPr>
        </p:pic>
      </p:grpSp>
    </p:spTree>
    <p:extLst>
      <p:ext uri="{BB962C8B-B14F-4D97-AF65-F5344CB8AC3E}">
        <p14:creationId xmlns:p14="http://schemas.microsoft.com/office/powerpoint/2010/main" val="85792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7" name="Picture 6">
            <a:extLst>
              <a:ext uri="{FF2B5EF4-FFF2-40B4-BE49-F238E27FC236}">
                <a16:creationId xmlns:a16="http://schemas.microsoft.com/office/drawing/2014/main" id="{FCF9A18F-B7AD-B5D2-ABDE-5B44DE12A078}"/>
              </a:ext>
            </a:extLst>
          </p:cNvPr>
          <p:cNvPicPr>
            <a:picLocks noChangeAspect="1"/>
          </p:cNvPicPr>
          <p:nvPr/>
        </p:nvPicPr>
        <p:blipFill>
          <a:blip r:embed="rId4"/>
          <a:stretch>
            <a:fillRect/>
          </a:stretch>
        </p:blipFill>
        <p:spPr>
          <a:xfrm>
            <a:off x="4493016" y="58930"/>
            <a:ext cx="6784582" cy="6775643"/>
          </a:xfrm>
          <a:prstGeom prst="rect">
            <a:avLst/>
          </a:prstGeom>
        </p:spPr>
      </p:pic>
      <p:sp>
        <p:nvSpPr>
          <p:cNvPr id="8" name="TextBox 7">
            <a:extLst>
              <a:ext uri="{FF2B5EF4-FFF2-40B4-BE49-F238E27FC236}">
                <a16:creationId xmlns:a16="http://schemas.microsoft.com/office/drawing/2014/main" id="{E88945AA-E045-C31D-2D2B-C5AC030044F6}"/>
              </a:ext>
            </a:extLst>
          </p:cNvPr>
          <p:cNvSpPr txBox="1"/>
          <p:nvPr/>
        </p:nvSpPr>
        <p:spPr>
          <a:xfrm>
            <a:off x="1143928" y="404664"/>
            <a:ext cx="2985620" cy="1754326"/>
          </a:xfrm>
          <a:prstGeom prst="rect">
            <a:avLst/>
          </a:prstGeom>
          <a:noFill/>
        </p:spPr>
        <p:txBody>
          <a:bodyPr wrap="square" rtlCol="0">
            <a:spAutoFit/>
          </a:bodyPr>
          <a:lstStyle/>
          <a:p>
            <a:r>
              <a:rPr lang="en-NZ" sz="2400" b="1">
                <a:solidFill>
                  <a:srgbClr val="002060"/>
                </a:solidFill>
              </a:rPr>
              <a:t>FLOODBANK RISK ASSESSMENT</a:t>
            </a:r>
          </a:p>
          <a:p>
            <a:endParaRPr lang="en-NZ" sz="20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General reasoning for risk rating</a:t>
            </a:r>
            <a:endParaRPr lang="en-NZ">
              <a:solidFill>
                <a:srgbClr val="002060"/>
              </a:solidFill>
              <a:latin typeface="Frutiger LT 45 Light"/>
            </a:endParaRPr>
          </a:p>
        </p:txBody>
      </p:sp>
    </p:spTree>
    <p:extLst>
      <p:ext uri="{BB962C8B-B14F-4D97-AF65-F5344CB8AC3E}">
        <p14:creationId xmlns:p14="http://schemas.microsoft.com/office/powerpoint/2010/main" val="4173040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5" name="Picture 4">
            <a:extLst>
              <a:ext uri="{FF2B5EF4-FFF2-40B4-BE49-F238E27FC236}">
                <a16:creationId xmlns:a16="http://schemas.microsoft.com/office/drawing/2014/main" id="{473E0901-A3D7-7250-2219-F4298DD9CB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2038" y="866326"/>
            <a:ext cx="9142362" cy="5824015"/>
          </a:xfrm>
          <a:prstGeom prst="rect">
            <a:avLst/>
          </a:prstGeom>
          <a:noFill/>
        </p:spPr>
      </p:pic>
      <p:sp>
        <p:nvSpPr>
          <p:cNvPr id="4" name="TextBox 3">
            <a:extLst>
              <a:ext uri="{FF2B5EF4-FFF2-40B4-BE49-F238E27FC236}">
                <a16:creationId xmlns:a16="http://schemas.microsoft.com/office/drawing/2014/main" id="{30E16245-4C39-1171-1B6E-50720446EA22}"/>
              </a:ext>
            </a:extLst>
          </p:cNvPr>
          <p:cNvSpPr txBox="1"/>
          <p:nvPr/>
        </p:nvSpPr>
        <p:spPr>
          <a:xfrm>
            <a:off x="957662" y="404664"/>
            <a:ext cx="8436951" cy="461665"/>
          </a:xfrm>
          <a:prstGeom prst="rect">
            <a:avLst/>
          </a:prstGeom>
          <a:noFill/>
        </p:spPr>
        <p:txBody>
          <a:bodyPr wrap="square" rtlCol="0">
            <a:spAutoFit/>
          </a:bodyPr>
          <a:lstStyle/>
          <a:p>
            <a:r>
              <a:rPr lang="en-NZ" sz="2400" b="1">
                <a:solidFill>
                  <a:srgbClr val="002060"/>
                </a:solidFill>
              </a:rPr>
              <a:t>FLOODBANK RISK ASSESSMENT – Likelihood</a:t>
            </a:r>
          </a:p>
        </p:txBody>
      </p:sp>
    </p:spTree>
    <p:extLst>
      <p:ext uri="{BB962C8B-B14F-4D97-AF65-F5344CB8AC3E}">
        <p14:creationId xmlns:p14="http://schemas.microsoft.com/office/powerpoint/2010/main" val="3437111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4" name="TextBox 3">
            <a:extLst>
              <a:ext uri="{FF2B5EF4-FFF2-40B4-BE49-F238E27FC236}">
                <a16:creationId xmlns:a16="http://schemas.microsoft.com/office/drawing/2014/main" id="{30E16245-4C39-1171-1B6E-50720446EA22}"/>
              </a:ext>
            </a:extLst>
          </p:cNvPr>
          <p:cNvSpPr txBox="1"/>
          <p:nvPr/>
        </p:nvSpPr>
        <p:spPr>
          <a:xfrm>
            <a:off x="957662" y="404664"/>
            <a:ext cx="10116738" cy="461665"/>
          </a:xfrm>
          <a:prstGeom prst="rect">
            <a:avLst/>
          </a:prstGeom>
          <a:noFill/>
        </p:spPr>
        <p:txBody>
          <a:bodyPr wrap="square" rtlCol="0">
            <a:spAutoFit/>
          </a:bodyPr>
          <a:lstStyle/>
          <a:p>
            <a:r>
              <a:rPr lang="en-NZ" sz="2400" b="1">
                <a:solidFill>
                  <a:srgbClr val="002060"/>
                </a:solidFill>
              </a:rPr>
              <a:t>FLOODBANK RISK ASSESSMENT – Likelihood breakdown</a:t>
            </a:r>
          </a:p>
        </p:txBody>
      </p:sp>
      <p:pic>
        <p:nvPicPr>
          <p:cNvPr id="2" name="Picture 1">
            <a:extLst>
              <a:ext uri="{FF2B5EF4-FFF2-40B4-BE49-F238E27FC236}">
                <a16:creationId xmlns:a16="http://schemas.microsoft.com/office/drawing/2014/main" id="{A658EE4C-C40F-0DB6-AB30-60102C111E1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635" y="866326"/>
            <a:ext cx="6923168" cy="5808619"/>
          </a:xfrm>
          <a:prstGeom prst="rect">
            <a:avLst/>
          </a:prstGeom>
          <a:noFill/>
        </p:spPr>
      </p:pic>
    </p:spTree>
    <p:extLst>
      <p:ext uri="{BB962C8B-B14F-4D97-AF65-F5344CB8AC3E}">
        <p14:creationId xmlns:p14="http://schemas.microsoft.com/office/powerpoint/2010/main" val="262035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4" name="TextBox 3">
            <a:extLst>
              <a:ext uri="{FF2B5EF4-FFF2-40B4-BE49-F238E27FC236}">
                <a16:creationId xmlns:a16="http://schemas.microsoft.com/office/drawing/2014/main" id="{30E16245-4C39-1171-1B6E-50720446EA22}"/>
              </a:ext>
            </a:extLst>
          </p:cNvPr>
          <p:cNvSpPr txBox="1"/>
          <p:nvPr/>
        </p:nvSpPr>
        <p:spPr>
          <a:xfrm>
            <a:off x="957662" y="404664"/>
            <a:ext cx="8436951" cy="461665"/>
          </a:xfrm>
          <a:prstGeom prst="rect">
            <a:avLst/>
          </a:prstGeom>
          <a:noFill/>
        </p:spPr>
        <p:txBody>
          <a:bodyPr wrap="square" rtlCol="0">
            <a:spAutoFit/>
          </a:bodyPr>
          <a:lstStyle/>
          <a:p>
            <a:r>
              <a:rPr lang="en-NZ" sz="2400" b="1">
                <a:solidFill>
                  <a:srgbClr val="002060"/>
                </a:solidFill>
              </a:rPr>
              <a:t>FLOODBANK RISK ASSESSMENT – Consequence</a:t>
            </a:r>
          </a:p>
        </p:txBody>
      </p:sp>
      <p:pic>
        <p:nvPicPr>
          <p:cNvPr id="2" name="Picture 1">
            <a:extLst>
              <a:ext uri="{FF2B5EF4-FFF2-40B4-BE49-F238E27FC236}">
                <a16:creationId xmlns:a16="http://schemas.microsoft.com/office/drawing/2014/main" id="{133682D9-1ACB-DA31-D14E-B8A273B655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2038" y="866326"/>
            <a:ext cx="9142362" cy="5641010"/>
          </a:xfrm>
          <a:prstGeom prst="rect">
            <a:avLst/>
          </a:prstGeom>
          <a:noFill/>
        </p:spPr>
      </p:pic>
    </p:spTree>
    <p:extLst>
      <p:ext uri="{BB962C8B-B14F-4D97-AF65-F5344CB8AC3E}">
        <p14:creationId xmlns:p14="http://schemas.microsoft.com/office/powerpoint/2010/main" val="109755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C7FB7-BBC7-7485-EB6E-5839BCE7F4A3}"/>
              </a:ext>
            </a:extLst>
          </p:cNvPr>
          <p:cNvSpPr txBox="1"/>
          <p:nvPr/>
        </p:nvSpPr>
        <p:spPr>
          <a:xfrm>
            <a:off x="877862" y="183055"/>
            <a:ext cx="4684498" cy="4154984"/>
          </a:xfrm>
          <a:prstGeom prst="rect">
            <a:avLst/>
          </a:prstGeom>
          <a:noFill/>
        </p:spPr>
        <p:txBody>
          <a:bodyPr wrap="square" rtlCol="0">
            <a:spAutoFit/>
          </a:bodyPr>
          <a:lstStyle/>
          <a:p>
            <a:r>
              <a:rPr lang="en-NZ" sz="2400" b="1">
                <a:solidFill>
                  <a:srgbClr val="002060"/>
                </a:solidFill>
              </a:rPr>
              <a:t>BREACH MODELLING</a:t>
            </a:r>
          </a:p>
          <a:p>
            <a:endParaRPr lang="en-NZ" sz="20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High-level </a:t>
            </a:r>
            <a:r>
              <a:rPr lang="en-NZ" sz="2000" err="1">
                <a:solidFill>
                  <a:srgbClr val="002060"/>
                </a:solidFill>
                <a:latin typeface="Frutiger LT 45 Light"/>
              </a:rPr>
              <a:t>floodbank</a:t>
            </a:r>
            <a:r>
              <a:rPr lang="en-NZ" sz="2000">
                <a:solidFill>
                  <a:srgbClr val="002060"/>
                </a:solidFill>
                <a:latin typeface="Frutiger LT 45 Light"/>
              </a:rPr>
              <a:t> breach modelling to estimate the flooded extent and water depth resulting from a hypothetical </a:t>
            </a:r>
            <a:r>
              <a:rPr lang="en-NZ" sz="2000" err="1">
                <a:solidFill>
                  <a:srgbClr val="002060"/>
                </a:solidFill>
                <a:latin typeface="Frutiger LT 45 Light"/>
              </a:rPr>
              <a:t>floodbank</a:t>
            </a:r>
            <a:r>
              <a:rPr lang="en-NZ" sz="2000">
                <a:solidFill>
                  <a:srgbClr val="002060"/>
                </a:solidFill>
                <a:latin typeface="Frutiger LT 45 Light"/>
              </a:rPr>
              <a:t> breach. </a:t>
            </a:r>
          </a:p>
          <a:p>
            <a:pPr marL="457200" indent="-457200">
              <a:buFont typeface="Wingdings" panose="05000000000000000000" pitchFamily="2" charset="2"/>
              <a:buChar char="§"/>
            </a:pPr>
            <a:r>
              <a:rPr lang="en-NZ" sz="2000">
                <a:solidFill>
                  <a:srgbClr val="002060"/>
                </a:solidFill>
                <a:latin typeface="Frutiger LT 45 Light"/>
              </a:rPr>
              <a:t>Informed the damage cost assessment for each of the consequence of failure categories</a:t>
            </a:r>
          </a:p>
          <a:p>
            <a:pPr marL="457200" indent="-457200">
              <a:buFont typeface="Wingdings" panose="05000000000000000000" pitchFamily="2" charset="2"/>
              <a:buChar char="§"/>
            </a:pPr>
            <a:r>
              <a:rPr lang="en-NZ" sz="2000">
                <a:solidFill>
                  <a:srgbClr val="002060"/>
                </a:solidFill>
                <a:latin typeface="Frutiger LT 45 Light"/>
              </a:rPr>
              <a:t>15 representative locations (</a:t>
            </a:r>
            <a:r>
              <a:rPr lang="en-NZ" sz="2000" err="1">
                <a:solidFill>
                  <a:srgbClr val="002060"/>
                </a:solidFill>
                <a:latin typeface="Frutiger LT 45 Light"/>
              </a:rPr>
              <a:t>floodbanks</a:t>
            </a:r>
            <a:r>
              <a:rPr lang="en-NZ" sz="2000">
                <a:solidFill>
                  <a:srgbClr val="002060"/>
                </a:solidFill>
                <a:latin typeface="Frutiger LT 45 Light"/>
              </a:rPr>
              <a:t> with a history of susceptibility and to broadly cover the scheme area) point source.</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5" name="Picture 4">
            <a:extLst>
              <a:ext uri="{FF2B5EF4-FFF2-40B4-BE49-F238E27FC236}">
                <a16:creationId xmlns:a16="http://schemas.microsoft.com/office/drawing/2014/main" id="{2FA7435B-8960-00E2-CAC8-F7431692DE1C}"/>
              </a:ext>
            </a:extLst>
          </p:cNvPr>
          <p:cNvPicPr>
            <a:picLocks noChangeAspect="1"/>
          </p:cNvPicPr>
          <p:nvPr/>
        </p:nvPicPr>
        <p:blipFill>
          <a:blip r:embed="rId4"/>
          <a:stretch>
            <a:fillRect/>
          </a:stretch>
        </p:blipFill>
        <p:spPr>
          <a:xfrm>
            <a:off x="5562360" y="564656"/>
            <a:ext cx="6465194" cy="5311302"/>
          </a:xfrm>
          <a:prstGeom prst="rect">
            <a:avLst/>
          </a:prstGeom>
        </p:spPr>
      </p:pic>
    </p:spTree>
    <p:extLst>
      <p:ext uri="{BB962C8B-B14F-4D97-AF65-F5344CB8AC3E}">
        <p14:creationId xmlns:p14="http://schemas.microsoft.com/office/powerpoint/2010/main" val="3256444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79302" y="116141"/>
            <a:ext cx="12192000" cy="461665"/>
          </a:xfrm>
          <a:prstGeom prst="rect">
            <a:avLst/>
          </a:prstGeom>
          <a:noFill/>
        </p:spPr>
        <p:txBody>
          <a:bodyPr wrap="square" rtlCol="0">
            <a:spAutoFit/>
          </a:bodyPr>
          <a:lstStyle/>
          <a:p>
            <a:r>
              <a:rPr lang="en-NZ" sz="2400" b="1">
                <a:solidFill>
                  <a:srgbClr val="002060"/>
                </a:solidFill>
              </a:rPr>
              <a:t>RECORDS AT OUTRAM</a:t>
            </a: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14" name="TextBox 13">
            <a:extLst>
              <a:ext uri="{FF2B5EF4-FFF2-40B4-BE49-F238E27FC236}">
                <a16:creationId xmlns:a16="http://schemas.microsoft.com/office/drawing/2014/main" id="{28D1BFC2-0CE8-D9A6-4EE7-ADD2A225EAB7}"/>
              </a:ext>
            </a:extLst>
          </p:cNvPr>
          <p:cNvSpPr txBox="1"/>
          <p:nvPr/>
        </p:nvSpPr>
        <p:spPr>
          <a:xfrm>
            <a:off x="5376439" y="5431645"/>
            <a:ext cx="6686186" cy="307777"/>
          </a:xfrm>
          <a:prstGeom prst="rect">
            <a:avLst/>
          </a:prstGeom>
          <a:noFill/>
        </p:spPr>
        <p:txBody>
          <a:bodyPr wrap="square" rtlCol="0">
            <a:spAutoFit/>
          </a:bodyPr>
          <a:lstStyle/>
          <a:p>
            <a:pPr algn="ctr"/>
            <a:r>
              <a:rPr lang="en-NZ" sz="1400" b="1">
                <a:solidFill>
                  <a:srgbClr val="002060"/>
                </a:solidFill>
              </a:rPr>
              <a:t> </a:t>
            </a:r>
          </a:p>
        </p:txBody>
      </p:sp>
      <p:pic>
        <p:nvPicPr>
          <p:cNvPr id="7" name="Picture 6">
            <a:extLst>
              <a:ext uri="{FF2B5EF4-FFF2-40B4-BE49-F238E27FC236}">
                <a16:creationId xmlns:a16="http://schemas.microsoft.com/office/drawing/2014/main" id="{F5812088-29AA-021B-3C2D-FD2E23158E8D}"/>
              </a:ext>
            </a:extLst>
          </p:cNvPr>
          <p:cNvPicPr>
            <a:picLocks noChangeAspect="1"/>
          </p:cNvPicPr>
          <p:nvPr/>
        </p:nvPicPr>
        <p:blipFill>
          <a:blip r:embed="rId4"/>
          <a:stretch>
            <a:fillRect/>
          </a:stretch>
        </p:blipFill>
        <p:spPr>
          <a:xfrm>
            <a:off x="48266" y="758951"/>
            <a:ext cx="7577045" cy="4222624"/>
          </a:xfrm>
          <a:prstGeom prst="rect">
            <a:avLst/>
          </a:prstGeom>
        </p:spPr>
      </p:pic>
      <p:sp>
        <p:nvSpPr>
          <p:cNvPr id="11" name="TextBox 10">
            <a:extLst>
              <a:ext uri="{FF2B5EF4-FFF2-40B4-BE49-F238E27FC236}">
                <a16:creationId xmlns:a16="http://schemas.microsoft.com/office/drawing/2014/main" id="{B8B1E0A7-50A6-5E18-D180-00CD3C0E289F}"/>
              </a:ext>
            </a:extLst>
          </p:cNvPr>
          <p:cNvSpPr txBox="1"/>
          <p:nvPr/>
        </p:nvSpPr>
        <p:spPr>
          <a:xfrm>
            <a:off x="1774111" y="5139257"/>
            <a:ext cx="7491809" cy="830997"/>
          </a:xfrm>
          <a:prstGeom prst="rect">
            <a:avLst/>
          </a:prstGeom>
          <a:noFill/>
        </p:spPr>
        <p:txBody>
          <a:bodyPr wrap="square" rtlCol="0">
            <a:spAutoFit/>
          </a:bodyPr>
          <a:lstStyle/>
          <a:p>
            <a:r>
              <a:rPr lang="en-NZ" sz="1600" dirty="0">
                <a:solidFill>
                  <a:schemeClr val="tx2"/>
                </a:solidFill>
              </a:rPr>
              <a:t>Taieri River Stage at Outram whole of record (1968-2024) with berm level super imposed (orange shaded area), indicating when river channel capacity is exceeded.</a:t>
            </a:r>
          </a:p>
        </p:txBody>
      </p:sp>
      <p:sp>
        <p:nvSpPr>
          <p:cNvPr id="4" name="TextBox 3">
            <a:extLst>
              <a:ext uri="{FF2B5EF4-FFF2-40B4-BE49-F238E27FC236}">
                <a16:creationId xmlns:a16="http://schemas.microsoft.com/office/drawing/2014/main" id="{35FD76D4-AF53-78FB-72A6-2B294395518B}"/>
              </a:ext>
            </a:extLst>
          </p:cNvPr>
          <p:cNvSpPr txBox="1"/>
          <p:nvPr/>
        </p:nvSpPr>
        <p:spPr>
          <a:xfrm>
            <a:off x="1880727" y="1353215"/>
            <a:ext cx="479323" cy="246221"/>
          </a:xfrm>
          <a:prstGeom prst="rect">
            <a:avLst/>
          </a:prstGeom>
          <a:noFill/>
        </p:spPr>
        <p:txBody>
          <a:bodyPr wrap="square" rtlCol="0">
            <a:spAutoFit/>
          </a:bodyPr>
          <a:lstStyle/>
          <a:p>
            <a:r>
              <a:rPr lang="en-NZ" sz="1000">
                <a:solidFill>
                  <a:srgbClr val="FF0000"/>
                </a:solidFill>
              </a:rPr>
              <a:t>1980</a:t>
            </a:r>
          </a:p>
        </p:txBody>
      </p:sp>
      <p:sp>
        <p:nvSpPr>
          <p:cNvPr id="5" name="TextBox 4">
            <a:extLst>
              <a:ext uri="{FF2B5EF4-FFF2-40B4-BE49-F238E27FC236}">
                <a16:creationId xmlns:a16="http://schemas.microsoft.com/office/drawing/2014/main" id="{5C7D442F-5C18-CA9C-E72B-85BF6B2A6B80}"/>
              </a:ext>
            </a:extLst>
          </p:cNvPr>
          <p:cNvSpPr txBox="1"/>
          <p:nvPr/>
        </p:nvSpPr>
        <p:spPr>
          <a:xfrm>
            <a:off x="6338119" y="1476325"/>
            <a:ext cx="479323" cy="246221"/>
          </a:xfrm>
          <a:prstGeom prst="rect">
            <a:avLst/>
          </a:prstGeom>
          <a:noFill/>
        </p:spPr>
        <p:txBody>
          <a:bodyPr wrap="square" rtlCol="0">
            <a:spAutoFit/>
          </a:bodyPr>
          <a:lstStyle/>
          <a:p>
            <a:r>
              <a:rPr lang="en-NZ" sz="1000">
                <a:solidFill>
                  <a:srgbClr val="FF0000"/>
                </a:solidFill>
              </a:rPr>
              <a:t>2017</a:t>
            </a:r>
          </a:p>
        </p:txBody>
      </p:sp>
      <p:grpSp>
        <p:nvGrpSpPr>
          <p:cNvPr id="6" name="Group 5">
            <a:extLst>
              <a:ext uri="{FF2B5EF4-FFF2-40B4-BE49-F238E27FC236}">
                <a16:creationId xmlns:a16="http://schemas.microsoft.com/office/drawing/2014/main" id="{E90C4853-B311-B1D6-673A-9C2FB7A4AE72}"/>
              </a:ext>
            </a:extLst>
          </p:cNvPr>
          <p:cNvGrpSpPr/>
          <p:nvPr/>
        </p:nvGrpSpPr>
        <p:grpSpPr>
          <a:xfrm>
            <a:off x="7662428" y="914401"/>
            <a:ext cx="4481306" cy="3718984"/>
            <a:chOff x="179512" y="644244"/>
            <a:chExt cx="7756292" cy="5086511"/>
          </a:xfrm>
        </p:grpSpPr>
        <p:pic>
          <p:nvPicPr>
            <p:cNvPr id="8" name="Picture 7">
              <a:extLst>
                <a:ext uri="{FF2B5EF4-FFF2-40B4-BE49-F238E27FC236}">
                  <a16:creationId xmlns:a16="http://schemas.microsoft.com/office/drawing/2014/main" id="{950AEEB7-BDEE-F220-B8C9-E2AFA2F3CEC7}"/>
                </a:ext>
              </a:extLst>
            </p:cNvPr>
            <p:cNvPicPr>
              <a:picLocks noChangeAspect="1"/>
            </p:cNvPicPr>
            <p:nvPr/>
          </p:nvPicPr>
          <p:blipFill>
            <a:blip r:embed="rId5"/>
            <a:stretch>
              <a:fillRect/>
            </a:stretch>
          </p:blipFill>
          <p:spPr>
            <a:xfrm>
              <a:off x="179512" y="644244"/>
              <a:ext cx="7756292" cy="5086511"/>
            </a:xfrm>
            <a:prstGeom prst="rect">
              <a:avLst/>
            </a:prstGeom>
          </p:spPr>
        </p:pic>
        <p:sp>
          <p:nvSpPr>
            <p:cNvPr id="9" name="TextBox 8">
              <a:extLst>
                <a:ext uri="{FF2B5EF4-FFF2-40B4-BE49-F238E27FC236}">
                  <a16:creationId xmlns:a16="http://schemas.microsoft.com/office/drawing/2014/main" id="{45C07D34-3771-4B18-05B4-86D6C71260CF}"/>
                </a:ext>
              </a:extLst>
            </p:cNvPr>
            <p:cNvSpPr txBox="1"/>
            <p:nvPr/>
          </p:nvSpPr>
          <p:spPr>
            <a:xfrm>
              <a:off x="5292080" y="2276872"/>
              <a:ext cx="910506" cy="307777"/>
            </a:xfrm>
            <a:prstGeom prst="rect">
              <a:avLst/>
            </a:prstGeom>
            <a:noFill/>
          </p:spPr>
          <p:txBody>
            <a:bodyPr wrap="none" lIns="0" tIns="0" rIns="0" bIns="0" rtlCol="0">
              <a:spAutoFit/>
            </a:bodyPr>
            <a:lstStyle/>
            <a:p>
              <a:r>
                <a:rPr lang="en-NZ" sz="2000" b="1"/>
                <a:t>Outram</a:t>
              </a:r>
            </a:p>
          </p:txBody>
        </p:sp>
        <p:cxnSp>
          <p:nvCxnSpPr>
            <p:cNvPr id="10" name="Straight Connector 9">
              <a:extLst>
                <a:ext uri="{FF2B5EF4-FFF2-40B4-BE49-F238E27FC236}">
                  <a16:creationId xmlns:a16="http://schemas.microsoft.com/office/drawing/2014/main" id="{957B632A-91D2-387E-CE67-EDC1E467551B}"/>
                </a:ext>
              </a:extLst>
            </p:cNvPr>
            <p:cNvCxnSpPr/>
            <p:nvPr/>
          </p:nvCxnSpPr>
          <p:spPr>
            <a:xfrm>
              <a:off x="827584" y="3102516"/>
              <a:ext cx="2016224" cy="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5935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4" name="TextBox 3">
            <a:extLst>
              <a:ext uri="{FF2B5EF4-FFF2-40B4-BE49-F238E27FC236}">
                <a16:creationId xmlns:a16="http://schemas.microsoft.com/office/drawing/2014/main" id="{837F7B76-6EE7-FF82-503B-BB0BD173E539}"/>
              </a:ext>
            </a:extLst>
          </p:cNvPr>
          <p:cNvSpPr txBox="1"/>
          <p:nvPr/>
        </p:nvSpPr>
        <p:spPr>
          <a:xfrm>
            <a:off x="317241" y="312481"/>
            <a:ext cx="6540759" cy="4832092"/>
          </a:xfrm>
          <a:prstGeom prst="rect">
            <a:avLst/>
          </a:prstGeom>
          <a:noFill/>
        </p:spPr>
        <p:txBody>
          <a:bodyPr wrap="square" rtlCol="0">
            <a:spAutoFit/>
          </a:bodyPr>
          <a:lstStyle/>
          <a:p>
            <a:r>
              <a:rPr lang="en-NZ" sz="2400" b="1">
                <a:solidFill>
                  <a:srgbClr val="002060"/>
                </a:solidFill>
              </a:rPr>
              <a:t>LOWER TAIERI FLOOD PROTECTION SCHEME </a:t>
            </a:r>
          </a:p>
          <a:p>
            <a:endParaRPr lang="en-NZ" sz="20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The Lower Taieri Plain has a long history of flooding, and development of drainage and flood protection works goes back to the early 1900s.</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The Lower Taieri Flood Control Scheme provides flood protection to an area of approximately 18,000 ha of the Taieri Plain (109 km of </a:t>
            </a:r>
            <a:r>
              <a:rPr lang="en-NZ" sz="2000" err="1">
                <a:solidFill>
                  <a:srgbClr val="002060"/>
                </a:solidFill>
                <a:latin typeface="Frutiger LT 45 Light"/>
              </a:rPr>
              <a:t>floodbanks</a:t>
            </a:r>
            <a:r>
              <a:rPr lang="en-NZ" sz="2000">
                <a:solidFill>
                  <a:srgbClr val="002060"/>
                </a:solidFill>
                <a:latin typeface="Frutiger LT 45 Light"/>
              </a:rPr>
              <a:t>).</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The scheme provides important protection to what is predominantly a farming area, along with the townships of Mosgiel, Outram, </a:t>
            </a:r>
            <a:r>
              <a:rPr lang="en-NZ" sz="2000" err="1">
                <a:solidFill>
                  <a:srgbClr val="002060"/>
                </a:solidFill>
                <a:latin typeface="Frutiger LT 45 Light"/>
              </a:rPr>
              <a:t>Momona</a:t>
            </a:r>
            <a:r>
              <a:rPr lang="en-NZ" sz="2000">
                <a:solidFill>
                  <a:srgbClr val="002060"/>
                </a:solidFill>
                <a:latin typeface="Frutiger LT 45 Light"/>
              </a:rPr>
              <a:t>, and the Dunedin Airport. </a:t>
            </a:r>
          </a:p>
          <a:p>
            <a:endParaRPr lang="en-NZ" sz="2000" b="1">
              <a:solidFill>
                <a:srgbClr val="002060"/>
              </a:solidFill>
            </a:endParaRPr>
          </a:p>
        </p:txBody>
      </p:sp>
      <p:pic>
        <p:nvPicPr>
          <p:cNvPr id="1026" name="Picture 2" descr="Figure 1: Taieri Flood Protection Scheme">
            <a:extLst>
              <a:ext uri="{FF2B5EF4-FFF2-40B4-BE49-F238E27FC236}">
                <a16:creationId xmlns:a16="http://schemas.microsoft.com/office/drawing/2014/main" id="{955ECD4D-FE0F-6D3D-F0BE-BA67E988F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414" y="0"/>
            <a:ext cx="4848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4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8" name="Rectangle 7">
            <a:extLst>
              <a:ext uri="{FF2B5EF4-FFF2-40B4-BE49-F238E27FC236}">
                <a16:creationId xmlns:a16="http://schemas.microsoft.com/office/drawing/2014/main" id="{C88A1490-D94C-21BB-4A30-4C76A45902C7}"/>
              </a:ext>
            </a:extLst>
          </p:cNvPr>
          <p:cNvSpPr/>
          <p:nvPr/>
        </p:nvSpPr>
        <p:spPr>
          <a:xfrm>
            <a:off x="317241" y="5771810"/>
            <a:ext cx="3236664" cy="895739"/>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a:extLst>
              <a:ext uri="{FF2B5EF4-FFF2-40B4-BE49-F238E27FC236}">
                <a16:creationId xmlns:a16="http://schemas.microsoft.com/office/drawing/2014/main" id="{7D6CCBBF-6D1A-0323-A793-0DB82C91B461}"/>
              </a:ext>
            </a:extLst>
          </p:cNvPr>
          <p:cNvPicPr>
            <a:picLocks noChangeAspect="1"/>
          </p:cNvPicPr>
          <p:nvPr/>
        </p:nvPicPr>
        <p:blipFill>
          <a:blip r:embed="rId4"/>
          <a:stretch>
            <a:fillRect/>
          </a:stretch>
        </p:blipFill>
        <p:spPr>
          <a:xfrm>
            <a:off x="1219472" y="96530"/>
            <a:ext cx="10655288" cy="6571020"/>
          </a:xfrm>
          <a:prstGeom prst="rect">
            <a:avLst/>
          </a:prstGeom>
        </p:spPr>
      </p:pic>
      <p:pic>
        <p:nvPicPr>
          <p:cNvPr id="13" name="Picture 12">
            <a:extLst>
              <a:ext uri="{FF2B5EF4-FFF2-40B4-BE49-F238E27FC236}">
                <a16:creationId xmlns:a16="http://schemas.microsoft.com/office/drawing/2014/main" id="{49321B41-61A0-8C86-6885-15DC71AD0371}"/>
              </a:ext>
            </a:extLst>
          </p:cNvPr>
          <p:cNvPicPr>
            <a:picLocks noChangeAspect="1"/>
          </p:cNvPicPr>
          <p:nvPr/>
        </p:nvPicPr>
        <p:blipFill>
          <a:blip r:embed="rId5"/>
          <a:stretch>
            <a:fillRect/>
          </a:stretch>
        </p:blipFill>
        <p:spPr>
          <a:xfrm>
            <a:off x="1437457" y="1528229"/>
            <a:ext cx="244021" cy="195217"/>
          </a:xfrm>
          <a:prstGeom prst="rect">
            <a:avLst/>
          </a:prstGeom>
        </p:spPr>
      </p:pic>
      <p:sp>
        <p:nvSpPr>
          <p:cNvPr id="14" name="Rectangle 13">
            <a:extLst>
              <a:ext uri="{FF2B5EF4-FFF2-40B4-BE49-F238E27FC236}">
                <a16:creationId xmlns:a16="http://schemas.microsoft.com/office/drawing/2014/main" id="{8EF81F9A-91E1-F476-7AAF-228666CC9F67}"/>
              </a:ext>
            </a:extLst>
          </p:cNvPr>
          <p:cNvSpPr/>
          <p:nvPr/>
        </p:nvSpPr>
        <p:spPr>
          <a:xfrm>
            <a:off x="1390322" y="1495161"/>
            <a:ext cx="2691484" cy="3425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5" name="Picture 14">
            <a:extLst>
              <a:ext uri="{FF2B5EF4-FFF2-40B4-BE49-F238E27FC236}">
                <a16:creationId xmlns:a16="http://schemas.microsoft.com/office/drawing/2014/main" id="{92EA7107-715D-0705-94FA-18491555FC3D}"/>
              </a:ext>
            </a:extLst>
          </p:cNvPr>
          <p:cNvPicPr>
            <a:picLocks noChangeAspect="1"/>
          </p:cNvPicPr>
          <p:nvPr/>
        </p:nvPicPr>
        <p:blipFill>
          <a:blip r:embed="rId5"/>
          <a:stretch>
            <a:fillRect/>
          </a:stretch>
        </p:blipFill>
        <p:spPr>
          <a:xfrm>
            <a:off x="1457381" y="2618010"/>
            <a:ext cx="244021" cy="195217"/>
          </a:xfrm>
          <a:prstGeom prst="rect">
            <a:avLst/>
          </a:prstGeom>
        </p:spPr>
      </p:pic>
      <p:pic>
        <p:nvPicPr>
          <p:cNvPr id="16" name="Picture 15">
            <a:extLst>
              <a:ext uri="{FF2B5EF4-FFF2-40B4-BE49-F238E27FC236}">
                <a16:creationId xmlns:a16="http://schemas.microsoft.com/office/drawing/2014/main" id="{23F50596-8B65-98B8-B544-2F6C7A240816}"/>
              </a:ext>
            </a:extLst>
          </p:cNvPr>
          <p:cNvPicPr>
            <a:picLocks noChangeAspect="1"/>
          </p:cNvPicPr>
          <p:nvPr/>
        </p:nvPicPr>
        <p:blipFill>
          <a:blip r:embed="rId5"/>
          <a:stretch>
            <a:fillRect/>
          </a:stretch>
        </p:blipFill>
        <p:spPr>
          <a:xfrm>
            <a:off x="1455049" y="3263814"/>
            <a:ext cx="244021" cy="195217"/>
          </a:xfrm>
          <a:prstGeom prst="rect">
            <a:avLst/>
          </a:prstGeom>
        </p:spPr>
      </p:pic>
      <p:sp>
        <p:nvSpPr>
          <p:cNvPr id="2" name="TextBox 1">
            <a:extLst>
              <a:ext uri="{FF2B5EF4-FFF2-40B4-BE49-F238E27FC236}">
                <a16:creationId xmlns:a16="http://schemas.microsoft.com/office/drawing/2014/main" id="{0879FEB3-10C0-688E-DD30-C15737F77AE9}"/>
              </a:ext>
            </a:extLst>
          </p:cNvPr>
          <p:cNvSpPr txBox="1"/>
          <p:nvPr/>
        </p:nvSpPr>
        <p:spPr>
          <a:xfrm>
            <a:off x="5235811" y="190450"/>
            <a:ext cx="8007387" cy="261610"/>
          </a:xfrm>
          <a:prstGeom prst="rect">
            <a:avLst/>
          </a:prstGeom>
          <a:noFill/>
        </p:spPr>
        <p:txBody>
          <a:bodyPr wrap="square" rtlCol="0">
            <a:spAutoFit/>
          </a:bodyPr>
          <a:lstStyle/>
          <a:p>
            <a:r>
              <a:rPr lang="en-NZ" sz="1100">
                <a:solidFill>
                  <a:schemeClr val="tx2"/>
                </a:solidFill>
              </a:rPr>
              <a:t>This is included as Appendix C of Lower Taieri Risk Assessment paper</a:t>
            </a:r>
          </a:p>
        </p:txBody>
      </p:sp>
    </p:spTree>
    <p:extLst>
      <p:ext uri="{BB962C8B-B14F-4D97-AF65-F5344CB8AC3E}">
        <p14:creationId xmlns:p14="http://schemas.microsoft.com/office/powerpoint/2010/main" val="341362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0522B-EEF0-4C23-9FC4-5322AADDB7B9}"/>
              </a:ext>
            </a:extLst>
          </p:cNvPr>
          <p:cNvSpPr txBox="1"/>
          <p:nvPr/>
        </p:nvSpPr>
        <p:spPr>
          <a:xfrm>
            <a:off x="983907" y="564684"/>
            <a:ext cx="10539396" cy="5139869"/>
          </a:xfrm>
          <a:prstGeom prst="rect">
            <a:avLst/>
          </a:prstGeom>
          <a:noFill/>
        </p:spPr>
        <p:txBody>
          <a:bodyPr wrap="square" rtlCol="0">
            <a:spAutoFit/>
          </a:bodyPr>
          <a:lstStyle/>
          <a:p>
            <a:r>
              <a:rPr lang="en-NZ" sz="2400" b="1">
                <a:solidFill>
                  <a:srgbClr val="002060"/>
                </a:solidFill>
              </a:rPr>
              <a:t>FLOODBANK RISK ASSESSMENT</a:t>
            </a:r>
          </a:p>
          <a:p>
            <a:endParaRPr lang="en-NZ" sz="2000" b="1">
              <a:solidFill>
                <a:srgbClr val="002060"/>
              </a:solidFill>
            </a:endParaRPr>
          </a:p>
          <a:p>
            <a:pPr marL="457200" indent="-457200">
              <a:buFont typeface="Wingdings" panose="05000000000000000000" pitchFamily="2" charset="2"/>
              <a:buChar char="§"/>
            </a:pPr>
            <a:r>
              <a:rPr lang="en-NZ" sz="2000">
                <a:solidFill>
                  <a:srgbClr val="002060"/>
                </a:solidFill>
                <a:latin typeface="Frutiger LT 45 Light"/>
              </a:rPr>
              <a:t>Assessed* all </a:t>
            </a:r>
            <a:r>
              <a:rPr lang="en-NZ" sz="2000" err="1">
                <a:solidFill>
                  <a:srgbClr val="002060"/>
                </a:solidFill>
                <a:latin typeface="Frutiger LT 45 Light"/>
              </a:rPr>
              <a:t>floodbanks</a:t>
            </a:r>
            <a:r>
              <a:rPr lang="en-NZ" sz="2000">
                <a:solidFill>
                  <a:srgbClr val="002060"/>
                </a:solidFill>
                <a:latin typeface="Frutiger LT 45 Light"/>
              </a:rPr>
              <a:t> in scheme </a:t>
            </a:r>
          </a:p>
          <a:p>
            <a:pPr lvl="1" indent="-457200">
              <a:buFont typeface="Wingdings" panose="05000000000000000000" pitchFamily="2" charset="2"/>
              <a:buChar char="§"/>
            </a:pPr>
            <a:endParaRPr lang="en-NZ" sz="2000">
              <a:solidFill>
                <a:srgbClr val="002060"/>
              </a:solidFill>
              <a:latin typeface="Frutiger LT 45 Light"/>
            </a:endParaRPr>
          </a:p>
          <a:p>
            <a:pPr lvl="1" indent="-457200">
              <a:buFont typeface="Wingdings" panose="05000000000000000000" pitchFamily="2" charset="2"/>
              <a:buChar char="§"/>
            </a:pPr>
            <a:r>
              <a:rPr lang="en-NZ" sz="2000">
                <a:solidFill>
                  <a:srgbClr val="002060"/>
                </a:solidFill>
                <a:latin typeface="Frutiger LT 45 Light"/>
              </a:rPr>
              <a:t>Risk: likelihood x consequence of failure</a:t>
            </a:r>
          </a:p>
          <a:p>
            <a:pPr lvl="1" indent="-457200">
              <a:buFont typeface="Wingdings" panose="05000000000000000000" pitchFamily="2" charset="2"/>
              <a:buChar char="§"/>
            </a:pPr>
            <a:r>
              <a:rPr lang="en-NZ" sz="2000">
                <a:solidFill>
                  <a:srgbClr val="002060"/>
                </a:solidFill>
                <a:latin typeface="Frutiger LT 45 Light"/>
              </a:rPr>
              <a:t>Likelihood of failure (3 failure modes):</a:t>
            </a:r>
          </a:p>
          <a:p>
            <a:pPr marL="914400" lvl="1" indent="-457200">
              <a:buFont typeface="Courier New" panose="02070309020205020404" pitchFamily="49" charset="0"/>
              <a:buChar char="o"/>
            </a:pPr>
            <a:r>
              <a:rPr lang="en-NZ">
                <a:solidFill>
                  <a:srgbClr val="002060"/>
                </a:solidFill>
                <a:latin typeface="Frutiger LT 45 Light"/>
              </a:rPr>
              <a:t>Field condition </a:t>
            </a:r>
          </a:p>
          <a:p>
            <a:pPr marL="914400" lvl="1" indent="-457200">
              <a:buFont typeface="Courier New" panose="02070309020205020404" pitchFamily="49" charset="0"/>
              <a:buChar char="o"/>
            </a:pPr>
            <a:r>
              <a:rPr lang="en-NZ">
                <a:solidFill>
                  <a:srgbClr val="002060"/>
                </a:solidFill>
                <a:latin typeface="Frutiger LT 45 Light"/>
              </a:rPr>
              <a:t>Intrinsic strength</a:t>
            </a:r>
          </a:p>
          <a:p>
            <a:pPr marL="914400" lvl="1" indent="-457200">
              <a:buFont typeface="Courier New" panose="02070309020205020404" pitchFamily="49" charset="0"/>
              <a:buChar char="o"/>
            </a:pPr>
            <a:r>
              <a:rPr lang="en-NZ">
                <a:solidFill>
                  <a:srgbClr val="002060"/>
                </a:solidFill>
                <a:latin typeface="Frutiger LT 45 Light"/>
              </a:rPr>
              <a:t>Capacity</a:t>
            </a:r>
          </a:p>
          <a:p>
            <a:pPr lvl="1" indent="-457200">
              <a:buFont typeface="Wingdings" panose="05000000000000000000" pitchFamily="2" charset="2"/>
              <a:buChar char="§"/>
            </a:pPr>
            <a:r>
              <a:rPr lang="en-NZ" sz="2000">
                <a:solidFill>
                  <a:srgbClr val="002060"/>
                </a:solidFill>
                <a:latin typeface="Frutiger LT 45 Light"/>
              </a:rPr>
              <a:t>Consequence</a:t>
            </a:r>
            <a:endParaRPr lang="en-NZ">
              <a:solidFill>
                <a:srgbClr val="002060"/>
              </a:solidFill>
              <a:latin typeface="Frutiger LT 45 Light"/>
            </a:endParaRPr>
          </a:p>
          <a:p>
            <a:pPr marL="914400" lvl="1" indent="-457200">
              <a:buFont typeface="Courier New" panose="02070309020205020404" pitchFamily="49" charset="0"/>
              <a:buChar char="o"/>
            </a:pPr>
            <a:r>
              <a:rPr lang="en-NZ">
                <a:solidFill>
                  <a:srgbClr val="002060"/>
                </a:solidFill>
                <a:latin typeface="Frutiger LT 45 Light"/>
              </a:rPr>
              <a:t>Social </a:t>
            </a:r>
          </a:p>
          <a:p>
            <a:pPr marL="914400" lvl="1" indent="-457200">
              <a:buFont typeface="Courier New" panose="02070309020205020404" pitchFamily="49" charset="0"/>
              <a:buChar char="o"/>
            </a:pPr>
            <a:r>
              <a:rPr lang="en-NZ">
                <a:solidFill>
                  <a:srgbClr val="002060"/>
                </a:solidFill>
                <a:latin typeface="Frutiger LT 45 Light"/>
              </a:rPr>
              <a:t>Environmental </a:t>
            </a:r>
          </a:p>
          <a:p>
            <a:pPr marL="914400" lvl="1" indent="-457200">
              <a:buFont typeface="Courier New" panose="02070309020205020404" pitchFamily="49" charset="0"/>
              <a:buChar char="o"/>
            </a:pPr>
            <a:r>
              <a:rPr lang="en-NZ">
                <a:solidFill>
                  <a:srgbClr val="002060"/>
                </a:solidFill>
                <a:latin typeface="Frutiger LT 45 Light"/>
              </a:rPr>
              <a:t>Economic factors</a:t>
            </a:r>
          </a:p>
          <a:p>
            <a:pPr marL="914400" lvl="1" indent="-457200">
              <a:buFont typeface="Courier New" panose="02070309020205020404" pitchFamily="49" charset="0"/>
              <a:buChar char="o"/>
            </a:pPr>
            <a:r>
              <a:rPr lang="en-NZ">
                <a:solidFill>
                  <a:srgbClr val="002060"/>
                </a:solidFill>
                <a:latin typeface="Frutiger LT 45 Light"/>
              </a:rPr>
              <a:t>Ratings based on high-level </a:t>
            </a:r>
            <a:r>
              <a:rPr lang="en-NZ" err="1">
                <a:solidFill>
                  <a:srgbClr val="002060"/>
                </a:solidFill>
                <a:latin typeface="Frutiger LT 45 Light"/>
              </a:rPr>
              <a:t>floodbank</a:t>
            </a:r>
            <a:r>
              <a:rPr lang="en-NZ">
                <a:solidFill>
                  <a:srgbClr val="002060"/>
                </a:solidFill>
                <a:latin typeface="Frutiger LT 45 Light"/>
              </a:rPr>
              <a:t> breach 2D hydraulic modelling</a:t>
            </a:r>
          </a:p>
          <a:p>
            <a:pPr marL="457200" indent="-457200">
              <a:buFont typeface="Wingdings" panose="05000000000000000000" pitchFamily="2" charset="2"/>
              <a:buChar char="§"/>
            </a:pPr>
            <a:endParaRPr lang="en-NZ" sz="2000">
              <a:solidFill>
                <a:srgbClr val="002060"/>
              </a:solidFill>
              <a:latin typeface="Frutiger LT 45 Light"/>
            </a:endParaRPr>
          </a:p>
          <a:p>
            <a:pPr marL="457200" indent="-457200">
              <a:buFont typeface="Wingdings" panose="05000000000000000000" pitchFamily="2" charset="2"/>
              <a:buChar char="§"/>
            </a:pPr>
            <a:r>
              <a:rPr lang="en-NZ" sz="2000">
                <a:solidFill>
                  <a:srgbClr val="002060"/>
                </a:solidFill>
                <a:latin typeface="Frutiger LT 45 Light"/>
              </a:rPr>
              <a:t>RMF spreadsheet tool then provided an overall risk rating for each </a:t>
            </a:r>
            <a:r>
              <a:rPr lang="en-NZ" sz="2000" err="1">
                <a:solidFill>
                  <a:srgbClr val="002060"/>
                </a:solidFill>
                <a:latin typeface="Frutiger LT 45 Light"/>
              </a:rPr>
              <a:t>floodbank</a:t>
            </a:r>
            <a:r>
              <a:rPr lang="en-NZ" sz="2000">
                <a:solidFill>
                  <a:srgbClr val="002060"/>
                </a:solidFill>
                <a:latin typeface="Frutiger LT 45 Light"/>
              </a:rPr>
              <a:t> section</a:t>
            </a:r>
            <a:endParaRPr lang="en-NZ">
              <a:solidFill>
                <a:srgbClr val="002060"/>
              </a:solidFill>
              <a:latin typeface="Frutiger LT 45 Light"/>
            </a:endParaRPr>
          </a:p>
          <a:p>
            <a:pPr marL="457200" indent="-457200">
              <a:buFont typeface="Courier New" panose="02070309020205020404" pitchFamily="49" charset="0"/>
              <a:buChar char="o"/>
            </a:pPr>
            <a:endParaRPr lang="en-NZ">
              <a:solidFill>
                <a:srgbClr val="002060"/>
              </a:solidFill>
              <a:latin typeface="Frutiger LT 45 Light"/>
            </a:endParaRPr>
          </a:p>
        </p:txBody>
      </p:sp>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4" name="Picture 3">
            <a:extLst>
              <a:ext uri="{FF2B5EF4-FFF2-40B4-BE49-F238E27FC236}">
                <a16:creationId xmlns:a16="http://schemas.microsoft.com/office/drawing/2014/main" id="{4C22D93B-1BB7-BED8-6D49-4EBF50BA0BBE}"/>
              </a:ext>
            </a:extLst>
          </p:cNvPr>
          <p:cNvPicPr>
            <a:picLocks noChangeAspect="1"/>
          </p:cNvPicPr>
          <p:nvPr/>
        </p:nvPicPr>
        <p:blipFill>
          <a:blip r:embed="rId4"/>
          <a:stretch>
            <a:fillRect/>
          </a:stretch>
        </p:blipFill>
        <p:spPr>
          <a:xfrm>
            <a:off x="6536204" y="223730"/>
            <a:ext cx="4987099" cy="3541821"/>
          </a:xfrm>
          <a:prstGeom prst="rect">
            <a:avLst/>
          </a:prstGeom>
        </p:spPr>
      </p:pic>
      <p:sp>
        <p:nvSpPr>
          <p:cNvPr id="9" name="TextBox 8">
            <a:extLst>
              <a:ext uri="{FF2B5EF4-FFF2-40B4-BE49-F238E27FC236}">
                <a16:creationId xmlns:a16="http://schemas.microsoft.com/office/drawing/2014/main" id="{EC328E82-B6CF-9DD9-8C0B-8DA3AA61D80E}"/>
              </a:ext>
            </a:extLst>
          </p:cNvPr>
          <p:cNvSpPr txBox="1"/>
          <p:nvPr/>
        </p:nvSpPr>
        <p:spPr>
          <a:xfrm>
            <a:off x="4787190" y="5954865"/>
            <a:ext cx="6938674" cy="584775"/>
          </a:xfrm>
          <a:prstGeom prst="rect">
            <a:avLst/>
          </a:prstGeom>
          <a:noFill/>
        </p:spPr>
        <p:txBody>
          <a:bodyPr wrap="square">
            <a:spAutoFit/>
          </a:bodyPr>
          <a:lstStyle/>
          <a:p>
            <a:pPr marL="0" lvl="1"/>
            <a:r>
              <a:rPr lang="en-NZ" sz="1600" i="1">
                <a:solidFill>
                  <a:srgbClr val="002060"/>
                </a:solidFill>
                <a:latin typeface="Frutiger LT 45 Light"/>
              </a:rPr>
              <a:t>*Generally followed NZ River Managers Forum (RMF) Code of Practice document ‘Flood Protection Assets Performance Assessment Code of Practice’, March 2015.</a:t>
            </a:r>
          </a:p>
        </p:txBody>
      </p:sp>
    </p:spTree>
    <p:extLst>
      <p:ext uri="{BB962C8B-B14F-4D97-AF65-F5344CB8AC3E}">
        <p14:creationId xmlns:p14="http://schemas.microsoft.com/office/powerpoint/2010/main" val="163493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315216" y="5963743"/>
            <a:ext cx="4700668" cy="720080"/>
          </a:xfrm>
          <a:prstGeom prst="rect">
            <a:avLst/>
          </a:prstGeom>
        </p:spPr>
      </p:pic>
      <p:pic>
        <p:nvPicPr>
          <p:cNvPr id="2" name="Picture 1">
            <a:extLst>
              <a:ext uri="{FF2B5EF4-FFF2-40B4-BE49-F238E27FC236}">
                <a16:creationId xmlns:a16="http://schemas.microsoft.com/office/drawing/2014/main" id="{44B6EC2C-C5DF-5D81-A466-E83107AFFA07}"/>
              </a:ext>
            </a:extLst>
          </p:cNvPr>
          <p:cNvPicPr>
            <a:picLocks noChangeAspect="1"/>
          </p:cNvPicPr>
          <p:nvPr/>
        </p:nvPicPr>
        <p:blipFill>
          <a:blip r:embed="rId4"/>
          <a:stretch>
            <a:fillRect/>
          </a:stretch>
        </p:blipFill>
        <p:spPr>
          <a:xfrm>
            <a:off x="98926" y="104369"/>
            <a:ext cx="9216524" cy="6595966"/>
          </a:xfrm>
          <a:prstGeom prst="rect">
            <a:avLst/>
          </a:prstGeom>
        </p:spPr>
      </p:pic>
      <p:pic>
        <p:nvPicPr>
          <p:cNvPr id="4" name="Picture 3">
            <a:extLst>
              <a:ext uri="{FF2B5EF4-FFF2-40B4-BE49-F238E27FC236}">
                <a16:creationId xmlns:a16="http://schemas.microsoft.com/office/drawing/2014/main" id="{2F33051B-E438-2C78-3356-D78B95D19E2C}"/>
              </a:ext>
            </a:extLst>
          </p:cNvPr>
          <p:cNvPicPr>
            <a:picLocks noChangeAspect="1"/>
          </p:cNvPicPr>
          <p:nvPr/>
        </p:nvPicPr>
        <p:blipFill rotWithShape="1">
          <a:blip r:embed="rId5"/>
          <a:srcRect l="7388" r="12576"/>
          <a:stretch/>
        </p:blipFill>
        <p:spPr>
          <a:xfrm>
            <a:off x="6743700" y="2746707"/>
            <a:ext cx="5349374" cy="3999335"/>
          </a:xfrm>
          <a:prstGeom prst="rect">
            <a:avLst/>
          </a:prstGeom>
        </p:spPr>
      </p:pic>
    </p:spTree>
    <p:extLst>
      <p:ext uri="{BB962C8B-B14F-4D97-AF65-F5344CB8AC3E}">
        <p14:creationId xmlns:p14="http://schemas.microsoft.com/office/powerpoint/2010/main" val="258623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sp>
        <p:nvSpPr>
          <p:cNvPr id="2" name="TextBox 1">
            <a:extLst>
              <a:ext uri="{FF2B5EF4-FFF2-40B4-BE49-F238E27FC236}">
                <a16:creationId xmlns:a16="http://schemas.microsoft.com/office/drawing/2014/main" id="{6350522B-EEF0-4C23-9FC4-5322AADDB7B9}"/>
              </a:ext>
            </a:extLst>
          </p:cNvPr>
          <p:cNvSpPr txBox="1"/>
          <p:nvPr/>
        </p:nvSpPr>
        <p:spPr>
          <a:xfrm>
            <a:off x="1143928" y="404664"/>
            <a:ext cx="8436951" cy="461665"/>
          </a:xfrm>
          <a:prstGeom prst="rect">
            <a:avLst/>
          </a:prstGeom>
          <a:noFill/>
        </p:spPr>
        <p:txBody>
          <a:bodyPr wrap="square" rtlCol="0">
            <a:spAutoFit/>
          </a:bodyPr>
          <a:lstStyle/>
          <a:p>
            <a:r>
              <a:rPr lang="en-NZ" sz="2400" b="1" dirty="0">
                <a:solidFill>
                  <a:srgbClr val="002060"/>
                </a:solidFill>
              </a:rPr>
              <a:t>FLOODBANK RISK RATING SUMMARY</a:t>
            </a:r>
            <a:endParaRPr lang="en-NZ" dirty="0">
              <a:solidFill>
                <a:srgbClr val="002060"/>
              </a:solidFill>
              <a:latin typeface="Frutiger LT 45 Light"/>
            </a:endParaRPr>
          </a:p>
        </p:txBody>
      </p:sp>
      <p:pic>
        <p:nvPicPr>
          <p:cNvPr id="4" name="Picture 3">
            <a:extLst>
              <a:ext uri="{FF2B5EF4-FFF2-40B4-BE49-F238E27FC236}">
                <a16:creationId xmlns:a16="http://schemas.microsoft.com/office/drawing/2014/main" id="{FADC36D9-19DE-8FB0-DC55-F0E9A54B7DC4}"/>
              </a:ext>
            </a:extLst>
          </p:cNvPr>
          <p:cNvPicPr>
            <a:picLocks noChangeAspect="1"/>
          </p:cNvPicPr>
          <p:nvPr/>
        </p:nvPicPr>
        <p:blipFill>
          <a:blip r:embed="rId4"/>
          <a:stretch>
            <a:fillRect/>
          </a:stretch>
        </p:blipFill>
        <p:spPr>
          <a:xfrm>
            <a:off x="2554959" y="1810131"/>
            <a:ext cx="7082082" cy="3237738"/>
          </a:xfrm>
          <a:prstGeom prst="rect">
            <a:avLst/>
          </a:prstGeom>
        </p:spPr>
      </p:pic>
    </p:spTree>
    <p:extLst>
      <p:ext uri="{BB962C8B-B14F-4D97-AF65-F5344CB8AC3E}">
        <p14:creationId xmlns:p14="http://schemas.microsoft.com/office/powerpoint/2010/main" val="1516405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9C91-EE5D-4226-96F4-1784FDD6B953}"/>
              </a:ext>
            </a:extLst>
          </p:cNvPr>
          <p:cNvPicPr>
            <a:picLocks noChangeAspect="1"/>
          </p:cNvPicPr>
          <p:nvPr/>
        </p:nvPicPr>
        <p:blipFill>
          <a:blip r:embed="rId3"/>
          <a:stretch>
            <a:fillRect/>
          </a:stretch>
        </p:blipFill>
        <p:spPr>
          <a:xfrm>
            <a:off x="466136" y="5954865"/>
            <a:ext cx="4172464" cy="720080"/>
          </a:xfrm>
          <a:prstGeom prst="rect">
            <a:avLst/>
          </a:prstGeom>
        </p:spPr>
      </p:pic>
      <p:pic>
        <p:nvPicPr>
          <p:cNvPr id="8" name="Picture 7">
            <a:extLst>
              <a:ext uri="{FF2B5EF4-FFF2-40B4-BE49-F238E27FC236}">
                <a16:creationId xmlns:a16="http://schemas.microsoft.com/office/drawing/2014/main" id="{F2A5A8C2-A172-853E-7174-32E5820BA3F8}"/>
              </a:ext>
            </a:extLst>
          </p:cNvPr>
          <p:cNvPicPr>
            <a:picLocks noChangeAspect="1"/>
          </p:cNvPicPr>
          <p:nvPr/>
        </p:nvPicPr>
        <p:blipFill>
          <a:blip r:embed="rId4"/>
          <a:stretch>
            <a:fillRect/>
          </a:stretch>
        </p:blipFill>
        <p:spPr>
          <a:xfrm>
            <a:off x="1932038" y="866326"/>
            <a:ext cx="9555957" cy="5777655"/>
          </a:xfrm>
          <a:prstGeom prst="rect">
            <a:avLst/>
          </a:prstGeom>
        </p:spPr>
      </p:pic>
      <p:sp>
        <p:nvSpPr>
          <p:cNvPr id="2" name="TextBox 1">
            <a:extLst>
              <a:ext uri="{FF2B5EF4-FFF2-40B4-BE49-F238E27FC236}">
                <a16:creationId xmlns:a16="http://schemas.microsoft.com/office/drawing/2014/main" id="{6350522B-EEF0-4C23-9FC4-5322AADDB7B9}"/>
              </a:ext>
            </a:extLst>
          </p:cNvPr>
          <p:cNvSpPr txBox="1"/>
          <p:nvPr/>
        </p:nvSpPr>
        <p:spPr>
          <a:xfrm>
            <a:off x="344937" y="183055"/>
            <a:ext cx="8436951" cy="461665"/>
          </a:xfrm>
          <a:prstGeom prst="rect">
            <a:avLst/>
          </a:prstGeom>
          <a:noFill/>
        </p:spPr>
        <p:txBody>
          <a:bodyPr wrap="square" rtlCol="0">
            <a:spAutoFit/>
          </a:bodyPr>
          <a:lstStyle/>
          <a:p>
            <a:r>
              <a:rPr lang="en-NZ" sz="2400" b="1" dirty="0">
                <a:solidFill>
                  <a:srgbClr val="002060"/>
                </a:solidFill>
              </a:rPr>
              <a:t>FLOODBANK RISK ASSESSMENT – Risk Rating</a:t>
            </a:r>
            <a:endParaRPr lang="en-NZ" dirty="0">
              <a:solidFill>
                <a:srgbClr val="002060"/>
              </a:solidFill>
              <a:latin typeface="Frutiger LT 45 Light"/>
            </a:endParaRPr>
          </a:p>
        </p:txBody>
      </p:sp>
    </p:spTree>
    <p:extLst>
      <p:ext uri="{BB962C8B-B14F-4D97-AF65-F5344CB8AC3E}">
        <p14:creationId xmlns:p14="http://schemas.microsoft.com/office/powerpoint/2010/main" val="18139977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C Power Point Presentation -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C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f27d0d7-5f60-48f1-b4cf-2f61aacd9c95">
      <Terms xmlns="http://schemas.microsoft.com/office/infopath/2007/PartnerControls"/>
    </lcf76f155ced4ddcb4097134ff3c332f>
    <TaxCatchAll xmlns="c01f0a88-0af7-4a7f-aeff-1dc476ae7df3" xsi:nil="true"/>
    <SharedWithUsers xmlns="c01f0a88-0af7-4a7f-aeff-1dc476ae7df3">
      <UserInfo>
        <DisplayName>Michelle Mifflin</DisplayName>
        <AccountId>13</AccountId>
        <AccountType/>
      </UserInfo>
      <UserInfo>
        <DisplayName>Ellyse Gore</DisplayName>
        <AccountId>52</AccountId>
        <AccountType/>
      </UserInfo>
      <UserInfo>
        <DisplayName>Felicity Hawke</DisplayName>
        <AccountId>20</AccountId>
        <AccountType/>
      </UserInfo>
      <UserInfo>
        <DisplayName>Pam Wilson</DisplayName>
        <AccountId>17</AccountId>
        <AccountType/>
      </UserInfo>
      <UserInfo>
        <DisplayName>Brett Paterson</DisplayName>
        <AccountId>9</AccountId>
        <AccountType/>
      </UserInfo>
      <UserInfo>
        <DisplayName>Jean-Luc Payan</DisplayName>
        <AccountId>56</AccountId>
        <AccountType/>
      </UserInfo>
      <UserInfo>
        <DisplayName>Simon Hartley</DisplayName>
        <AccountId>205</AccountId>
        <AccountType/>
      </UserInfo>
      <UserInfo>
        <DisplayName>Jo Galer</DisplayName>
        <AccountId>201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7DBF605C75A44FBA07FF70D8EE5FB6" ma:contentTypeVersion="17" ma:contentTypeDescription="Create a new document." ma:contentTypeScope="" ma:versionID="6fcbc34b6f1f52e848af46ce0dddc6e8">
  <xsd:schema xmlns:xsd="http://www.w3.org/2001/XMLSchema" xmlns:xs="http://www.w3.org/2001/XMLSchema" xmlns:p="http://schemas.microsoft.com/office/2006/metadata/properties" xmlns:ns2="3f27d0d7-5f60-48f1-b4cf-2f61aacd9c95" xmlns:ns3="c01f0a88-0af7-4a7f-aeff-1dc476ae7df3" targetNamespace="http://schemas.microsoft.com/office/2006/metadata/properties" ma:root="true" ma:fieldsID="527deba8101c923196b0eaee90aaaf9e" ns2:_="" ns3:_="">
    <xsd:import namespace="3f27d0d7-5f60-48f1-b4cf-2f61aacd9c95"/>
    <xsd:import namespace="c01f0a88-0af7-4a7f-aeff-1dc476ae7d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LengthInSecond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7d0d7-5f60-48f1-b4cf-2f61aacd9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7d328cb-87b6-454d-8e4d-926b9ed8b4a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1f0a88-0af7-4a7f-aeff-1dc476ae7d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516637c-4b3f-46b6-a4f5-522e061a3a64}" ma:internalName="TaxCatchAll" ma:showField="CatchAllData" ma:web="c01f0a88-0af7-4a7f-aeff-1dc476ae7d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8CE33F-C259-42C3-9924-94B6FF9C5725}">
  <ds:schemaRefs>
    <ds:schemaRef ds:uri="3f27d0d7-5f60-48f1-b4cf-2f61aacd9c95"/>
    <ds:schemaRef ds:uri="c01f0a88-0af7-4a7f-aeff-1dc476ae7d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71610B-680A-428F-8A48-0CA53A4A3F83}">
  <ds:schemaRefs>
    <ds:schemaRef ds:uri="http://schemas.microsoft.com/sharepoint/v3/contenttype/forms"/>
  </ds:schemaRefs>
</ds:datastoreItem>
</file>

<file path=customXml/itemProps3.xml><?xml version="1.0" encoding="utf-8"?>
<ds:datastoreItem xmlns:ds="http://schemas.openxmlformats.org/officeDocument/2006/customXml" ds:itemID="{A9120766-0446-4821-80FC-D11D28D9C26F}">
  <ds:schemaRefs>
    <ds:schemaRef ds:uri="3f27d0d7-5f60-48f1-b4cf-2f61aacd9c95"/>
    <ds:schemaRef ds:uri="c01f0a88-0af7-4a7f-aeff-1dc476ae7d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1636</Words>
  <Application>Microsoft Office PowerPoint</Application>
  <PresentationFormat>Widescreen</PresentationFormat>
  <Paragraphs>180</Paragraphs>
  <Slides>26</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Arial Black</vt:lpstr>
      <vt:lpstr>Arial Nova</vt:lpstr>
      <vt:lpstr>Calibri</vt:lpstr>
      <vt:lpstr>Calibri Light</vt:lpstr>
      <vt:lpstr>Courier New</vt:lpstr>
      <vt:lpstr>Frutiger LT 45 Light</vt:lpstr>
      <vt:lpstr>Wingdings</vt:lpstr>
      <vt:lpstr>office theme</vt:lpstr>
      <vt:lpstr>ORC Power Point Presentation -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Gavin Palmer</cp:lastModifiedBy>
  <cp:revision>4</cp:revision>
  <dcterms:created xsi:type="dcterms:W3CDTF">2023-09-19T12:49:48Z</dcterms:created>
  <dcterms:modified xsi:type="dcterms:W3CDTF">2024-02-07T00:21:50Z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0x010100047DBF605C75A44FBA07FF70D8EE5FB6</vt:lpwstr>
  </property>
  <property fmtid="{D5CDD505-2E9C-101B-9397-08002B2CF9AE}" pid="3" name="MediaServiceImageTags">
    <vt:lpwstr/>
  </property>
</Properties>
</file>