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2" r:id="rId2"/>
    <p:sldId id="281" r:id="rId3"/>
    <p:sldId id="283" r:id="rId4"/>
    <p:sldId id="276" r:id="rId5"/>
    <p:sldId id="266" r:id="rId6"/>
    <p:sldId id="287" r:id="rId7"/>
    <p:sldId id="277" r:id="rId8"/>
    <p:sldId id="290" r:id="rId9"/>
    <p:sldId id="279" r:id="rId10"/>
    <p:sldId id="295" r:id="rId11"/>
    <p:sldId id="280" r:id="rId12"/>
    <p:sldId id="296"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283"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Elder" userId="d8cd9631d3807370" providerId="LiveId" clId="{F116EC21-691A-46D8-9F00-9702D6F671C8}"/>
    <pc:docChg chg="undo custSel addSld modSld">
      <pc:chgData name="Rachel Elder" userId="d8cd9631d3807370" providerId="LiveId" clId="{F116EC21-691A-46D8-9F00-9702D6F671C8}" dt="2024-12-03T20:45:29.869" v="580" actId="26606"/>
      <pc:docMkLst>
        <pc:docMk/>
      </pc:docMkLst>
      <pc:sldChg chg="addSp delSp modSp mod">
        <pc:chgData name="Rachel Elder" userId="d8cd9631d3807370" providerId="LiveId" clId="{F116EC21-691A-46D8-9F00-9702D6F671C8}" dt="2024-12-03T08:03:13.662" v="0" actId="26606"/>
        <pc:sldMkLst>
          <pc:docMk/>
          <pc:sldMk cId="3693546059" sldId="281"/>
        </pc:sldMkLst>
        <pc:spChg chg="mod">
          <ac:chgData name="Rachel Elder" userId="d8cd9631d3807370" providerId="LiveId" clId="{F116EC21-691A-46D8-9F00-9702D6F671C8}" dt="2024-12-03T08:03:13.662" v="0" actId="26606"/>
          <ac:spMkLst>
            <pc:docMk/>
            <pc:sldMk cId="3693546059" sldId="281"/>
            <ac:spMk id="2" creationId="{24EF1DEC-B2F2-9895-E0D2-279100FE95A8}"/>
          </ac:spMkLst>
        </pc:spChg>
        <pc:spChg chg="del">
          <ac:chgData name="Rachel Elder" userId="d8cd9631d3807370" providerId="LiveId" clId="{F116EC21-691A-46D8-9F00-9702D6F671C8}" dt="2024-12-03T08:03:13.662" v="0" actId="26606"/>
          <ac:spMkLst>
            <pc:docMk/>
            <pc:sldMk cId="3693546059" sldId="281"/>
            <ac:spMk id="9" creationId="{53B021B3-DE93-4AB7-8A18-CF5F1CED88B8}"/>
          </ac:spMkLst>
        </pc:spChg>
        <pc:spChg chg="del">
          <ac:chgData name="Rachel Elder" userId="d8cd9631d3807370" providerId="LiveId" clId="{F116EC21-691A-46D8-9F00-9702D6F671C8}" dt="2024-12-03T08:03:13.662" v="0" actId="26606"/>
          <ac:spMkLst>
            <pc:docMk/>
            <pc:sldMk cId="3693546059" sldId="281"/>
            <ac:spMk id="11" creationId="{52D502E5-F6B4-4D58-B4AE-FC466FF15EE8}"/>
          </ac:spMkLst>
        </pc:spChg>
        <pc:spChg chg="del">
          <ac:chgData name="Rachel Elder" userId="d8cd9631d3807370" providerId="LiveId" clId="{F116EC21-691A-46D8-9F00-9702D6F671C8}" dt="2024-12-03T08:03:13.662" v="0" actId="26606"/>
          <ac:spMkLst>
            <pc:docMk/>
            <pc:sldMk cId="3693546059" sldId="281"/>
            <ac:spMk id="13" creationId="{9DECDBF4-02B6-4BB4-B65B-B8107AD6A9E8}"/>
          </ac:spMkLst>
        </pc:spChg>
        <pc:spChg chg="add">
          <ac:chgData name="Rachel Elder" userId="d8cd9631d3807370" providerId="LiveId" clId="{F116EC21-691A-46D8-9F00-9702D6F671C8}" dt="2024-12-03T08:03:13.662" v="0" actId="26606"/>
          <ac:spMkLst>
            <pc:docMk/>
            <pc:sldMk cId="3693546059" sldId="281"/>
            <ac:spMk id="18" creationId="{9DBC8166-481C-4473-95F5-9A5B9073B7F1}"/>
          </ac:spMkLst>
        </pc:spChg>
        <pc:spChg chg="add">
          <ac:chgData name="Rachel Elder" userId="d8cd9631d3807370" providerId="LiveId" clId="{F116EC21-691A-46D8-9F00-9702D6F671C8}" dt="2024-12-03T08:03:13.662" v="0" actId="26606"/>
          <ac:spMkLst>
            <pc:docMk/>
            <pc:sldMk cId="3693546059" sldId="281"/>
            <ac:spMk id="20" creationId="{A5A5CE6E-90AF-4D43-A014-1F9EC83EB93D}"/>
          </ac:spMkLst>
        </pc:spChg>
        <pc:graphicFrameChg chg="mod modGraphic">
          <ac:chgData name="Rachel Elder" userId="d8cd9631d3807370" providerId="LiveId" clId="{F116EC21-691A-46D8-9F00-9702D6F671C8}" dt="2024-12-03T08:03:13.662" v="0" actId="26606"/>
          <ac:graphicFrameMkLst>
            <pc:docMk/>
            <pc:sldMk cId="3693546059" sldId="281"/>
            <ac:graphicFrameMk id="5" creationId="{3FBDE5AD-9AD8-EB83-A788-C40A6FABD5FB}"/>
          </ac:graphicFrameMkLst>
        </pc:graphicFrameChg>
      </pc:sldChg>
      <pc:sldChg chg="modSp mod">
        <pc:chgData name="Rachel Elder" userId="d8cd9631d3807370" providerId="LiveId" clId="{F116EC21-691A-46D8-9F00-9702D6F671C8}" dt="2024-12-03T20:33:16.410" v="2" actId="20577"/>
        <pc:sldMkLst>
          <pc:docMk/>
          <pc:sldMk cId="2258600895" sldId="283"/>
        </pc:sldMkLst>
        <pc:spChg chg="mod">
          <ac:chgData name="Rachel Elder" userId="d8cd9631d3807370" providerId="LiveId" clId="{F116EC21-691A-46D8-9F00-9702D6F671C8}" dt="2024-12-03T20:33:16.410" v="2" actId="20577"/>
          <ac:spMkLst>
            <pc:docMk/>
            <pc:sldMk cId="2258600895" sldId="283"/>
            <ac:spMk id="3" creationId="{1122BD35-91B8-B0F8-D6C9-AE573B27B4B6}"/>
          </ac:spMkLst>
        </pc:spChg>
      </pc:sldChg>
      <pc:sldChg chg="addSp delSp modSp new mod setBg">
        <pc:chgData name="Rachel Elder" userId="d8cd9631d3807370" providerId="LiveId" clId="{F116EC21-691A-46D8-9F00-9702D6F671C8}" dt="2024-12-03T20:45:29.869" v="580" actId="26606"/>
        <pc:sldMkLst>
          <pc:docMk/>
          <pc:sldMk cId="407103032" sldId="296"/>
        </pc:sldMkLst>
        <pc:spChg chg="mod">
          <ac:chgData name="Rachel Elder" userId="d8cd9631d3807370" providerId="LiveId" clId="{F116EC21-691A-46D8-9F00-9702D6F671C8}" dt="2024-12-03T20:45:29.869" v="580" actId="26606"/>
          <ac:spMkLst>
            <pc:docMk/>
            <pc:sldMk cId="407103032" sldId="296"/>
            <ac:spMk id="2" creationId="{2E3EAD00-F6BD-9425-2C52-B8EA87847018}"/>
          </ac:spMkLst>
        </pc:spChg>
        <pc:spChg chg="mod">
          <ac:chgData name="Rachel Elder" userId="d8cd9631d3807370" providerId="LiveId" clId="{F116EC21-691A-46D8-9F00-9702D6F671C8}" dt="2024-12-03T20:45:29.869" v="580" actId="26606"/>
          <ac:spMkLst>
            <pc:docMk/>
            <pc:sldMk cId="407103032" sldId="296"/>
            <ac:spMk id="3" creationId="{63234752-0055-FE11-3A4C-6B8C7A0E4DFD}"/>
          </ac:spMkLst>
        </pc:spChg>
        <pc:spChg chg="add del">
          <ac:chgData name="Rachel Elder" userId="d8cd9631d3807370" providerId="LiveId" clId="{F116EC21-691A-46D8-9F00-9702D6F671C8}" dt="2024-12-03T20:45:29.869" v="579" actId="26606"/>
          <ac:spMkLst>
            <pc:docMk/>
            <pc:sldMk cId="407103032" sldId="296"/>
            <ac:spMk id="9" creationId="{C0763A76-9F1C-4FC5-82B7-DD475DA461B2}"/>
          </ac:spMkLst>
        </pc:spChg>
        <pc:spChg chg="add del">
          <ac:chgData name="Rachel Elder" userId="d8cd9631d3807370" providerId="LiveId" clId="{F116EC21-691A-46D8-9F00-9702D6F671C8}" dt="2024-12-03T20:45:29.869" v="579" actId="26606"/>
          <ac:spMkLst>
            <pc:docMk/>
            <pc:sldMk cId="407103032" sldId="296"/>
            <ac:spMk id="11" creationId="{E81BF4F6-F2CF-4984-9D14-D6966D92F99F}"/>
          </ac:spMkLst>
        </pc:spChg>
        <pc:spChg chg="add">
          <ac:chgData name="Rachel Elder" userId="d8cd9631d3807370" providerId="LiveId" clId="{F116EC21-691A-46D8-9F00-9702D6F671C8}" dt="2024-12-03T20:45:29.869" v="580" actId="26606"/>
          <ac:spMkLst>
            <pc:docMk/>
            <pc:sldMk cId="407103032" sldId="296"/>
            <ac:spMk id="13" creationId="{9F7D5CDA-D291-4307-BF55-1381FED29634}"/>
          </ac:spMkLst>
        </pc:spChg>
        <pc:picChg chg="add del">
          <ac:chgData name="Rachel Elder" userId="d8cd9631d3807370" providerId="LiveId" clId="{F116EC21-691A-46D8-9F00-9702D6F671C8}" dt="2024-12-03T20:45:29.869" v="579" actId="26606"/>
          <ac:picMkLst>
            <pc:docMk/>
            <pc:sldMk cId="407103032" sldId="296"/>
            <ac:picMk id="5" creationId="{CF91FDA9-373B-F412-FD68-E006F03C4E5F}"/>
          </ac:picMkLst>
        </pc:picChg>
        <pc:picChg chg="add">
          <ac:chgData name="Rachel Elder" userId="d8cd9631d3807370" providerId="LiveId" clId="{F116EC21-691A-46D8-9F00-9702D6F671C8}" dt="2024-12-03T20:45:29.869" v="580" actId="26606"/>
          <ac:picMkLst>
            <pc:docMk/>
            <pc:sldMk cId="407103032" sldId="296"/>
            <ac:picMk id="14" creationId="{31AB772F-A175-19F1-8130-4FAFC998E37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92DA69-99D3-4EF4-BA70-88F8054B3A9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54358FC-1A17-48FD-986D-C7A4AE382993}">
      <dgm:prSet/>
      <dgm:spPr/>
      <dgm:t>
        <a:bodyPr/>
        <a:lstStyle/>
        <a:p>
          <a:r>
            <a:rPr lang="en-NZ"/>
            <a:t>For the ORC’s and the regions council’s support of the Otago Trails submissions to fill the gaps in the Otago Trails Network in the Active Transport section of the Otago Southland Regional Land Transport Plan</a:t>
          </a:r>
          <a:endParaRPr lang="en-US"/>
        </a:p>
      </dgm:t>
    </dgm:pt>
    <dgm:pt modelId="{E2AC4D6E-E736-4119-93D8-B30A9B9A1903}" type="parTrans" cxnId="{E0F6BCF8-96BF-4B33-B279-E099D820F6D2}">
      <dgm:prSet/>
      <dgm:spPr/>
      <dgm:t>
        <a:bodyPr/>
        <a:lstStyle/>
        <a:p>
          <a:endParaRPr lang="en-US"/>
        </a:p>
      </dgm:t>
    </dgm:pt>
    <dgm:pt modelId="{C405933F-51D3-4176-92CF-9A1FCDBD110C}" type="sibTrans" cxnId="{E0F6BCF8-96BF-4B33-B279-E099D820F6D2}">
      <dgm:prSet/>
      <dgm:spPr/>
      <dgm:t>
        <a:bodyPr/>
        <a:lstStyle/>
        <a:p>
          <a:endParaRPr lang="en-US"/>
        </a:p>
      </dgm:t>
    </dgm:pt>
    <dgm:pt modelId="{2D20C9F4-B7B7-4F6B-87A6-716078B05878}">
      <dgm:prSet/>
      <dgm:spPr/>
      <dgm:t>
        <a:bodyPr/>
        <a:lstStyle/>
        <a:p>
          <a:r>
            <a:rPr lang="en-NZ"/>
            <a:t>Thank you for continuing to work with the Taieri Trails and Coastal Community Cycleway Connection to support the development of shared trails under the umbrella of the Dunedin Tracks Network Trust</a:t>
          </a:r>
          <a:endParaRPr lang="en-US"/>
        </a:p>
      </dgm:t>
    </dgm:pt>
    <dgm:pt modelId="{79A25781-8E86-47BF-8874-5EF3E1F87CBA}" type="parTrans" cxnId="{99261886-1F58-45F5-9474-73D8FDB2E6A5}">
      <dgm:prSet/>
      <dgm:spPr/>
      <dgm:t>
        <a:bodyPr/>
        <a:lstStyle/>
        <a:p>
          <a:endParaRPr lang="en-US"/>
        </a:p>
      </dgm:t>
    </dgm:pt>
    <dgm:pt modelId="{9B80C4BF-0942-4584-B8DE-3AB004533101}" type="sibTrans" cxnId="{99261886-1F58-45F5-9474-73D8FDB2E6A5}">
      <dgm:prSet/>
      <dgm:spPr/>
      <dgm:t>
        <a:bodyPr/>
        <a:lstStyle/>
        <a:p>
          <a:endParaRPr lang="en-US"/>
        </a:p>
      </dgm:t>
    </dgm:pt>
    <dgm:pt modelId="{FBBCE5DE-F02B-410D-A8CA-365798A00AA7}">
      <dgm:prSet/>
      <dgm:spPr/>
      <dgm:t>
        <a:bodyPr/>
        <a:lstStyle/>
        <a:p>
          <a:r>
            <a:rPr lang="en-NZ"/>
            <a:t>Thank you for preparing the report Nov 2020 re opportunities to support Regional Trails</a:t>
          </a:r>
          <a:endParaRPr lang="en-US"/>
        </a:p>
      </dgm:t>
    </dgm:pt>
    <dgm:pt modelId="{3AF0E152-4086-4EED-97C6-D4B581B80027}" type="parTrans" cxnId="{F98B69A4-C42B-438A-AF9A-D1A8B8A6F7BE}">
      <dgm:prSet/>
      <dgm:spPr/>
      <dgm:t>
        <a:bodyPr/>
        <a:lstStyle/>
        <a:p>
          <a:endParaRPr lang="en-US"/>
        </a:p>
      </dgm:t>
    </dgm:pt>
    <dgm:pt modelId="{5C761153-C012-4FEB-9598-1E1386F8996C}" type="sibTrans" cxnId="{F98B69A4-C42B-438A-AF9A-D1A8B8A6F7BE}">
      <dgm:prSet/>
      <dgm:spPr/>
      <dgm:t>
        <a:bodyPr/>
        <a:lstStyle/>
        <a:p>
          <a:endParaRPr lang="en-US"/>
        </a:p>
      </dgm:t>
    </dgm:pt>
    <dgm:pt modelId="{77A5F6A2-A72F-45C7-A29D-C61BF71E6B01}">
      <dgm:prSet/>
      <dgm:spPr/>
      <dgm:t>
        <a:bodyPr/>
        <a:lstStyle/>
        <a:p>
          <a:r>
            <a:rPr lang="en-NZ" dirty="0"/>
            <a:t>Thankyou for the staff input and report today 9.4 Taieri Trails on Foodbanks</a:t>
          </a:r>
          <a:endParaRPr lang="en-US" dirty="0"/>
        </a:p>
      </dgm:t>
    </dgm:pt>
    <dgm:pt modelId="{6BDF3398-EB20-47D7-B9D8-65DE77AE70C3}" type="parTrans" cxnId="{F15EB051-61C1-4B5A-853A-4AC19C7E35A6}">
      <dgm:prSet/>
      <dgm:spPr/>
      <dgm:t>
        <a:bodyPr/>
        <a:lstStyle/>
        <a:p>
          <a:endParaRPr lang="en-US"/>
        </a:p>
      </dgm:t>
    </dgm:pt>
    <dgm:pt modelId="{40F88680-8352-4E02-80C3-FA5159B8EBD7}" type="sibTrans" cxnId="{F15EB051-61C1-4B5A-853A-4AC19C7E35A6}">
      <dgm:prSet/>
      <dgm:spPr/>
      <dgm:t>
        <a:bodyPr/>
        <a:lstStyle/>
        <a:p>
          <a:endParaRPr lang="en-US"/>
        </a:p>
      </dgm:t>
    </dgm:pt>
    <dgm:pt modelId="{54BC6201-D1DB-45AC-8A27-45BA15F12CAB}" type="pres">
      <dgm:prSet presAssocID="{6892DA69-99D3-4EF4-BA70-88F8054B3A95}" presName="vert0" presStyleCnt="0">
        <dgm:presLayoutVars>
          <dgm:dir/>
          <dgm:animOne val="branch"/>
          <dgm:animLvl val="lvl"/>
        </dgm:presLayoutVars>
      </dgm:prSet>
      <dgm:spPr/>
    </dgm:pt>
    <dgm:pt modelId="{65A55A74-5B13-40F1-B0CA-B60672BDB924}" type="pres">
      <dgm:prSet presAssocID="{554358FC-1A17-48FD-986D-C7A4AE382993}" presName="thickLine" presStyleLbl="alignNode1" presStyleIdx="0" presStyleCnt="4"/>
      <dgm:spPr/>
    </dgm:pt>
    <dgm:pt modelId="{1BC2D163-AB16-42EF-8DD0-BB8A643B9E46}" type="pres">
      <dgm:prSet presAssocID="{554358FC-1A17-48FD-986D-C7A4AE382993}" presName="horz1" presStyleCnt="0"/>
      <dgm:spPr/>
    </dgm:pt>
    <dgm:pt modelId="{FF55BB24-DE24-42CC-A0BB-1234436E4AA9}" type="pres">
      <dgm:prSet presAssocID="{554358FC-1A17-48FD-986D-C7A4AE382993}" presName="tx1" presStyleLbl="revTx" presStyleIdx="0" presStyleCnt="4"/>
      <dgm:spPr/>
    </dgm:pt>
    <dgm:pt modelId="{6BE9D419-FCCF-4893-B723-539293350241}" type="pres">
      <dgm:prSet presAssocID="{554358FC-1A17-48FD-986D-C7A4AE382993}" presName="vert1" presStyleCnt="0"/>
      <dgm:spPr/>
    </dgm:pt>
    <dgm:pt modelId="{D0B2EECC-2BB5-4EE8-94D8-B4841A311E3E}" type="pres">
      <dgm:prSet presAssocID="{2D20C9F4-B7B7-4F6B-87A6-716078B05878}" presName="thickLine" presStyleLbl="alignNode1" presStyleIdx="1" presStyleCnt="4"/>
      <dgm:spPr/>
    </dgm:pt>
    <dgm:pt modelId="{BC0E8FF0-23F7-4962-B472-0C50AF02315A}" type="pres">
      <dgm:prSet presAssocID="{2D20C9F4-B7B7-4F6B-87A6-716078B05878}" presName="horz1" presStyleCnt="0"/>
      <dgm:spPr/>
    </dgm:pt>
    <dgm:pt modelId="{BB8D1DE1-3B76-4135-B23F-B4E478B473D3}" type="pres">
      <dgm:prSet presAssocID="{2D20C9F4-B7B7-4F6B-87A6-716078B05878}" presName="tx1" presStyleLbl="revTx" presStyleIdx="1" presStyleCnt="4"/>
      <dgm:spPr/>
    </dgm:pt>
    <dgm:pt modelId="{121A5251-99CF-4361-9235-3A5708D82846}" type="pres">
      <dgm:prSet presAssocID="{2D20C9F4-B7B7-4F6B-87A6-716078B05878}" presName="vert1" presStyleCnt="0"/>
      <dgm:spPr/>
    </dgm:pt>
    <dgm:pt modelId="{90407491-CD46-4833-91AC-C1A9652B9B8A}" type="pres">
      <dgm:prSet presAssocID="{FBBCE5DE-F02B-410D-A8CA-365798A00AA7}" presName="thickLine" presStyleLbl="alignNode1" presStyleIdx="2" presStyleCnt="4"/>
      <dgm:spPr/>
    </dgm:pt>
    <dgm:pt modelId="{45EF76B6-05FA-4709-9DA4-2D3E9437C276}" type="pres">
      <dgm:prSet presAssocID="{FBBCE5DE-F02B-410D-A8CA-365798A00AA7}" presName="horz1" presStyleCnt="0"/>
      <dgm:spPr/>
    </dgm:pt>
    <dgm:pt modelId="{8CE2481A-7DF2-459F-A8CF-6BBC50397836}" type="pres">
      <dgm:prSet presAssocID="{FBBCE5DE-F02B-410D-A8CA-365798A00AA7}" presName="tx1" presStyleLbl="revTx" presStyleIdx="2" presStyleCnt="4"/>
      <dgm:spPr/>
    </dgm:pt>
    <dgm:pt modelId="{8D8637F5-81BF-44F4-96CD-AF74A41621DD}" type="pres">
      <dgm:prSet presAssocID="{FBBCE5DE-F02B-410D-A8CA-365798A00AA7}" presName="vert1" presStyleCnt="0"/>
      <dgm:spPr/>
    </dgm:pt>
    <dgm:pt modelId="{33C40DD8-3A36-44C5-98F0-D5CA71742734}" type="pres">
      <dgm:prSet presAssocID="{77A5F6A2-A72F-45C7-A29D-C61BF71E6B01}" presName="thickLine" presStyleLbl="alignNode1" presStyleIdx="3" presStyleCnt="4"/>
      <dgm:spPr/>
    </dgm:pt>
    <dgm:pt modelId="{A5D0E9C2-F6E5-481E-BCDA-10E792871DD0}" type="pres">
      <dgm:prSet presAssocID="{77A5F6A2-A72F-45C7-A29D-C61BF71E6B01}" presName="horz1" presStyleCnt="0"/>
      <dgm:spPr/>
    </dgm:pt>
    <dgm:pt modelId="{95C89816-E72A-4779-87CF-8F738149B5C3}" type="pres">
      <dgm:prSet presAssocID="{77A5F6A2-A72F-45C7-A29D-C61BF71E6B01}" presName="tx1" presStyleLbl="revTx" presStyleIdx="3" presStyleCnt="4"/>
      <dgm:spPr/>
    </dgm:pt>
    <dgm:pt modelId="{CB313458-E8D1-4607-A135-2EA1B88F2D6F}" type="pres">
      <dgm:prSet presAssocID="{77A5F6A2-A72F-45C7-A29D-C61BF71E6B01}" presName="vert1" presStyleCnt="0"/>
      <dgm:spPr/>
    </dgm:pt>
  </dgm:ptLst>
  <dgm:cxnLst>
    <dgm:cxn modelId="{DEDC290A-192F-4B74-B8D4-0EF08D2BF735}" type="presOf" srcId="{77A5F6A2-A72F-45C7-A29D-C61BF71E6B01}" destId="{95C89816-E72A-4779-87CF-8F738149B5C3}" srcOrd="0" destOrd="0" presId="urn:microsoft.com/office/officeart/2008/layout/LinedList"/>
    <dgm:cxn modelId="{DD278A24-2493-492F-BF71-3F8CDA8F73C1}" type="presOf" srcId="{6892DA69-99D3-4EF4-BA70-88F8054B3A95}" destId="{54BC6201-D1DB-45AC-8A27-45BA15F12CAB}" srcOrd="0" destOrd="0" presId="urn:microsoft.com/office/officeart/2008/layout/LinedList"/>
    <dgm:cxn modelId="{F15EB051-61C1-4B5A-853A-4AC19C7E35A6}" srcId="{6892DA69-99D3-4EF4-BA70-88F8054B3A95}" destId="{77A5F6A2-A72F-45C7-A29D-C61BF71E6B01}" srcOrd="3" destOrd="0" parTransId="{6BDF3398-EB20-47D7-B9D8-65DE77AE70C3}" sibTransId="{40F88680-8352-4E02-80C3-FA5159B8EBD7}"/>
    <dgm:cxn modelId="{FEBD6E52-8A36-414B-A84D-D0AE2C43043D}" type="presOf" srcId="{FBBCE5DE-F02B-410D-A8CA-365798A00AA7}" destId="{8CE2481A-7DF2-459F-A8CF-6BBC50397836}" srcOrd="0" destOrd="0" presId="urn:microsoft.com/office/officeart/2008/layout/LinedList"/>
    <dgm:cxn modelId="{99261886-1F58-45F5-9474-73D8FDB2E6A5}" srcId="{6892DA69-99D3-4EF4-BA70-88F8054B3A95}" destId="{2D20C9F4-B7B7-4F6B-87A6-716078B05878}" srcOrd="1" destOrd="0" parTransId="{79A25781-8E86-47BF-8874-5EF3E1F87CBA}" sibTransId="{9B80C4BF-0942-4584-B8DE-3AB004533101}"/>
    <dgm:cxn modelId="{F98B69A4-C42B-438A-AF9A-D1A8B8A6F7BE}" srcId="{6892DA69-99D3-4EF4-BA70-88F8054B3A95}" destId="{FBBCE5DE-F02B-410D-A8CA-365798A00AA7}" srcOrd="2" destOrd="0" parTransId="{3AF0E152-4086-4EED-97C6-D4B581B80027}" sibTransId="{5C761153-C012-4FEB-9598-1E1386F8996C}"/>
    <dgm:cxn modelId="{D4B513AD-A93D-4D4A-93A6-1AAB813BA088}" type="presOf" srcId="{554358FC-1A17-48FD-986D-C7A4AE382993}" destId="{FF55BB24-DE24-42CC-A0BB-1234436E4AA9}" srcOrd="0" destOrd="0" presId="urn:microsoft.com/office/officeart/2008/layout/LinedList"/>
    <dgm:cxn modelId="{B1D8FFC1-D985-4113-9902-4803122E108C}" type="presOf" srcId="{2D20C9F4-B7B7-4F6B-87A6-716078B05878}" destId="{BB8D1DE1-3B76-4135-B23F-B4E478B473D3}" srcOrd="0" destOrd="0" presId="urn:microsoft.com/office/officeart/2008/layout/LinedList"/>
    <dgm:cxn modelId="{E0F6BCF8-96BF-4B33-B279-E099D820F6D2}" srcId="{6892DA69-99D3-4EF4-BA70-88F8054B3A95}" destId="{554358FC-1A17-48FD-986D-C7A4AE382993}" srcOrd="0" destOrd="0" parTransId="{E2AC4D6E-E736-4119-93D8-B30A9B9A1903}" sibTransId="{C405933F-51D3-4176-92CF-9A1FCDBD110C}"/>
    <dgm:cxn modelId="{17AB485C-3BDB-4C1C-8655-BA6E802029AE}" type="presParOf" srcId="{54BC6201-D1DB-45AC-8A27-45BA15F12CAB}" destId="{65A55A74-5B13-40F1-B0CA-B60672BDB924}" srcOrd="0" destOrd="0" presId="urn:microsoft.com/office/officeart/2008/layout/LinedList"/>
    <dgm:cxn modelId="{66430561-684E-4A81-846B-ED08A5066FDA}" type="presParOf" srcId="{54BC6201-D1DB-45AC-8A27-45BA15F12CAB}" destId="{1BC2D163-AB16-42EF-8DD0-BB8A643B9E46}" srcOrd="1" destOrd="0" presId="urn:microsoft.com/office/officeart/2008/layout/LinedList"/>
    <dgm:cxn modelId="{93D60C7F-8E47-4836-B526-CF64620C5B3D}" type="presParOf" srcId="{1BC2D163-AB16-42EF-8DD0-BB8A643B9E46}" destId="{FF55BB24-DE24-42CC-A0BB-1234436E4AA9}" srcOrd="0" destOrd="0" presId="urn:microsoft.com/office/officeart/2008/layout/LinedList"/>
    <dgm:cxn modelId="{08E2E2C0-9231-4F70-91CA-40755AA97CD1}" type="presParOf" srcId="{1BC2D163-AB16-42EF-8DD0-BB8A643B9E46}" destId="{6BE9D419-FCCF-4893-B723-539293350241}" srcOrd="1" destOrd="0" presId="urn:microsoft.com/office/officeart/2008/layout/LinedList"/>
    <dgm:cxn modelId="{0406F727-E20A-459D-ADC1-D150E0D54F98}" type="presParOf" srcId="{54BC6201-D1DB-45AC-8A27-45BA15F12CAB}" destId="{D0B2EECC-2BB5-4EE8-94D8-B4841A311E3E}" srcOrd="2" destOrd="0" presId="urn:microsoft.com/office/officeart/2008/layout/LinedList"/>
    <dgm:cxn modelId="{D4145F7E-08D4-4BD1-BC86-026815888F1A}" type="presParOf" srcId="{54BC6201-D1DB-45AC-8A27-45BA15F12CAB}" destId="{BC0E8FF0-23F7-4962-B472-0C50AF02315A}" srcOrd="3" destOrd="0" presId="urn:microsoft.com/office/officeart/2008/layout/LinedList"/>
    <dgm:cxn modelId="{AA239005-C7FE-4E84-8F14-108F4C4041A7}" type="presParOf" srcId="{BC0E8FF0-23F7-4962-B472-0C50AF02315A}" destId="{BB8D1DE1-3B76-4135-B23F-B4E478B473D3}" srcOrd="0" destOrd="0" presId="urn:microsoft.com/office/officeart/2008/layout/LinedList"/>
    <dgm:cxn modelId="{1E242C24-880E-4F00-85A1-B57DBC0F76A3}" type="presParOf" srcId="{BC0E8FF0-23F7-4962-B472-0C50AF02315A}" destId="{121A5251-99CF-4361-9235-3A5708D82846}" srcOrd="1" destOrd="0" presId="urn:microsoft.com/office/officeart/2008/layout/LinedList"/>
    <dgm:cxn modelId="{A28354B4-BDEC-442F-A92B-1DEA482A1A1C}" type="presParOf" srcId="{54BC6201-D1DB-45AC-8A27-45BA15F12CAB}" destId="{90407491-CD46-4833-91AC-C1A9652B9B8A}" srcOrd="4" destOrd="0" presId="urn:microsoft.com/office/officeart/2008/layout/LinedList"/>
    <dgm:cxn modelId="{6F057834-1427-4378-A002-DA400DA0BD6C}" type="presParOf" srcId="{54BC6201-D1DB-45AC-8A27-45BA15F12CAB}" destId="{45EF76B6-05FA-4709-9DA4-2D3E9437C276}" srcOrd="5" destOrd="0" presId="urn:microsoft.com/office/officeart/2008/layout/LinedList"/>
    <dgm:cxn modelId="{A063BAC2-CAA7-40B2-8E05-A1437E2B919D}" type="presParOf" srcId="{45EF76B6-05FA-4709-9DA4-2D3E9437C276}" destId="{8CE2481A-7DF2-459F-A8CF-6BBC50397836}" srcOrd="0" destOrd="0" presId="urn:microsoft.com/office/officeart/2008/layout/LinedList"/>
    <dgm:cxn modelId="{DAB13ED3-67A4-4DDE-B954-E63F49413406}" type="presParOf" srcId="{45EF76B6-05FA-4709-9DA4-2D3E9437C276}" destId="{8D8637F5-81BF-44F4-96CD-AF74A41621DD}" srcOrd="1" destOrd="0" presId="urn:microsoft.com/office/officeart/2008/layout/LinedList"/>
    <dgm:cxn modelId="{C9B519E9-FF1C-4E9F-A9E4-A9AC76C85D28}" type="presParOf" srcId="{54BC6201-D1DB-45AC-8A27-45BA15F12CAB}" destId="{33C40DD8-3A36-44C5-98F0-D5CA71742734}" srcOrd="6" destOrd="0" presId="urn:microsoft.com/office/officeart/2008/layout/LinedList"/>
    <dgm:cxn modelId="{1EF75004-A013-4AB4-8728-6805E3B27F0B}" type="presParOf" srcId="{54BC6201-D1DB-45AC-8A27-45BA15F12CAB}" destId="{A5D0E9C2-F6E5-481E-BCDA-10E792871DD0}" srcOrd="7" destOrd="0" presId="urn:microsoft.com/office/officeart/2008/layout/LinedList"/>
    <dgm:cxn modelId="{810C9688-8017-474E-9D67-267D9DA15FA4}" type="presParOf" srcId="{A5D0E9C2-F6E5-481E-BCDA-10E792871DD0}" destId="{95C89816-E72A-4779-87CF-8F738149B5C3}" srcOrd="0" destOrd="0" presId="urn:microsoft.com/office/officeart/2008/layout/LinedList"/>
    <dgm:cxn modelId="{3A30B97B-DECF-48DA-9D64-4CD19EDC4E0A}" type="presParOf" srcId="{A5D0E9C2-F6E5-481E-BCDA-10E792871DD0}" destId="{CB313458-E8D1-4607-A135-2EA1B88F2D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55A74-5B13-40F1-B0CA-B60672BDB924}">
      <dsp:nvSpPr>
        <dsp:cNvPr id="0" name=""/>
        <dsp:cNvSpPr/>
      </dsp:nvSpPr>
      <dsp:spPr>
        <a:xfrm>
          <a:off x="0" y="0"/>
          <a:ext cx="629171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55BB24-DE24-42CC-A0BB-1234436E4AA9}">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NZ" sz="2100" kern="1200"/>
            <a:t>For the ORC’s and the regions council’s support of the Otago Trails submissions to fill the gaps in the Otago Trails Network in the Active Transport section of the Otago Southland Regional Land Transport Plan</a:t>
          </a:r>
          <a:endParaRPr lang="en-US" sz="2100" kern="1200"/>
        </a:p>
      </dsp:txBody>
      <dsp:txXfrm>
        <a:off x="0" y="0"/>
        <a:ext cx="6291714" cy="1382683"/>
      </dsp:txXfrm>
    </dsp:sp>
    <dsp:sp modelId="{D0B2EECC-2BB5-4EE8-94D8-B4841A311E3E}">
      <dsp:nvSpPr>
        <dsp:cNvPr id="0" name=""/>
        <dsp:cNvSpPr/>
      </dsp:nvSpPr>
      <dsp:spPr>
        <a:xfrm>
          <a:off x="0" y="1382683"/>
          <a:ext cx="629171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D1DE1-3B76-4135-B23F-B4E478B473D3}">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NZ" sz="2100" kern="1200"/>
            <a:t>Thank you for continuing to work with the Taieri Trails and Coastal Community Cycleway Connection to support the development of shared trails under the umbrella of the Dunedin Tracks Network Trust</a:t>
          </a:r>
          <a:endParaRPr lang="en-US" sz="2100" kern="1200"/>
        </a:p>
      </dsp:txBody>
      <dsp:txXfrm>
        <a:off x="0" y="1382683"/>
        <a:ext cx="6291714" cy="1382683"/>
      </dsp:txXfrm>
    </dsp:sp>
    <dsp:sp modelId="{90407491-CD46-4833-91AC-C1A9652B9B8A}">
      <dsp:nvSpPr>
        <dsp:cNvPr id="0" name=""/>
        <dsp:cNvSpPr/>
      </dsp:nvSpPr>
      <dsp:spPr>
        <a:xfrm>
          <a:off x="0" y="2765367"/>
          <a:ext cx="629171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2481A-7DF2-459F-A8CF-6BBC50397836}">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NZ" sz="2100" kern="1200"/>
            <a:t>Thank you for preparing the report Nov 2020 re opportunities to support Regional Trails</a:t>
          </a:r>
          <a:endParaRPr lang="en-US" sz="2100" kern="1200"/>
        </a:p>
      </dsp:txBody>
      <dsp:txXfrm>
        <a:off x="0" y="2765367"/>
        <a:ext cx="6291714" cy="1382683"/>
      </dsp:txXfrm>
    </dsp:sp>
    <dsp:sp modelId="{33C40DD8-3A36-44C5-98F0-D5CA71742734}">
      <dsp:nvSpPr>
        <dsp:cNvPr id="0" name=""/>
        <dsp:cNvSpPr/>
      </dsp:nvSpPr>
      <dsp:spPr>
        <a:xfrm>
          <a:off x="0" y="4148051"/>
          <a:ext cx="629171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C89816-E72A-4779-87CF-8F738149B5C3}">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NZ" sz="2100" kern="1200" dirty="0"/>
            <a:t>Thankyou for the staff input and report today 9.4 Taieri Trails on Foodbanks</a:t>
          </a:r>
          <a:endParaRPr lang="en-US" sz="2100" kern="1200" dirty="0"/>
        </a:p>
      </dsp:txBody>
      <dsp:txXfrm>
        <a:off x="0" y="4148051"/>
        <a:ext cx="6291714" cy="13826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BA2A6-E248-4726-B9F2-DCB3DF66229E}" type="datetimeFigureOut">
              <a:rPr lang="en-NZ" smtClean="0"/>
              <a:t>4/12/2024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D2C22-1097-4A34-9592-1B7E58F98A97}" type="slidenum">
              <a:rPr lang="en-NZ" smtClean="0"/>
              <a:t>‹#›</a:t>
            </a:fld>
            <a:endParaRPr lang="en-NZ"/>
          </a:p>
        </p:txBody>
      </p:sp>
    </p:spTree>
    <p:extLst>
      <p:ext uri="{BB962C8B-B14F-4D97-AF65-F5344CB8AC3E}">
        <p14:creationId xmlns:p14="http://schemas.microsoft.com/office/powerpoint/2010/main" val="62727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57D2C22-1097-4A34-9592-1B7E58F98A97}" type="slidenum">
              <a:rPr lang="en-NZ" smtClean="0"/>
              <a:t>4</a:t>
            </a:fld>
            <a:endParaRPr lang="en-NZ"/>
          </a:p>
        </p:txBody>
      </p:sp>
    </p:spTree>
    <p:extLst>
      <p:ext uri="{BB962C8B-B14F-4D97-AF65-F5344CB8AC3E}">
        <p14:creationId xmlns:p14="http://schemas.microsoft.com/office/powerpoint/2010/main" val="1819166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FF0B-C8EC-D1CC-5958-62AA41BC21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4A3870FC-0A3A-2C99-364C-CC1D9D96BC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51F5471B-B066-BAA5-6A1B-351AD5C84361}"/>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5" name="Footer Placeholder 4">
            <a:extLst>
              <a:ext uri="{FF2B5EF4-FFF2-40B4-BE49-F238E27FC236}">
                <a16:creationId xmlns:a16="http://schemas.microsoft.com/office/drawing/2014/main" id="{9C0D8DA0-5A35-0D2B-4E3C-1785D3B43AD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5EBD422-4607-DBEC-4CD3-DBD61C23509D}"/>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4074672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7CBE-F960-E995-AE68-6325405FD8A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CA74B31-2280-6030-694F-FCD68E0845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D8E3968-F880-AEA3-F281-692C6BDD70FD}"/>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5" name="Footer Placeholder 4">
            <a:extLst>
              <a:ext uri="{FF2B5EF4-FFF2-40B4-BE49-F238E27FC236}">
                <a16:creationId xmlns:a16="http://schemas.microsoft.com/office/drawing/2014/main" id="{351F53E3-4DD2-78D6-1ACC-B9B2779D1D5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F3E6149-E25E-C692-C5B6-0B2ED2CDBD58}"/>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379726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9EA0D-17CF-71BB-AE12-7B39F000D3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1DC9E76-6580-C386-2B21-252F10488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A00B230-DF73-4BEF-A391-92ABD56F6488}"/>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5" name="Footer Placeholder 4">
            <a:extLst>
              <a:ext uri="{FF2B5EF4-FFF2-40B4-BE49-F238E27FC236}">
                <a16:creationId xmlns:a16="http://schemas.microsoft.com/office/drawing/2014/main" id="{A124F1DE-EA16-E2B2-82A3-A312F6CE251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B5A8E01-21D2-7D36-94E5-0D9880B516C5}"/>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261709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648C7-8ACD-F14D-8DF0-62FB6DC4A87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8BFDB90-F951-845E-61A1-B0825D085C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4C1AB37-D665-006B-E086-B9C1413A83ED}"/>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5" name="Footer Placeholder 4">
            <a:extLst>
              <a:ext uri="{FF2B5EF4-FFF2-40B4-BE49-F238E27FC236}">
                <a16:creationId xmlns:a16="http://schemas.microsoft.com/office/drawing/2014/main" id="{F1F04D3D-2BFA-0883-830B-8D082AA39D6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0360300-7ED1-37BB-31CE-04C77E39F27C}"/>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314644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3DBF-B969-5502-0B95-E0C4C7E44F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1BFBC7F7-272D-8AC7-6106-6735730761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2CE0B-7685-8281-53E2-6D7233DCC22C}"/>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5" name="Footer Placeholder 4">
            <a:extLst>
              <a:ext uri="{FF2B5EF4-FFF2-40B4-BE49-F238E27FC236}">
                <a16:creationId xmlns:a16="http://schemas.microsoft.com/office/drawing/2014/main" id="{8B2C37D6-F01A-3946-96A7-16FF60CCEF2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4AC3766-1DEF-9AC2-E168-A4161BBC7491}"/>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2241951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E8144-9DD8-ADBA-217A-087F7C23EF0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F4EDB1F-5967-7065-5473-43CB7EE9BE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628B98B-C1B3-55B9-F6C3-96A5DC3F8B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FE01D49-0C0B-5C25-42D5-7F107F3F419B}"/>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6" name="Footer Placeholder 5">
            <a:extLst>
              <a:ext uri="{FF2B5EF4-FFF2-40B4-BE49-F238E27FC236}">
                <a16:creationId xmlns:a16="http://schemas.microsoft.com/office/drawing/2014/main" id="{54870F78-54A2-9927-EED0-D0972D0020A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DD49715-FB79-1A1D-5A45-507E7863C0E1}"/>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470449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1E0D-3911-B0B5-6587-E4402D1BF887}"/>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623AF29-D15D-F1A1-900E-5F3EC94A6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4E727D-84DD-912A-70C1-A18A785762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8429DC0-758C-DAD9-1EC6-760D52BD30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145869-ADDA-6E9D-8D1D-0817F47EA1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4EEA3A3C-040E-F7BB-C12E-1721176088B4}"/>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8" name="Footer Placeholder 7">
            <a:extLst>
              <a:ext uri="{FF2B5EF4-FFF2-40B4-BE49-F238E27FC236}">
                <a16:creationId xmlns:a16="http://schemas.microsoft.com/office/drawing/2014/main" id="{7B1F1207-0FB4-4628-2C73-497925721FA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1772B7C9-7699-417D-B400-165C1350A7E3}"/>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1084502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480E-64B6-E35E-700C-DAC550A06ED4}"/>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D1497F62-0776-171C-9523-7548D9274A24}"/>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4" name="Footer Placeholder 3">
            <a:extLst>
              <a:ext uri="{FF2B5EF4-FFF2-40B4-BE49-F238E27FC236}">
                <a16:creationId xmlns:a16="http://schemas.microsoft.com/office/drawing/2014/main" id="{683AF1A4-CD95-13D6-DB3D-FB7E73F125B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D870720-6A23-0A06-14B3-A983E108F75F}"/>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233071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08DB8E-55D4-2EA1-7726-492DE64A50CD}"/>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3" name="Footer Placeholder 2">
            <a:extLst>
              <a:ext uri="{FF2B5EF4-FFF2-40B4-BE49-F238E27FC236}">
                <a16:creationId xmlns:a16="http://schemas.microsoft.com/office/drawing/2014/main" id="{A36E1AFE-C9E7-31BC-629F-39A4C90E0621}"/>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6789E36C-F15D-C089-676D-882CDBB4FB54}"/>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12147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71023-3E9F-6D1B-4977-789EECFE4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1CF8A03-3737-1E44-AA94-F80413D2AC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DE6E441-E0F6-C447-AD10-F550FA230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C0CC1-8C70-23A8-AC40-8E5448B84507}"/>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6" name="Footer Placeholder 5">
            <a:extLst>
              <a:ext uri="{FF2B5EF4-FFF2-40B4-BE49-F238E27FC236}">
                <a16:creationId xmlns:a16="http://schemas.microsoft.com/office/drawing/2014/main" id="{0A0D9AF0-18AC-4DD1-FA54-89E3F597E9C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7009143-740B-2BE1-D736-285841A72936}"/>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3069766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5F1D-B680-A432-51F7-A90DDC51C9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041F21C-338A-CAFD-5721-874E1FE5A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F19DF15A-B45C-69AF-8A59-C1CCE981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31C91-5008-0DEE-DF92-F133CDC4972A}"/>
              </a:ext>
            </a:extLst>
          </p:cNvPr>
          <p:cNvSpPr>
            <a:spLocks noGrp="1"/>
          </p:cNvSpPr>
          <p:nvPr>
            <p:ph type="dt" sz="half" idx="10"/>
          </p:nvPr>
        </p:nvSpPr>
        <p:spPr/>
        <p:txBody>
          <a:bodyPr/>
          <a:lstStyle/>
          <a:p>
            <a:fld id="{55C75EF4-055F-43CF-9680-AC8A9AF62290}" type="datetimeFigureOut">
              <a:rPr lang="en-NZ" smtClean="0"/>
              <a:t>4/12/2024</a:t>
            </a:fld>
            <a:endParaRPr lang="en-NZ"/>
          </a:p>
        </p:txBody>
      </p:sp>
      <p:sp>
        <p:nvSpPr>
          <p:cNvPr id="6" name="Footer Placeholder 5">
            <a:extLst>
              <a:ext uri="{FF2B5EF4-FFF2-40B4-BE49-F238E27FC236}">
                <a16:creationId xmlns:a16="http://schemas.microsoft.com/office/drawing/2014/main" id="{5FBD5F5F-0CBE-8994-5188-261D87501C9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5A24BEF-5744-2ECC-284F-6548ADFB467B}"/>
              </a:ext>
            </a:extLst>
          </p:cNvPr>
          <p:cNvSpPr>
            <a:spLocks noGrp="1"/>
          </p:cNvSpPr>
          <p:nvPr>
            <p:ph type="sldNum" sz="quarter" idx="12"/>
          </p:nvPr>
        </p:nvSpPr>
        <p:spPr/>
        <p:txBody>
          <a:bodyPr/>
          <a:lstStyle/>
          <a:p>
            <a:fld id="{A582183A-9D8A-4E73-A76C-D619D698EA8A}" type="slidenum">
              <a:rPr lang="en-NZ" smtClean="0"/>
              <a:t>‹#›</a:t>
            </a:fld>
            <a:endParaRPr lang="en-NZ"/>
          </a:p>
        </p:txBody>
      </p:sp>
    </p:spTree>
    <p:extLst>
      <p:ext uri="{BB962C8B-B14F-4D97-AF65-F5344CB8AC3E}">
        <p14:creationId xmlns:p14="http://schemas.microsoft.com/office/powerpoint/2010/main" val="260682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BC4360-BE7D-64F1-FC2B-413565EE0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D1229F8-AFFA-705D-9664-AE1BDC8E93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FF226DC-5A2E-E8A2-9F45-58AF8D4B57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C75EF4-055F-43CF-9680-AC8A9AF62290}" type="datetimeFigureOut">
              <a:rPr lang="en-NZ" smtClean="0"/>
              <a:t>4/12/2024</a:t>
            </a:fld>
            <a:endParaRPr lang="en-NZ"/>
          </a:p>
        </p:txBody>
      </p:sp>
      <p:sp>
        <p:nvSpPr>
          <p:cNvPr id="5" name="Footer Placeholder 4">
            <a:extLst>
              <a:ext uri="{FF2B5EF4-FFF2-40B4-BE49-F238E27FC236}">
                <a16:creationId xmlns:a16="http://schemas.microsoft.com/office/drawing/2014/main" id="{A91D3436-F9F1-6EEE-D0D4-07FACE08F5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7D722712-1525-556E-9DAE-B4DCBE93E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82183A-9D8A-4E73-A76C-D619D698EA8A}" type="slidenum">
              <a:rPr lang="en-NZ" smtClean="0"/>
              <a:t>‹#›</a:t>
            </a:fld>
            <a:endParaRPr lang="en-NZ"/>
          </a:p>
        </p:txBody>
      </p:sp>
    </p:spTree>
    <p:extLst>
      <p:ext uri="{BB962C8B-B14F-4D97-AF65-F5344CB8AC3E}">
        <p14:creationId xmlns:p14="http://schemas.microsoft.com/office/powerpoint/2010/main" val="2506478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F21C21-F05A-DB78-BEF3-E33C54F5D830}"/>
              </a:ext>
            </a:extLst>
          </p:cNvPr>
          <p:cNvSpPr/>
          <p:nvPr/>
        </p:nvSpPr>
        <p:spPr>
          <a:xfrm>
            <a:off x="0" y="6350"/>
            <a:ext cx="1401763" cy="6858000"/>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a:p>
        </p:txBody>
      </p:sp>
      <p:sp>
        <p:nvSpPr>
          <p:cNvPr id="2051" name="Subtitle 2">
            <a:extLst>
              <a:ext uri="{FF2B5EF4-FFF2-40B4-BE49-F238E27FC236}">
                <a16:creationId xmlns:a16="http://schemas.microsoft.com/office/drawing/2014/main" id="{C5FAD52C-1232-C846-79E8-F9005B7CA401}"/>
              </a:ext>
            </a:extLst>
          </p:cNvPr>
          <p:cNvSpPr>
            <a:spLocks noGrp="1" noChangeArrowheads="1"/>
          </p:cNvSpPr>
          <p:nvPr>
            <p:ph type="subTitle" idx="1"/>
          </p:nvPr>
        </p:nvSpPr>
        <p:spPr>
          <a:xfrm>
            <a:off x="2519265" y="3429001"/>
            <a:ext cx="8310660" cy="1989138"/>
          </a:xfrm>
        </p:spPr>
        <p:txBody>
          <a:bodyPr>
            <a:normAutofit fontScale="92500" lnSpcReduction="10000"/>
          </a:bodyPr>
          <a:lstStyle/>
          <a:p>
            <a:pPr eaLnBrk="1" hangingPunct="1"/>
            <a:r>
              <a:rPr lang="en-US" altLang="en-US" sz="2800" b="1" dirty="0"/>
              <a:t>Supporting the vision of a World Class Network of integrated Trails across Otago</a:t>
            </a:r>
          </a:p>
          <a:p>
            <a:pPr eaLnBrk="1" hangingPunct="1"/>
            <a:r>
              <a:rPr lang="en-US" altLang="en-US" sz="2800" b="1" dirty="0"/>
              <a:t>Connecting Communities and Inspiring Adventures</a:t>
            </a:r>
          </a:p>
          <a:p>
            <a:pPr eaLnBrk="1" hangingPunct="1"/>
            <a:r>
              <a:rPr lang="en-US" altLang="en-US" sz="2800" b="1" dirty="0"/>
              <a:t>One of the top walking and cycling destinations in the World</a:t>
            </a:r>
          </a:p>
          <a:p>
            <a:pPr eaLnBrk="1" hangingPunct="1"/>
            <a:endParaRPr lang="en-US" altLang="en-US" sz="2800" b="1" dirty="0"/>
          </a:p>
          <a:p>
            <a:pPr eaLnBrk="1" hangingPunct="1"/>
            <a:endParaRPr lang="en-US" altLang="en-US" sz="2800" b="1" dirty="0"/>
          </a:p>
          <a:p>
            <a:pPr eaLnBrk="1" hangingPunct="1"/>
            <a:endParaRPr lang="en-US" altLang="en-US" sz="2800" b="1" dirty="0"/>
          </a:p>
        </p:txBody>
      </p:sp>
      <p:pic>
        <p:nvPicPr>
          <p:cNvPr id="2052" name="Picture 4">
            <a:extLst>
              <a:ext uri="{FF2B5EF4-FFF2-40B4-BE49-F238E27FC236}">
                <a16:creationId xmlns:a16="http://schemas.microsoft.com/office/drawing/2014/main" id="{C98FDE68-98A6-97AC-2438-53F76688B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350" y="5835650"/>
            <a:ext cx="32956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A black and grey logo&#10;&#10;Description automatically generated">
            <a:extLst>
              <a:ext uri="{FF2B5EF4-FFF2-40B4-BE49-F238E27FC236}">
                <a16:creationId xmlns:a16="http://schemas.microsoft.com/office/drawing/2014/main" id="{FD7C87D7-CD8E-6898-D42C-3BF6DC363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963" y="565150"/>
            <a:ext cx="792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A silhouette of a person and a child on a bicycle&#10;&#10;Description automatically generated">
            <a:extLst>
              <a:ext uri="{FF2B5EF4-FFF2-40B4-BE49-F238E27FC236}">
                <a16:creationId xmlns:a16="http://schemas.microsoft.com/office/drawing/2014/main" id="{1D8D89CA-69FF-6E73-62A1-9BE30EDA9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5730875"/>
            <a:ext cx="10588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aper&#10;&#10;Description automatically generated">
            <a:extLst>
              <a:ext uri="{FF2B5EF4-FFF2-40B4-BE49-F238E27FC236}">
                <a16:creationId xmlns:a16="http://schemas.microsoft.com/office/drawing/2014/main" id="{81125365-A918-98C0-30B3-B41D52042E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839046"/>
            <a:ext cx="10905066" cy="5179907"/>
          </a:xfrm>
          <a:prstGeom prst="rect">
            <a:avLst/>
          </a:prstGeom>
        </p:spPr>
      </p:pic>
    </p:spTree>
    <p:extLst>
      <p:ext uri="{BB962C8B-B14F-4D97-AF65-F5344CB8AC3E}">
        <p14:creationId xmlns:p14="http://schemas.microsoft.com/office/powerpoint/2010/main" val="1988561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th winding through a grassy field">
            <a:extLst>
              <a:ext uri="{FF2B5EF4-FFF2-40B4-BE49-F238E27FC236}">
                <a16:creationId xmlns:a16="http://schemas.microsoft.com/office/drawing/2014/main" id="{5E60BC5D-7004-67FB-C963-BA0D89A6422E}"/>
              </a:ext>
            </a:extLst>
          </p:cNvPr>
          <p:cNvPicPr>
            <a:picLocks noChangeAspect="1"/>
          </p:cNvPicPr>
          <p:nvPr/>
        </p:nvPicPr>
        <p:blipFill>
          <a:blip r:embed="rId2"/>
          <a:srcRect l="5884" r="-1" b="-1"/>
          <a:stretch/>
        </p:blipFill>
        <p:spPr>
          <a:xfrm>
            <a:off x="4884556" y="0"/>
            <a:ext cx="7307444" cy="6858000"/>
          </a:xfrm>
          <a:prstGeom prst="rect">
            <a:avLst/>
          </a:prstGeom>
        </p:spPr>
      </p:pic>
      <p:sp>
        <p:nvSpPr>
          <p:cNvPr id="2" name="Title 1">
            <a:extLst>
              <a:ext uri="{FF2B5EF4-FFF2-40B4-BE49-F238E27FC236}">
                <a16:creationId xmlns:a16="http://schemas.microsoft.com/office/drawing/2014/main" id="{55626DA4-E0FA-E4DD-F9EA-C14F3AA2B155}"/>
              </a:ext>
            </a:extLst>
          </p:cNvPr>
          <p:cNvSpPr>
            <a:spLocks noGrp="1"/>
          </p:cNvSpPr>
          <p:nvPr>
            <p:ph type="title"/>
          </p:nvPr>
        </p:nvSpPr>
        <p:spPr>
          <a:xfrm>
            <a:off x="838200" y="365125"/>
            <a:ext cx="3822189" cy="1899912"/>
          </a:xfrm>
        </p:spPr>
        <p:txBody>
          <a:bodyPr>
            <a:normAutofit/>
          </a:bodyPr>
          <a:lstStyle/>
          <a:p>
            <a:r>
              <a:rPr lang="en-NZ" sz="4000"/>
              <a:t>Dunedin Tracks and Trails</a:t>
            </a:r>
          </a:p>
        </p:txBody>
      </p:sp>
      <p:sp>
        <p:nvSpPr>
          <p:cNvPr id="24" name="Content Placeholder 5">
            <a:extLst>
              <a:ext uri="{FF2B5EF4-FFF2-40B4-BE49-F238E27FC236}">
                <a16:creationId xmlns:a16="http://schemas.microsoft.com/office/drawing/2014/main" id="{EE091292-C367-ADB2-24C0-DBEFD010A1BD}"/>
              </a:ext>
            </a:extLst>
          </p:cNvPr>
          <p:cNvSpPr>
            <a:spLocks noGrp="1"/>
          </p:cNvSpPr>
          <p:nvPr>
            <p:ph idx="1"/>
          </p:nvPr>
        </p:nvSpPr>
        <p:spPr>
          <a:xfrm>
            <a:off x="838200" y="2434201"/>
            <a:ext cx="3822189" cy="3742762"/>
          </a:xfrm>
        </p:spPr>
        <p:txBody>
          <a:bodyPr>
            <a:normAutofit fontScale="70000" lnSpcReduction="20000"/>
          </a:bodyPr>
          <a:lstStyle/>
          <a:p>
            <a:r>
              <a:rPr lang="en-NZ" sz="2000" dirty="0"/>
              <a:t>The opportunity for health and wellbeing, fun and adventure </a:t>
            </a:r>
          </a:p>
          <a:p>
            <a:r>
              <a:rPr lang="en-NZ" sz="2000" dirty="0"/>
              <a:t>The opportunity to experience our outstanding landscapes/nature</a:t>
            </a:r>
          </a:p>
          <a:p>
            <a:r>
              <a:rPr lang="en-NZ" sz="2000" dirty="0"/>
              <a:t>Access to safe low carbon and affordable recreational and transport choices – locally and across the region</a:t>
            </a:r>
          </a:p>
          <a:p>
            <a:r>
              <a:rPr lang="en-NZ" sz="2000" dirty="0"/>
              <a:t>Otago a World Class Network of linked up Great Rides for local, regional, domestic and international Tourism</a:t>
            </a:r>
          </a:p>
          <a:p>
            <a:r>
              <a:rPr lang="en-NZ" sz="2000" dirty="0"/>
              <a:t>The opportunity to tell our stories</a:t>
            </a:r>
          </a:p>
          <a:p>
            <a:r>
              <a:rPr lang="en-NZ" sz="2000" dirty="0"/>
              <a:t>A visitor economy that benefits the whole region , economically, socially, culturally, physically, mentally, environmentally and spiritually</a:t>
            </a:r>
          </a:p>
          <a:p>
            <a:r>
              <a:rPr lang="en-NZ" sz="2000" dirty="0"/>
              <a:t>An outstanding place to Live, Work and Play </a:t>
            </a:r>
          </a:p>
        </p:txBody>
      </p:sp>
    </p:spTree>
    <p:extLst>
      <p:ext uri="{BB962C8B-B14F-4D97-AF65-F5344CB8AC3E}">
        <p14:creationId xmlns:p14="http://schemas.microsoft.com/office/powerpoint/2010/main" val="3441090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EAD00-F6BD-9425-2C52-B8EA87847018}"/>
              </a:ext>
            </a:extLst>
          </p:cNvPr>
          <p:cNvSpPr>
            <a:spLocks noGrp="1"/>
          </p:cNvSpPr>
          <p:nvPr>
            <p:ph type="title"/>
          </p:nvPr>
        </p:nvSpPr>
        <p:spPr>
          <a:xfrm>
            <a:off x="761800" y="762001"/>
            <a:ext cx="5334197" cy="1708242"/>
          </a:xfrm>
        </p:spPr>
        <p:txBody>
          <a:bodyPr anchor="ctr">
            <a:normAutofit/>
          </a:bodyPr>
          <a:lstStyle/>
          <a:p>
            <a:r>
              <a:rPr lang="en-NZ" sz="4000"/>
              <a:t>Where Dunedin Tracks Network Trust is at:</a:t>
            </a:r>
          </a:p>
        </p:txBody>
      </p:sp>
      <p:sp>
        <p:nvSpPr>
          <p:cNvPr id="3" name="Content Placeholder 2">
            <a:extLst>
              <a:ext uri="{FF2B5EF4-FFF2-40B4-BE49-F238E27FC236}">
                <a16:creationId xmlns:a16="http://schemas.microsoft.com/office/drawing/2014/main" id="{63234752-0055-FE11-3A4C-6B8C7A0E4DFD}"/>
              </a:ext>
            </a:extLst>
          </p:cNvPr>
          <p:cNvSpPr>
            <a:spLocks noGrp="1"/>
          </p:cNvSpPr>
          <p:nvPr>
            <p:ph idx="1"/>
          </p:nvPr>
        </p:nvSpPr>
        <p:spPr>
          <a:xfrm>
            <a:off x="761800" y="2470244"/>
            <a:ext cx="5334197" cy="3769835"/>
          </a:xfrm>
        </p:spPr>
        <p:txBody>
          <a:bodyPr anchor="ctr">
            <a:normAutofit/>
          </a:bodyPr>
          <a:lstStyle/>
          <a:p>
            <a:r>
              <a:rPr lang="en-NZ" sz="2000"/>
              <a:t>Supporting two trails – Taieri Trails and the Coastal Community Cycleway </a:t>
            </a:r>
          </a:p>
          <a:p>
            <a:r>
              <a:rPr lang="en-NZ" sz="2000"/>
              <a:t>Strategic Plan</a:t>
            </a:r>
          </a:p>
          <a:p>
            <a:r>
              <a:rPr lang="en-NZ" sz="2000"/>
              <a:t>Physical work started on Section 5a on Coastal Community Cycleway Connection</a:t>
            </a:r>
          </a:p>
          <a:p>
            <a:r>
              <a:rPr lang="en-NZ" sz="2000"/>
              <a:t>Taieri Trail landowner support for Section 1</a:t>
            </a:r>
          </a:p>
          <a:p>
            <a:r>
              <a:rPr lang="en-NZ" sz="2000"/>
              <a:t>Made numerous submissions to ORC/DCC</a:t>
            </a:r>
          </a:p>
          <a:p>
            <a:r>
              <a:rPr lang="en-NZ" sz="2000"/>
              <a:t>Working with Otago’s Trails Trusts on the Otago Trails Vision</a:t>
            </a:r>
          </a:p>
          <a:p>
            <a:r>
              <a:rPr lang="en-NZ" sz="2000"/>
              <a:t>Raised in excess of $200,000k in 2024</a:t>
            </a:r>
          </a:p>
        </p:txBody>
      </p:sp>
      <p:pic>
        <p:nvPicPr>
          <p:cNvPr id="14" name="Picture 13" descr="Hiking on a pathway with grass">
            <a:extLst>
              <a:ext uri="{FF2B5EF4-FFF2-40B4-BE49-F238E27FC236}">
                <a16:creationId xmlns:a16="http://schemas.microsoft.com/office/drawing/2014/main" id="{31AB772F-A175-19F1-8130-4FAFC998E373}"/>
              </a:ext>
            </a:extLst>
          </p:cNvPr>
          <p:cNvPicPr>
            <a:picLocks noChangeAspect="1"/>
          </p:cNvPicPr>
          <p:nvPr/>
        </p:nvPicPr>
        <p:blipFill>
          <a:blip r:embed="rId2"/>
          <a:srcRect l="24735" r="23623"/>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7103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oup of people standing next to bicycles">
            <a:extLst>
              <a:ext uri="{FF2B5EF4-FFF2-40B4-BE49-F238E27FC236}">
                <a16:creationId xmlns:a16="http://schemas.microsoft.com/office/drawing/2014/main" id="{5D652947-97FF-F087-7CD2-05D09E0CC3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434" b="9580"/>
          <a:stretch/>
        </p:blipFill>
        <p:spPr>
          <a:xfrm>
            <a:off x="811814" y="457200"/>
            <a:ext cx="10568371" cy="5943600"/>
          </a:xfrm>
          <a:prstGeom prst="rect">
            <a:avLst/>
          </a:prstGeom>
        </p:spPr>
      </p:pic>
      <p:sp>
        <p:nvSpPr>
          <p:cNvPr id="2" name="TextBox 1">
            <a:extLst>
              <a:ext uri="{FF2B5EF4-FFF2-40B4-BE49-F238E27FC236}">
                <a16:creationId xmlns:a16="http://schemas.microsoft.com/office/drawing/2014/main" id="{F0F72B67-91B1-FA7C-4510-BA0C86FCE7E5}"/>
              </a:ext>
            </a:extLst>
          </p:cNvPr>
          <p:cNvSpPr txBox="1"/>
          <p:nvPr/>
        </p:nvSpPr>
        <p:spPr>
          <a:xfrm flipV="1">
            <a:off x="3545634" y="5243802"/>
            <a:ext cx="5690852" cy="369332"/>
          </a:xfrm>
          <a:prstGeom prst="rect">
            <a:avLst/>
          </a:prstGeom>
          <a:noFill/>
        </p:spPr>
        <p:txBody>
          <a:bodyPr wrap="square" rtlCol="0">
            <a:spAutoFit/>
          </a:bodyPr>
          <a:lstStyle/>
          <a:p>
            <a:r>
              <a:rPr lang="en-NZ" dirty="0"/>
              <a:t>TT</a:t>
            </a:r>
          </a:p>
        </p:txBody>
      </p:sp>
      <p:sp>
        <p:nvSpPr>
          <p:cNvPr id="5" name="TextBox 4">
            <a:extLst>
              <a:ext uri="{FF2B5EF4-FFF2-40B4-BE49-F238E27FC236}">
                <a16:creationId xmlns:a16="http://schemas.microsoft.com/office/drawing/2014/main" id="{9ABE4736-077C-91E2-7645-EB265DA2D706}"/>
              </a:ext>
            </a:extLst>
          </p:cNvPr>
          <p:cNvSpPr txBox="1"/>
          <p:nvPr/>
        </p:nvSpPr>
        <p:spPr>
          <a:xfrm>
            <a:off x="3915757" y="4422705"/>
            <a:ext cx="5690852" cy="1877437"/>
          </a:xfrm>
          <a:prstGeom prst="rect">
            <a:avLst/>
          </a:prstGeom>
          <a:noFill/>
        </p:spPr>
        <p:txBody>
          <a:bodyPr wrap="square" rtlCol="0">
            <a:spAutoFit/>
          </a:bodyPr>
          <a:lstStyle/>
          <a:p>
            <a:pPr algn="ctr"/>
            <a:r>
              <a:rPr lang="en-NZ" sz="8000" b="1" dirty="0">
                <a:solidFill>
                  <a:schemeClr val="bg1"/>
                </a:solidFill>
              </a:rPr>
              <a:t>Thankyou </a:t>
            </a:r>
            <a:r>
              <a:rPr lang="en-NZ" sz="3600" b="1" dirty="0">
                <a:solidFill>
                  <a:schemeClr val="bg1"/>
                </a:solidFill>
              </a:rPr>
              <a:t>Questions ?</a:t>
            </a:r>
            <a:endParaRPr lang="en-NZ" sz="8000" b="1" dirty="0">
              <a:solidFill>
                <a:schemeClr val="bg1"/>
              </a:solidFill>
            </a:endParaRPr>
          </a:p>
        </p:txBody>
      </p:sp>
    </p:spTree>
    <p:extLst>
      <p:ext uri="{BB962C8B-B14F-4D97-AF65-F5344CB8AC3E}">
        <p14:creationId xmlns:p14="http://schemas.microsoft.com/office/powerpoint/2010/main" val="209763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24EF1DEC-B2F2-9895-E0D2-279100FE95A8}"/>
              </a:ext>
            </a:extLst>
          </p:cNvPr>
          <p:cNvSpPr>
            <a:spLocks noGrp="1"/>
          </p:cNvSpPr>
          <p:nvPr>
            <p:ph type="title"/>
          </p:nvPr>
        </p:nvSpPr>
        <p:spPr>
          <a:xfrm>
            <a:off x="838200" y="643467"/>
            <a:ext cx="2951205" cy="5571066"/>
          </a:xfrm>
        </p:spPr>
        <p:txBody>
          <a:bodyPr>
            <a:normAutofit/>
          </a:bodyPr>
          <a:lstStyle/>
          <a:p>
            <a:r>
              <a:rPr lang="en-NZ">
                <a:solidFill>
                  <a:srgbClr val="FFFFFF"/>
                </a:solidFill>
              </a:rPr>
              <a:t>Thankyou</a:t>
            </a:r>
          </a:p>
        </p:txBody>
      </p:sp>
      <p:graphicFrame>
        <p:nvGraphicFramePr>
          <p:cNvPr id="5" name="Content Placeholder 2">
            <a:extLst>
              <a:ext uri="{FF2B5EF4-FFF2-40B4-BE49-F238E27FC236}">
                <a16:creationId xmlns:a16="http://schemas.microsoft.com/office/drawing/2014/main" id="{3FBDE5AD-9AD8-EB83-A788-C40A6FABD5FB}"/>
              </a:ext>
            </a:extLst>
          </p:cNvPr>
          <p:cNvGraphicFramePr>
            <a:graphicFrameLocks noGrp="1"/>
          </p:cNvGraphicFramePr>
          <p:nvPr>
            <p:ph idx="1"/>
            <p:extLst>
              <p:ext uri="{D42A27DB-BD31-4B8C-83A1-F6EECF244321}">
                <p14:modId xmlns:p14="http://schemas.microsoft.com/office/powerpoint/2010/main" val="2500316667"/>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354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979A-1C40-6B74-BD3C-C833FA0FAE32}"/>
              </a:ext>
            </a:extLst>
          </p:cNvPr>
          <p:cNvSpPr>
            <a:spLocks noGrp="1"/>
          </p:cNvSpPr>
          <p:nvPr>
            <p:ph type="title"/>
          </p:nvPr>
        </p:nvSpPr>
        <p:spPr/>
        <p:txBody>
          <a:bodyPr/>
          <a:lstStyle/>
          <a:p>
            <a:r>
              <a:rPr lang="en-NZ" dirty="0"/>
              <a:t>We support</a:t>
            </a:r>
          </a:p>
        </p:txBody>
      </p:sp>
      <p:sp>
        <p:nvSpPr>
          <p:cNvPr id="3" name="Content Placeholder 2">
            <a:extLst>
              <a:ext uri="{FF2B5EF4-FFF2-40B4-BE49-F238E27FC236}">
                <a16:creationId xmlns:a16="http://schemas.microsoft.com/office/drawing/2014/main" id="{1122BD35-91B8-B0F8-D6C9-AE573B27B4B6}"/>
              </a:ext>
            </a:extLst>
          </p:cNvPr>
          <p:cNvSpPr>
            <a:spLocks noGrp="1"/>
          </p:cNvSpPr>
          <p:nvPr>
            <p:ph idx="1"/>
          </p:nvPr>
        </p:nvSpPr>
        <p:spPr/>
        <p:txBody>
          <a:bodyPr>
            <a:normAutofit fontScale="92500" lnSpcReduction="20000"/>
          </a:bodyPr>
          <a:lstStyle/>
          <a:p>
            <a:r>
              <a:rPr lang="en-NZ" dirty="0"/>
              <a:t>Option 3  ORC enables development of SUP’s on suitable flood assets and takes ownership for trail maintenance.</a:t>
            </a:r>
          </a:p>
          <a:p>
            <a:r>
              <a:rPr lang="en-NZ" dirty="0"/>
              <a:t>The recommendation to develop guidance for construction standards</a:t>
            </a:r>
          </a:p>
          <a:p>
            <a:r>
              <a:rPr lang="en-NZ" dirty="0"/>
              <a:t>Staff continue working with the Taieri Trails Group and Clutha District Council to finalise their proposals for council consideration</a:t>
            </a:r>
          </a:p>
          <a:p>
            <a:r>
              <a:rPr lang="en-NZ" dirty="0"/>
              <a:t>A partnership model – enabling trails to be built by Trusts</a:t>
            </a:r>
          </a:p>
          <a:p>
            <a:pPr marL="0" indent="0">
              <a:buNone/>
            </a:pPr>
            <a:r>
              <a:rPr lang="en-NZ" dirty="0"/>
              <a:t>                                                - enabling outside funding </a:t>
            </a:r>
          </a:p>
          <a:p>
            <a:pPr>
              <a:buFont typeface="Wingdings" panose="05000000000000000000" pitchFamily="2" charset="2"/>
              <a:buChar char="Ø"/>
            </a:pPr>
            <a:r>
              <a:rPr lang="en-NZ" dirty="0"/>
              <a:t>We commend the reinstatement of the Taieri Liaison Group as a mechanism for communication</a:t>
            </a:r>
          </a:p>
          <a:p>
            <a:pPr>
              <a:buFont typeface="Wingdings" panose="05000000000000000000" pitchFamily="2" charset="2"/>
              <a:buChar char="Ø"/>
            </a:pPr>
            <a:r>
              <a:rPr lang="en-NZ" dirty="0"/>
              <a:t>We recommend increased financial support for filling the gaps in the network over the 9 year plan </a:t>
            </a:r>
          </a:p>
        </p:txBody>
      </p:sp>
    </p:spTree>
    <p:extLst>
      <p:ext uri="{BB962C8B-B14F-4D97-AF65-F5344CB8AC3E}">
        <p14:creationId xmlns:p14="http://schemas.microsoft.com/office/powerpoint/2010/main" val="225860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7C3F0-215A-7134-5F51-675FE5168492}"/>
              </a:ext>
            </a:extLst>
          </p:cNvPr>
          <p:cNvSpPr>
            <a:spLocks noGrp="1"/>
          </p:cNvSpPr>
          <p:nvPr>
            <p:ph type="title"/>
          </p:nvPr>
        </p:nvSpPr>
        <p:spPr>
          <a:xfrm>
            <a:off x="761803" y="350196"/>
            <a:ext cx="4646904" cy="1624520"/>
          </a:xfrm>
        </p:spPr>
        <p:txBody>
          <a:bodyPr anchor="ctr">
            <a:normAutofit/>
          </a:bodyPr>
          <a:lstStyle/>
          <a:p>
            <a:r>
              <a:rPr lang="en-NZ" sz="4000"/>
              <a:t>Dunedin Tracks and Trails</a:t>
            </a:r>
          </a:p>
        </p:txBody>
      </p:sp>
      <p:sp>
        <p:nvSpPr>
          <p:cNvPr id="3" name="Content Placeholder 2">
            <a:extLst>
              <a:ext uri="{FF2B5EF4-FFF2-40B4-BE49-F238E27FC236}">
                <a16:creationId xmlns:a16="http://schemas.microsoft.com/office/drawing/2014/main" id="{F72363D7-4AA9-2C1C-0422-05BAB7E2EE4C}"/>
              </a:ext>
            </a:extLst>
          </p:cNvPr>
          <p:cNvSpPr>
            <a:spLocks noGrp="1"/>
          </p:cNvSpPr>
          <p:nvPr>
            <p:ph idx="1"/>
          </p:nvPr>
        </p:nvSpPr>
        <p:spPr>
          <a:xfrm>
            <a:off x="761802" y="2743200"/>
            <a:ext cx="4646905" cy="3613149"/>
          </a:xfrm>
        </p:spPr>
        <p:txBody>
          <a:bodyPr anchor="ctr">
            <a:normAutofit/>
          </a:bodyPr>
          <a:lstStyle/>
          <a:p>
            <a:endParaRPr lang="en-NZ" sz="2000" dirty="0"/>
          </a:p>
          <a:p>
            <a:r>
              <a:rPr lang="en-NZ" sz="2000" dirty="0"/>
              <a:t>Enabling the use of flood banks for shared trails supports the Otago Southland Regional Land Transport Plan: active transport – filling the gaps in the great rides.</a:t>
            </a:r>
          </a:p>
          <a:p>
            <a:endParaRPr lang="en-NZ" sz="2000" dirty="0"/>
          </a:p>
        </p:txBody>
      </p:sp>
      <p:pic>
        <p:nvPicPr>
          <p:cNvPr id="5" name="Picture 4" descr="Car driving in the hills on a sunny day">
            <a:extLst>
              <a:ext uri="{FF2B5EF4-FFF2-40B4-BE49-F238E27FC236}">
                <a16:creationId xmlns:a16="http://schemas.microsoft.com/office/drawing/2014/main" id="{37A1D6D0-C0FC-7808-5BBD-8803E6D9C5FA}"/>
              </a:ext>
            </a:extLst>
          </p:cNvPr>
          <p:cNvPicPr>
            <a:picLocks noChangeAspect="1"/>
          </p:cNvPicPr>
          <p:nvPr/>
        </p:nvPicPr>
        <p:blipFill>
          <a:blip r:embed="rId3"/>
          <a:srcRect l="26224" r="14375" b="-2"/>
          <a:stretch/>
        </p:blipFill>
        <p:spPr>
          <a:xfrm>
            <a:off x="6096000" y="1"/>
            <a:ext cx="6102825" cy="6858000"/>
          </a:xfrm>
          <a:prstGeom prst="rect">
            <a:avLst/>
          </a:prstGeom>
        </p:spPr>
      </p:pic>
    </p:spTree>
    <p:extLst>
      <p:ext uri="{BB962C8B-B14F-4D97-AF65-F5344CB8AC3E}">
        <p14:creationId xmlns:p14="http://schemas.microsoft.com/office/powerpoint/2010/main" val="158800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ap of a mountain range&#10;&#10;Description automatically generated">
            <a:extLst>
              <a:ext uri="{FF2B5EF4-FFF2-40B4-BE49-F238E27FC236}">
                <a16:creationId xmlns:a16="http://schemas.microsoft.com/office/drawing/2014/main" id="{90A495DF-5F3F-B94E-3C4A-99498BDBB76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81113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creenshot of a trail&#10;&#10;Description automatically generated">
            <a:extLst>
              <a:ext uri="{FF2B5EF4-FFF2-40B4-BE49-F238E27FC236}">
                <a16:creationId xmlns:a16="http://schemas.microsoft.com/office/drawing/2014/main" id="{24E87547-D9AE-AE51-FA54-59600A4C30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9" r="51270" b="37926"/>
          <a:stretch/>
        </p:blipFill>
        <p:spPr>
          <a:xfrm>
            <a:off x="6152708" y="2734049"/>
            <a:ext cx="2175528" cy="1278891"/>
          </a:xfrm>
          <a:prstGeom prst="rect">
            <a:avLst/>
          </a:prstGeom>
        </p:spPr>
      </p:pic>
      <p:pic>
        <p:nvPicPr>
          <p:cNvPr id="7" name="Picture 6" descr="A screenshot of a mobile app&#10;&#10;Description automatically generated">
            <a:extLst>
              <a:ext uri="{FF2B5EF4-FFF2-40B4-BE49-F238E27FC236}">
                <a16:creationId xmlns:a16="http://schemas.microsoft.com/office/drawing/2014/main" id="{398BDA7C-F48F-23A8-588B-BA8905492D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0" t="1481" r="50957" b="41503"/>
          <a:stretch/>
        </p:blipFill>
        <p:spPr>
          <a:xfrm>
            <a:off x="6152722" y="4113261"/>
            <a:ext cx="2175514" cy="1270747"/>
          </a:xfrm>
          <a:prstGeom prst="rect">
            <a:avLst/>
          </a:prstGeom>
        </p:spPr>
      </p:pic>
      <p:pic>
        <p:nvPicPr>
          <p:cNvPr id="8" name="Picture 7" descr="A collage of people riding bikes&#10;&#10;Description automatically generated">
            <a:extLst>
              <a:ext uri="{FF2B5EF4-FFF2-40B4-BE49-F238E27FC236}">
                <a16:creationId xmlns:a16="http://schemas.microsoft.com/office/drawing/2014/main" id="{72B295A3-8B1A-6210-AE8F-292F1A8993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1" r="51271" b="37810"/>
          <a:stretch/>
        </p:blipFill>
        <p:spPr>
          <a:xfrm>
            <a:off x="6152709" y="5484328"/>
            <a:ext cx="2175509" cy="1273932"/>
          </a:xfrm>
          <a:prstGeom prst="rect">
            <a:avLst/>
          </a:prstGeom>
        </p:spPr>
      </p:pic>
      <p:pic>
        <p:nvPicPr>
          <p:cNvPr id="10" name="Picture 9" descr="A group of people sitting on the grass next to a lake&#10;&#10;Description automatically generated">
            <a:extLst>
              <a:ext uri="{FF2B5EF4-FFF2-40B4-BE49-F238E27FC236}">
                <a16:creationId xmlns:a16="http://schemas.microsoft.com/office/drawing/2014/main" id="{AA58D9FB-8288-08B3-CE5A-7449ACFED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31" b="40470"/>
          <a:stretch/>
        </p:blipFill>
        <p:spPr>
          <a:xfrm>
            <a:off x="6149972" y="1358909"/>
            <a:ext cx="2178266" cy="1278890"/>
          </a:xfrm>
          <a:prstGeom prst="rect">
            <a:avLst/>
          </a:prstGeom>
        </p:spPr>
      </p:pic>
      <p:sp>
        <p:nvSpPr>
          <p:cNvPr id="9" name="TextBox 8">
            <a:extLst>
              <a:ext uri="{FF2B5EF4-FFF2-40B4-BE49-F238E27FC236}">
                <a16:creationId xmlns:a16="http://schemas.microsoft.com/office/drawing/2014/main" id="{38B22448-4D0E-A18F-8040-4510AD379EBF}"/>
              </a:ext>
            </a:extLst>
          </p:cNvPr>
          <p:cNvSpPr txBox="1"/>
          <p:nvPr/>
        </p:nvSpPr>
        <p:spPr>
          <a:xfrm>
            <a:off x="6096001" y="146050"/>
            <a:ext cx="4464477" cy="954107"/>
          </a:xfrm>
          <a:prstGeom prst="rect">
            <a:avLst/>
          </a:prstGeom>
          <a:noFill/>
        </p:spPr>
        <p:txBody>
          <a:bodyPr wrap="square" rtlCol="0">
            <a:spAutoFit/>
          </a:bodyPr>
          <a:lstStyle/>
          <a:p>
            <a:pPr algn="ctr"/>
            <a:r>
              <a:rPr lang="en-NZ" sz="2400" b="1" dirty="0">
                <a:latin typeface="Calibri" panose="020F0502020204030204" pitchFamily="34" charset="0"/>
                <a:ea typeface="Calibri" panose="020F0502020204030204" pitchFamily="34" charset="0"/>
                <a:cs typeface="Calibri" panose="020F0502020204030204" pitchFamily="34" charset="0"/>
              </a:rPr>
              <a:t>The vision for </a:t>
            </a:r>
          </a:p>
          <a:p>
            <a:pPr algn="ctr"/>
            <a:r>
              <a:rPr lang="en-NZ" sz="3200" b="1" dirty="0">
                <a:latin typeface="Calibri" panose="020F0502020204030204" pitchFamily="34" charset="0"/>
                <a:ea typeface="Calibri" panose="020F0502020204030204" pitchFamily="34" charset="0"/>
                <a:cs typeface="Calibri" panose="020F0502020204030204" pitchFamily="34" charset="0"/>
              </a:rPr>
              <a:t>Otago’s Trail Network</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F28631C-6F8C-0136-D808-36E18001A5F5}"/>
              </a:ext>
            </a:extLst>
          </p:cNvPr>
          <p:cNvSpPr txBox="1"/>
          <p:nvPr/>
        </p:nvSpPr>
        <p:spPr>
          <a:xfrm>
            <a:off x="8355262" y="1615321"/>
            <a:ext cx="2261938" cy="1015663"/>
          </a:xfrm>
          <a:prstGeom prst="rect">
            <a:avLst/>
          </a:prstGeom>
          <a:noFill/>
        </p:spPr>
        <p:txBody>
          <a:bodyPr wrap="square" rtlCol="0">
            <a:spAutoFit/>
          </a:bodyPr>
          <a:lstStyle/>
          <a:p>
            <a:pPr algn="r"/>
            <a:r>
              <a:rPr lang="en-NZ" sz="2000" b="1" dirty="0">
                <a:latin typeface="Calibri" panose="020F0502020204030204" pitchFamily="34" charset="0"/>
                <a:ea typeface="Calibri" panose="020F0502020204030204" pitchFamily="34" charset="0"/>
                <a:cs typeface="Calibri" panose="020F0502020204030204" pitchFamily="34" charset="0"/>
              </a:rPr>
              <a:t>Connecting </a:t>
            </a:r>
          </a:p>
          <a:p>
            <a:pPr algn="r"/>
            <a:r>
              <a:rPr lang="en-NZ" sz="2000" b="1" dirty="0">
                <a:latin typeface="Calibri" panose="020F0502020204030204" pitchFamily="34" charset="0"/>
                <a:ea typeface="Calibri" panose="020F0502020204030204" pitchFamily="34" charset="0"/>
                <a:cs typeface="Calibri" panose="020F0502020204030204" pitchFamily="34" charset="0"/>
              </a:rPr>
              <a:t>the Great Rides </a:t>
            </a:r>
          </a:p>
          <a:p>
            <a:pPr algn="r"/>
            <a:r>
              <a:rPr lang="en-NZ" sz="2000" b="1" dirty="0">
                <a:latin typeface="Calibri" panose="020F0502020204030204" pitchFamily="34" charset="0"/>
                <a:ea typeface="Calibri" panose="020F0502020204030204" pitchFamily="34" charset="0"/>
                <a:cs typeface="Calibri" panose="020F0502020204030204" pitchFamily="34" charset="0"/>
              </a:rPr>
              <a:t>of the region</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descr="A screenshot of a screenshot of a trail&#10;&#10;Description automatically generated">
            <a:extLst>
              <a:ext uri="{FF2B5EF4-FFF2-40B4-BE49-F238E27FC236}">
                <a16:creationId xmlns:a16="http://schemas.microsoft.com/office/drawing/2014/main" id="{2B6595B2-4D01-EDEE-FB13-6F8559945F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546" t="669" b="37926"/>
          <a:stretch/>
        </p:blipFill>
        <p:spPr>
          <a:xfrm>
            <a:off x="8453968" y="2733275"/>
            <a:ext cx="2163233" cy="1278891"/>
          </a:xfrm>
          <a:prstGeom prst="rect">
            <a:avLst/>
          </a:prstGeom>
        </p:spPr>
      </p:pic>
      <p:pic>
        <p:nvPicPr>
          <p:cNvPr id="14" name="Picture 13" descr="A screenshot of a mobile app&#10;&#10;Description automatically generated">
            <a:extLst>
              <a:ext uri="{FF2B5EF4-FFF2-40B4-BE49-F238E27FC236}">
                <a16:creationId xmlns:a16="http://schemas.microsoft.com/office/drawing/2014/main" id="{40036AA3-9CA7-87E0-8CD0-C0119A49A5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34" t="1481" r="693" b="41503"/>
          <a:stretch/>
        </p:blipFill>
        <p:spPr>
          <a:xfrm>
            <a:off x="8441686" y="4113261"/>
            <a:ext cx="2175514" cy="1270747"/>
          </a:xfrm>
          <a:prstGeom prst="rect">
            <a:avLst/>
          </a:prstGeom>
        </p:spPr>
      </p:pic>
      <p:pic>
        <p:nvPicPr>
          <p:cNvPr id="15" name="Picture 14" descr="A collage of people riding bikes&#10;&#10;Description automatically generated">
            <a:extLst>
              <a:ext uri="{FF2B5EF4-FFF2-40B4-BE49-F238E27FC236}">
                <a16:creationId xmlns:a16="http://schemas.microsoft.com/office/drawing/2014/main" id="{E8CF0D60-351F-C180-AD81-FBE091C48F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271" t="1791" b="37810"/>
          <a:stretch/>
        </p:blipFill>
        <p:spPr>
          <a:xfrm>
            <a:off x="8441690" y="5484328"/>
            <a:ext cx="2175510" cy="1273932"/>
          </a:xfrm>
          <a:prstGeom prst="rect">
            <a:avLst/>
          </a:prstGeom>
        </p:spPr>
      </p:pic>
      <p:sp>
        <p:nvSpPr>
          <p:cNvPr id="21" name="Rectangle 11">
            <a:extLst>
              <a:ext uri="{FF2B5EF4-FFF2-40B4-BE49-F238E27FC236}">
                <a16:creationId xmlns:a16="http://schemas.microsoft.com/office/drawing/2014/main" id="{6A44E6C1-A299-A430-6E54-8ECD8DC38996}"/>
              </a:ext>
            </a:extLst>
          </p:cNvPr>
          <p:cNvSpPr>
            <a:spLocks noChangeArrowheads="1"/>
          </p:cNvSpPr>
          <p:nvPr/>
        </p:nvSpPr>
        <p:spPr bwMode="auto">
          <a:xfrm>
            <a:off x="-2048933" y="3812545"/>
            <a:ext cx="21352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NZ" altLang="en-US" sz="1100">
                <a:latin typeface="Aptos" panose="020B0004020202020204" pitchFamily="34" charset="0"/>
                <a:ea typeface="Aptos" panose="020B0004020202020204" pitchFamily="34" charset="0"/>
                <a:cs typeface="Times New Roman" panose="02020603050405020304" pitchFamily="18" charset="0"/>
              </a:rPr>
              <a:t> </a:t>
            </a:r>
            <a:endParaRPr lang="en-NZ" altLang="en-US">
              <a:latin typeface="Arial" panose="020B0604020202020204" pitchFamily="34" charset="0"/>
            </a:endParaRPr>
          </a:p>
        </p:txBody>
      </p:sp>
      <p:sp>
        <p:nvSpPr>
          <p:cNvPr id="22" name="Rectangle 12">
            <a:extLst>
              <a:ext uri="{FF2B5EF4-FFF2-40B4-BE49-F238E27FC236}">
                <a16:creationId xmlns:a16="http://schemas.microsoft.com/office/drawing/2014/main" id="{27981DA7-2AD6-6C27-6A85-361C494FA850}"/>
              </a:ext>
            </a:extLst>
          </p:cNvPr>
          <p:cNvSpPr>
            <a:spLocks noChangeArrowheads="1"/>
          </p:cNvSpPr>
          <p:nvPr/>
        </p:nvSpPr>
        <p:spPr bwMode="auto">
          <a:xfrm>
            <a:off x="-2048933" y="5539745"/>
            <a:ext cx="7040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NZ" altLang="en-US" sz="1100">
                <a:latin typeface="Aptos" panose="020B0004020202020204" pitchFamily="34" charset="0"/>
                <a:ea typeface="Aptos" panose="020B0004020202020204" pitchFamily="34" charset="0"/>
                <a:cs typeface="Times New Roman" panose="02020603050405020304" pitchFamily="18" charset="0"/>
              </a:rPr>
              <a:t>                  </a:t>
            </a:r>
            <a:endParaRPr lang="en-NZ" altLang="en-US">
              <a:latin typeface="Arial" panose="020B0604020202020204" pitchFamily="34" charset="0"/>
            </a:endParaRPr>
          </a:p>
        </p:txBody>
      </p:sp>
      <p:sp>
        <p:nvSpPr>
          <p:cNvPr id="23" name="Rectangle 13">
            <a:extLst>
              <a:ext uri="{FF2B5EF4-FFF2-40B4-BE49-F238E27FC236}">
                <a16:creationId xmlns:a16="http://schemas.microsoft.com/office/drawing/2014/main" id="{D5D516DA-F33B-77C1-70FB-C9AF608989CD}"/>
              </a:ext>
            </a:extLst>
          </p:cNvPr>
          <p:cNvSpPr>
            <a:spLocks noChangeArrowheads="1"/>
          </p:cNvSpPr>
          <p:nvPr/>
        </p:nvSpPr>
        <p:spPr bwMode="auto">
          <a:xfrm>
            <a:off x="-2048933" y="6727195"/>
            <a:ext cx="21352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NZ" altLang="en-US" sz="1100">
                <a:latin typeface="Aptos" panose="020B0004020202020204" pitchFamily="34" charset="0"/>
                <a:ea typeface="Aptos" panose="020B0004020202020204" pitchFamily="34" charset="0"/>
                <a:cs typeface="Times New Roman" panose="02020603050405020304" pitchFamily="18" charset="0"/>
              </a:rPr>
              <a:t> </a:t>
            </a:r>
            <a:endParaRPr lang="en-NZ" altLang="en-US">
              <a:latin typeface="Arial" panose="020B0604020202020204" pitchFamily="34" charset="0"/>
            </a:endParaRPr>
          </a:p>
        </p:txBody>
      </p:sp>
      <p:sp>
        <p:nvSpPr>
          <p:cNvPr id="24" name="Rectangle 14">
            <a:extLst>
              <a:ext uri="{FF2B5EF4-FFF2-40B4-BE49-F238E27FC236}">
                <a16:creationId xmlns:a16="http://schemas.microsoft.com/office/drawing/2014/main" id="{E8EB7843-7A19-8136-EAE5-C86D5AD1A422}"/>
              </a:ext>
            </a:extLst>
          </p:cNvPr>
          <p:cNvSpPr>
            <a:spLocks noChangeArrowheads="1"/>
          </p:cNvSpPr>
          <p:nvPr/>
        </p:nvSpPr>
        <p:spPr bwMode="auto">
          <a:xfrm>
            <a:off x="-2048933" y="7851145"/>
            <a:ext cx="4732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NZ" altLang="en-US" sz="1100">
                <a:latin typeface="Aptos" panose="020B0004020202020204" pitchFamily="34" charset="0"/>
                <a:ea typeface="Aptos" panose="020B0004020202020204" pitchFamily="34" charset="0"/>
                <a:cs typeface="Times New Roman" panose="02020603050405020304" pitchFamily="18" charset="0"/>
              </a:rPr>
              <a:t>          </a:t>
            </a:r>
            <a:endParaRPr lang="en-NZ" altLang="en-US">
              <a:latin typeface="Arial" panose="020B0604020202020204" pitchFamily="34" charset="0"/>
            </a:endParaRPr>
          </a:p>
        </p:txBody>
      </p:sp>
      <p:sp>
        <p:nvSpPr>
          <p:cNvPr id="25" name="Rectangle 15">
            <a:extLst>
              <a:ext uri="{FF2B5EF4-FFF2-40B4-BE49-F238E27FC236}">
                <a16:creationId xmlns:a16="http://schemas.microsoft.com/office/drawing/2014/main" id="{995A2A09-5345-EB08-6702-A1BFEC9CAB3E}"/>
              </a:ext>
            </a:extLst>
          </p:cNvPr>
          <p:cNvSpPr>
            <a:spLocks noChangeArrowheads="1"/>
          </p:cNvSpPr>
          <p:nvPr/>
        </p:nvSpPr>
        <p:spPr bwMode="auto">
          <a:xfrm>
            <a:off x="-2048933" y="8968745"/>
            <a:ext cx="21352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NZ" altLang="en-US" sz="1100">
                <a:latin typeface="Aptos" panose="020B0004020202020204" pitchFamily="34" charset="0"/>
                <a:ea typeface="Aptos" panose="020B0004020202020204" pitchFamily="34" charset="0"/>
                <a:cs typeface="Times New Roman" panose="02020603050405020304" pitchFamily="18" charset="0"/>
              </a:rPr>
              <a:t> </a:t>
            </a:r>
            <a:endParaRPr lang="en-NZ" altLang="en-US">
              <a:latin typeface="Arial" panose="020B0604020202020204" pitchFamily="34" charset="0"/>
            </a:endParaRPr>
          </a:p>
        </p:txBody>
      </p:sp>
      <p:sp>
        <p:nvSpPr>
          <p:cNvPr id="26" name="Rectangle 16">
            <a:extLst>
              <a:ext uri="{FF2B5EF4-FFF2-40B4-BE49-F238E27FC236}">
                <a16:creationId xmlns:a16="http://schemas.microsoft.com/office/drawing/2014/main" id="{8AF0E6CD-BBD7-E09D-1405-3964EF3CFD7D}"/>
              </a:ext>
            </a:extLst>
          </p:cNvPr>
          <p:cNvSpPr>
            <a:spLocks noChangeArrowheads="1"/>
          </p:cNvSpPr>
          <p:nvPr/>
        </p:nvSpPr>
        <p:spPr bwMode="auto">
          <a:xfrm>
            <a:off x="-2048933" y="10210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8" name="Picture 27" descr="A logo for a bike&#10;&#10;Description automatically generated">
            <a:extLst>
              <a:ext uri="{FF2B5EF4-FFF2-40B4-BE49-F238E27FC236}">
                <a16:creationId xmlns:a16="http://schemas.microsoft.com/office/drawing/2014/main" id="{D51611FD-CA23-025C-36DA-E4CAD9195140}"/>
              </a:ext>
            </a:extLst>
          </p:cNvPr>
          <p:cNvPicPr>
            <a:picLocks noChangeAspect="1"/>
          </p:cNvPicPr>
          <p:nvPr/>
        </p:nvPicPr>
        <p:blipFill rotWithShape="1">
          <a:blip r:embed="rId6">
            <a:extLst>
              <a:ext uri="{28A0092B-C50C-407E-A947-70E740481C1C}">
                <a14:useLocalDpi xmlns:a14="http://schemas.microsoft.com/office/drawing/2010/main" val="0"/>
              </a:ext>
            </a:extLst>
          </a:blip>
          <a:srcRect l="24281" t="18534" r="23119" b="17579"/>
          <a:stretch/>
        </p:blipFill>
        <p:spPr>
          <a:xfrm>
            <a:off x="2569357" y="5262397"/>
            <a:ext cx="923561" cy="560881"/>
          </a:xfrm>
          <a:prstGeom prst="rect">
            <a:avLst/>
          </a:prstGeom>
        </p:spPr>
      </p:pic>
      <p:pic>
        <p:nvPicPr>
          <p:cNvPr id="30" name="Picture 29" descr="A logo with yellow and black text&#10;&#10;Description automatically generated">
            <a:extLst>
              <a:ext uri="{FF2B5EF4-FFF2-40B4-BE49-F238E27FC236}">
                <a16:creationId xmlns:a16="http://schemas.microsoft.com/office/drawing/2014/main" id="{54992770-19AA-414E-14E9-B95F25C7D1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3160" y="5299934"/>
            <a:ext cx="1042500" cy="478731"/>
          </a:xfrm>
          <a:prstGeom prst="rect">
            <a:avLst/>
          </a:prstGeom>
        </p:spPr>
      </p:pic>
      <p:pic>
        <p:nvPicPr>
          <p:cNvPr id="32" name="Picture 31" descr="A logo for a walking tour&#10;&#10;Description automatically generated">
            <a:extLst>
              <a:ext uri="{FF2B5EF4-FFF2-40B4-BE49-F238E27FC236}">
                <a16:creationId xmlns:a16="http://schemas.microsoft.com/office/drawing/2014/main" id="{85F9B21A-08C9-5EEB-334B-5774756251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216" y="6097183"/>
            <a:ext cx="959380" cy="603426"/>
          </a:xfrm>
          <a:prstGeom prst="rect">
            <a:avLst/>
          </a:prstGeom>
        </p:spPr>
      </p:pic>
      <p:pic>
        <p:nvPicPr>
          <p:cNvPr id="36" name="Picture 35" descr="A logo for a bike trail&#10;&#10;Description automatically generated">
            <a:extLst>
              <a:ext uri="{FF2B5EF4-FFF2-40B4-BE49-F238E27FC236}">
                <a16:creationId xmlns:a16="http://schemas.microsoft.com/office/drawing/2014/main" id="{FA9FD388-81AB-9C4B-C90B-22AC4BD6C97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83" t="11672" r="4767" b="10632"/>
          <a:stretch/>
        </p:blipFill>
        <p:spPr>
          <a:xfrm>
            <a:off x="1589088" y="5268390"/>
            <a:ext cx="923561" cy="561431"/>
          </a:xfrm>
          <a:prstGeom prst="rect">
            <a:avLst/>
          </a:prstGeom>
        </p:spPr>
      </p:pic>
      <p:pic>
        <p:nvPicPr>
          <p:cNvPr id="38" name="Picture 37" descr="A logo with black text&#10;&#10;Description automatically generated">
            <a:extLst>
              <a:ext uri="{FF2B5EF4-FFF2-40B4-BE49-F238E27FC236}">
                <a16:creationId xmlns:a16="http://schemas.microsoft.com/office/drawing/2014/main" id="{B12509DA-753B-59DC-FAF3-C6F46F7773A1}"/>
              </a:ext>
            </a:extLst>
          </p:cNvPr>
          <p:cNvPicPr>
            <a:picLocks noChangeAspect="1"/>
          </p:cNvPicPr>
          <p:nvPr/>
        </p:nvPicPr>
        <p:blipFill rotWithShape="1">
          <a:blip r:embed="rId10">
            <a:extLst>
              <a:ext uri="{28A0092B-C50C-407E-A947-70E740481C1C}">
                <a14:useLocalDpi xmlns:a14="http://schemas.microsoft.com/office/drawing/2010/main" val="0"/>
              </a:ext>
            </a:extLst>
          </a:blip>
          <a:srcRect l="9085" t="11941" r="6875" b="14059"/>
          <a:stretch/>
        </p:blipFill>
        <p:spPr>
          <a:xfrm>
            <a:off x="3246476" y="6054534"/>
            <a:ext cx="1502933" cy="682894"/>
          </a:xfrm>
          <a:prstGeom prst="rect">
            <a:avLst/>
          </a:prstGeom>
        </p:spPr>
      </p:pic>
      <p:pic>
        <p:nvPicPr>
          <p:cNvPr id="40" name="Picture 39" descr="A logo for a company&#10;&#10;Description automatically generated">
            <a:extLst>
              <a:ext uri="{FF2B5EF4-FFF2-40B4-BE49-F238E27FC236}">
                <a16:creationId xmlns:a16="http://schemas.microsoft.com/office/drawing/2014/main" id="{2478FFEC-3055-D90E-96FD-FC4CF176F6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64339" y="5976878"/>
            <a:ext cx="630168" cy="818899"/>
          </a:xfrm>
          <a:prstGeom prst="rect">
            <a:avLst/>
          </a:prstGeom>
        </p:spPr>
      </p:pic>
      <p:grpSp>
        <p:nvGrpSpPr>
          <p:cNvPr id="47" name="Group 46">
            <a:extLst>
              <a:ext uri="{FF2B5EF4-FFF2-40B4-BE49-F238E27FC236}">
                <a16:creationId xmlns:a16="http://schemas.microsoft.com/office/drawing/2014/main" id="{8CFB74C1-C426-5DFD-0653-2BFA2DD7253B}"/>
              </a:ext>
            </a:extLst>
          </p:cNvPr>
          <p:cNvGrpSpPr/>
          <p:nvPr/>
        </p:nvGrpSpPr>
        <p:grpSpPr>
          <a:xfrm>
            <a:off x="4780077" y="6247859"/>
            <a:ext cx="1243052" cy="381698"/>
            <a:chOff x="-5417751" y="2625094"/>
            <a:chExt cx="5295192" cy="1625970"/>
          </a:xfrm>
        </p:grpSpPr>
        <p:sp>
          <p:nvSpPr>
            <p:cNvPr id="46" name="TextBox 45">
              <a:extLst>
                <a:ext uri="{FF2B5EF4-FFF2-40B4-BE49-F238E27FC236}">
                  <a16:creationId xmlns:a16="http://schemas.microsoft.com/office/drawing/2014/main" id="{BE2FB7E6-4BB2-7A31-1EF7-378574F25645}"/>
                </a:ext>
              </a:extLst>
            </p:cNvPr>
            <p:cNvSpPr txBox="1"/>
            <p:nvPr/>
          </p:nvSpPr>
          <p:spPr>
            <a:xfrm>
              <a:off x="-5417751" y="2626555"/>
              <a:ext cx="5295192" cy="1573294"/>
            </a:xfrm>
            <a:prstGeom prst="rect">
              <a:avLst/>
            </a:prstGeom>
            <a:solidFill>
              <a:schemeClr val="tx1"/>
            </a:solidFill>
          </p:spPr>
          <p:txBody>
            <a:bodyPr wrap="square" rtlCol="0">
              <a:spAutoFit/>
            </a:bodyPr>
            <a:lstStyle/>
            <a:p>
              <a:endParaRPr lang="en-US" dirty="0"/>
            </a:p>
          </p:txBody>
        </p:sp>
        <p:pic>
          <p:nvPicPr>
            <p:cNvPr id="42" name="Picture 41" descr="A black and white logo&#10;&#10;Description automatically generated">
              <a:extLst>
                <a:ext uri="{FF2B5EF4-FFF2-40B4-BE49-F238E27FC236}">
                  <a16:creationId xmlns:a16="http://schemas.microsoft.com/office/drawing/2014/main" id="{E8105240-644A-A5D7-A690-C9B9E09314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17751" y="2625094"/>
              <a:ext cx="5284404" cy="1625970"/>
            </a:xfrm>
            <a:prstGeom prst="rect">
              <a:avLst/>
            </a:prstGeom>
          </p:spPr>
        </p:pic>
      </p:grpSp>
      <p:sp>
        <p:nvSpPr>
          <p:cNvPr id="48" name="TextBox 47">
            <a:extLst>
              <a:ext uri="{FF2B5EF4-FFF2-40B4-BE49-F238E27FC236}">
                <a16:creationId xmlns:a16="http://schemas.microsoft.com/office/drawing/2014/main" id="{1C9E5BA9-66EF-32F0-6262-EE0A3022136F}"/>
              </a:ext>
            </a:extLst>
          </p:cNvPr>
          <p:cNvSpPr txBox="1"/>
          <p:nvPr/>
        </p:nvSpPr>
        <p:spPr>
          <a:xfrm>
            <a:off x="1524000" y="4840599"/>
            <a:ext cx="4840516" cy="276999"/>
          </a:xfrm>
          <a:prstGeom prst="rect">
            <a:avLst/>
          </a:prstGeom>
          <a:noFill/>
        </p:spPr>
        <p:txBody>
          <a:bodyPr wrap="square" rtlCol="0">
            <a:spAutoFit/>
          </a:bodyPr>
          <a:lstStyle/>
          <a:p>
            <a:r>
              <a:rPr lang="en-NZ" sz="1200" b="1" dirty="0">
                <a:latin typeface="Calibri" panose="020F0502020204030204" pitchFamily="34" charset="0"/>
                <a:ea typeface="Calibri" panose="020F0502020204030204" pitchFamily="34" charset="0"/>
                <a:cs typeface="Calibri" panose="020F0502020204030204" pitchFamily="34" charset="0"/>
              </a:rPr>
              <a:t>Developed and supported by:</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BE13276-183D-15C5-B833-12C47C882E63}"/>
              </a:ext>
            </a:extLst>
          </p:cNvPr>
          <p:cNvSpPr txBox="1"/>
          <p:nvPr/>
        </p:nvSpPr>
        <p:spPr>
          <a:xfrm>
            <a:off x="1589088" y="275371"/>
            <a:ext cx="4571995" cy="2492990"/>
          </a:xfrm>
          <a:prstGeom prst="rect">
            <a:avLst/>
          </a:prstGeom>
          <a:noFill/>
        </p:spPr>
        <p:txBody>
          <a:bodyPr wrap="square" rtlCol="0">
            <a:spAutoFit/>
          </a:bodyPr>
          <a:lstStyle/>
          <a:p>
            <a:r>
              <a:rPr lang="en-NZ" sz="1200" b="1" dirty="0">
                <a:latin typeface="Calibri" panose="020F0502020204030204" pitchFamily="34" charset="0"/>
                <a:ea typeface="Calibri" panose="020F0502020204030204" pitchFamily="34" charset="0"/>
                <a:cs typeface="Calibri" panose="020F0502020204030204" pitchFamily="34" charset="0"/>
              </a:rPr>
              <a:t>What does success look like?</a:t>
            </a:r>
          </a:p>
          <a:p>
            <a:endParaRPr lang="en-US" sz="4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An off-road trail network across Otago, connecting major centres to our rural communities and townships</a:t>
            </a: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Thriving and resilient communities, with new and enhanced economic and employment opportunities </a:t>
            </a: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New opportunities for tourism, adventure, fun and exploration </a:t>
            </a: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Access to safe, affordable and low-carbon transport choices </a:t>
            </a: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Protecting and valuing biodiversity and our natural environment</a:t>
            </a: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Celebrating the stories of our region by showcasing our cultural and historical identity</a:t>
            </a:r>
          </a:p>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Enabling healthy and active lifestyles and improved wellbeing </a:t>
            </a:r>
          </a:p>
          <a:p>
            <a:pPr marL="171450" indent="-171450">
              <a:buFont typeface="Arial" panose="020B0604020202020204" pitchFamily="34" charset="0"/>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000" dirty="0">
                <a:latin typeface="Calibri" panose="020F0502020204030204" pitchFamily="34" charset="0"/>
                <a:ea typeface="Calibri" panose="020F0502020204030204" pitchFamily="34" charset="0"/>
                <a:cs typeface="Calibri" panose="020F0502020204030204" pitchFamily="34" charset="0"/>
              </a:rPr>
              <a:t>Through collaboration we have the opportunity to leave a legacy for future generations, to deliver a connected network of trails and enhance our reputation as a world class cycling destination.</a:t>
            </a:r>
          </a:p>
        </p:txBody>
      </p:sp>
      <p:sp>
        <p:nvSpPr>
          <p:cNvPr id="18" name="TextBox 17">
            <a:extLst>
              <a:ext uri="{FF2B5EF4-FFF2-40B4-BE49-F238E27FC236}">
                <a16:creationId xmlns:a16="http://schemas.microsoft.com/office/drawing/2014/main" id="{484A722A-6A40-2F12-9348-E90A569716DF}"/>
              </a:ext>
            </a:extLst>
          </p:cNvPr>
          <p:cNvSpPr txBox="1"/>
          <p:nvPr/>
        </p:nvSpPr>
        <p:spPr>
          <a:xfrm>
            <a:off x="1559615" y="2928827"/>
            <a:ext cx="4405243" cy="1815882"/>
          </a:xfrm>
          <a:prstGeom prst="rect">
            <a:avLst/>
          </a:prstGeom>
          <a:noFill/>
        </p:spPr>
        <p:txBody>
          <a:bodyPr wrap="square">
            <a:spAutoFit/>
          </a:bodyPr>
          <a:lstStyle/>
          <a:p>
            <a:r>
              <a:rPr lang="en-NZ" sz="1200" b="1" dirty="0">
                <a:latin typeface="Calibri" panose="020F0502020204030204" pitchFamily="34" charset="0"/>
                <a:ea typeface="Calibri" panose="020F0502020204030204" pitchFamily="34" charset="0"/>
                <a:cs typeface="Calibri" panose="020F0502020204030204" pitchFamily="34" charset="0"/>
              </a:rPr>
              <a:t>The missing links:</a:t>
            </a:r>
          </a:p>
          <a:p>
            <a:pPr marL="171450" indent="-171450">
              <a:buFont typeface="Arial" panose="020B0604020202020204" pitchFamily="34" charset="0"/>
              <a:buChar char="•"/>
            </a:pPr>
            <a:r>
              <a:rPr lang="en-NZ" sz="1000" dirty="0">
                <a:latin typeface="Calibri" panose="020F0502020204030204" pitchFamily="34" charset="0"/>
                <a:ea typeface="Calibri" panose="020F0502020204030204" pitchFamily="34" charset="0"/>
                <a:cs typeface="Calibri" panose="020F0502020204030204" pitchFamily="34" charset="0"/>
              </a:rPr>
              <a:t>Oamaru to Dunedin – 113km</a:t>
            </a:r>
          </a:p>
          <a:p>
            <a:pPr marL="171450" indent="-171450">
              <a:buFont typeface="Arial" panose="020B0604020202020204" pitchFamily="34" charset="0"/>
              <a:buChar char="•"/>
            </a:pPr>
            <a:r>
              <a:rPr lang="en-NZ" sz="1000" dirty="0">
                <a:latin typeface="Calibri" panose="020F0502020204030204" pitchFamily="34" charset="0"/>
                <a:ea typeface="Calibri" panose="020F0502020204030204" pitchFamily="34" charset="0"/>
                <a:cs typeface="Calibri" panose="020F0502020204030204" pitchFamily="34" charset="0"/>
              </a:rPr>
              <a:t>Mosgiel to Waihola – 28km</a:t>
            </a:r>
          </a:p>
          <a:p>
            <a:pPr marL="171450" indent="-171450">
              <a:buFont typeface="Arial" panose="020B0604020202020204" pitchFamily="34" charset="0"/>
              <a:buChar char="•"/>
            </a:pPr>
            <a:r>
              <a:rPr lang="en-NZ" sz="1000" dirty="0">
                <a:latin typeface="Calibri" panose="020F0502020204030204" pitchFamily="34" charset="0"/>
                <a:ea typeface="Calibri" panose="020F0502020204030204" pitchFamily="34" charset="0"/>
                <a:cs typeface="Calibri" panose="020F0502020204030204" pitchFamily="34" charset="0"/>
              </a:rPr>
              <a:t>Wingatui to Middlemarch – 60km </a:t>
            </a:r>
          </a:p>
          <a:p>
            <a:pPr marL="171450" indent="-171450">
              <a:buFont typeface="Arial" panose="020B0604020202020204" pitchFamily="34" charset="0"/>
              <a:buChar char="•"/>
            </a:pPr>
            <a:r>
              <a:rPr lang="en-NZ" sz="1000" dirty="0">
                <a:latin typeface="Calibri" panose="020F0502020204030204" pitchFamily="34" charset="0"/>
                <a:ea typeface="Calibri" panose="020F0502020204030204" pitchFamily="34" charset="0"/>
                <a:cs typeface="Calibri" panose="020F0502020204030204" pitchFamily="34" charset="0"/>
              </a:rPr>
              <a:t>Roxburgh to Alexandra  - 13km</a:t>
            </a:r>
          </a:p>
          <a:p>
            <a:pPr marL="171450" indent="-171450">
              <a:buFont typeface="Arial" panose="020B0604020202020204" pitchFamily="34" charset="0"/>
              <a:buChar char="•"/>
            </a:pPr>
            <a:r>
              <a:rPr lang="en-NZ" sz="1000" dirty="0">
                <a:latin typeface="Calibri" panose="020F0502020204030204" pitchFamily="34" charset="0"/>
                <a:ea typeface="Calibri" panose="020F0502020204030204" pitchFamily="34" charset="0"/>
                <a:cs typeface="Calibri" panose="020F0502020204030204" pitchFamily="34" charset="0"/>
              </a:rPr>
              <a:t>Kawarau Gorge – 32km (under construction)</a:t>
            </a:r>
          </a:p>
          <a:p>
            <a:pPr marL="171450" indent="-171450">
              <a:buFont typeface="Arial" panose="020B0604020202020204" pitchFamily="34" charset="0"/>
              <a:buChar char="•"/>
            </a:pPr>
            <a:r>
              <a:rPr lang="en-NZ" sz="1000" dirty="0">
                <a:latin typeface="Calibri" panose="020F0502020204030204" pitchFamily="34" charset="0"/>
                <a:ea typeface="Calibri" panose="020F0502020204030204" pitchFamily="34" charset="0"/>
                <a:cs typeface="Calibri" panose="020F0502020204030204" pitchFamily="34" charset="0"/>
              </a:rPr>
              <a:t>Cromwell to Wanaka – 54km</a:t>
            </a:r>
          </a:p>
          <a:p>
            <a:pPr marL="171450" indent="-171450">
              <a:buFont typeface="Arial" panose="020B0604020202020204" pitchFamily="34" charset="0"/>
              <a:buChar char="•"/>
            </a:pPr>
            <a:endParaRPr lang="en-NZ" sz="1000" dirty="0">
              <a:latin typeface="Calibri" panose="020F0502020204030204" pitchFamily="34" charset="0"/>
              <a:ea typeface="Calibri" panose="020F0502020204030204" pitchFamily="34" charset="0"/>
              <a:cs typeface="Calibri" panose="020F0502020204030204" pitchFamily="34" charset="0"/>
            </a:endParaRPr>
          </a:p>
          <a:p>
            <a:r>
              <a:rPr lang="en-US" sz="1000" dirty="0">
                <a:latin typeface="Calibri" panose="020F0502020204030204" pitchFamily="34" charset="0"/>
                <a:ea typeface="Calibri" panose="020F0502020204030204" pitchFamily="34" charset="0"/>
                <a:cs typeface="Calibri" panose="020F0502020204030204" pitchFamily="34" charset="0"/>
              </a:rPr>
              <a:t>Filling these gaps will create a 1037km connected cycle trail network, making it the longest trail network in the Southern Hemisphere</a:t>
            </a:r>
            <a:endParaRPr lang="en-NZ" sz="1000" dirty="0">
              <a:latin typeface="Calibri" panose="020F0502020204030204" pitchFamily="34" charset="0"/>
              <a:ea typeface="Calibri" panose="020F0502020204030204" pitchFamily="34" charset="0"/>
              <a:cs typeface="Calibri" panose="020F0502020204030204" pitchFamily="34" charset="0"/>
            </a:endParaRPr>
          </a:p>
          <a:p>
            <a:endParaRPr lang="en-US" sz="10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Southern Lakes Trails">
            <a:extLst>
              <a:ext uri="{FF2B5EF4-FFF2-40B4-BE49-F238E27FC236}">
                <a16:creationId xmlns:a16="http://schemas.microsoft.com/office/drawing/2014/main" id="{31B9DB0F-06B4-8919-CC38-ACB8BEF8CCB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62396" y="5358705"/>
            <a:ext cx="1409750" cy="37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77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r driving in the hills on a sunny day">
            <a:extLst>
              <a:ext uri="{FF2B5EF4-FFF2-40B4-BE49-F238E27FC236}">
                <a16:creationId xmlns:a16="http://schemas.microsoft.com/office/drawing/2014/main" id="{B2A3EB1B-CA15-253B-0A98-A4D99AE970C5}"/>
              </a:ext>
            </a:extLst>
          </p:cNvPr>
          <p:cNvPicPr>
            <a:picLocks noChangeAspect="1"/>
          </p:cNvPicPr>
          <p:nvPr/>
        </p:nvPicPr>
        <p:blipFill>
          <a:blip r:embed="rId2"/>
          <a:srcRect l="26292" r="14442"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BA081-CB6D-0A39-77BD-7D1814D86F01}"/>
              </a:ext>
            </a:extLst>
          </p:cNvPr>
          <p:cNvSpPr>
            <a:spLocks noGrp="1"/>
          </p:cNvSpPr>
          <p:nvPr>
            <p:ph type="title"/>
          </p:nvPr>
        </p:nvSpPr>
        <p:spPr>
          <a:xfrm>
            <a:off x="761801" y="328512"/>
            <a:ext cx="4778387" cy="1628970"/>
          </a:xfrm>
        </p:spPr>
        <p:txBody>
          <a:bodyPr anchor="ctr">
            <a:normAutofit/>
          </a:bodyPr>
          <a:lstStyle/>
          <a:p>
            <a:r>
              <a:rPr lang="en-NZ" sz="4000"/>
              <a:t>Dunedin Tracks and Trails</a:t>
            </a:r>
          </a:p>
        </p:txBody>
      </p:sp>
      <p:sp>
        <p:nvSpPr>
          <p:cNvPr id="3" name="Content Placeholder 2">
            <a:extLst>
              <a:ext uri="{FF2B5EF4-FFF2-40B4-BE49-F238E27FC236}">
                <a16:creationId xmlns:a16="http://schemas.microsoft.com/office/drawing/2014/main" id="{3057C9C4-7CC0-4A8F-52E3-E92AC1EEAD41}"/>
              </a:ext>
            </a:extLst>
          </p:cNvPr>
          <p:cNvSpPr>
            <a:spLocks noGrp="1"/>
          </p:cNvSpPr>
          <p:nvPr>
            <p:ph idx="1"/>
          </p:nvPr>
        </p:nvSpPr>
        <p:spPr>
          <a:xfrm>
            <a:off x="761801" y="2884929"/>
            <a:ext cx="4659756" cy="3374137"/>
          </a:xfrm>
        </p:spPr>
        <p:txBody>
          <a:bodyPr anchor="ctr">
            <a:normAutofit/>
          </a:bodyPr>
          <a:lstStyle/>
          <a:p>
            <a:r>
              <a:rPr lang="en-NZ" sz="2000" dirty="0"/>
              <a:t>The Otago Trails Trust’s are supportive of the Otago Trails vision of connecting the Great Rides of the Otago Region</a:t>
            </a:r>
          </a:p>
          <a:p>
            <a:endParaRPr lang="en-NZ" sz="2000" dirty="0"/>
          </a:p>
          <a:p>
            <a:endParaRPr lang="en-NZ" sz="2000" dirty="0"/>
          </a:p>
          <a:p>
            <a:pPr marL="0" indent="0">
              <a:buNone/>
            </a:pPr>
            <a:endParaRPr lang="en-NZ" sz="2000" dirty="0"/>
          </a:p>
          <a:p>
            <a:pPr marL="0" indent="0">
              <a:buNone/>
            </a:pPr>
            <a:endParaRPr lang="en-NZ" sz="2000" dirty="0"/>
          </a:p>
        </p:txBody>
      </p:sp>
    </p:spTree>
    <p:extLst>
      <p:ext uri="{BB962C8B-B14F-4D97-AF65-F5344CB8AC3E}">
        <p14:creationId xmlns:p14="http://schemas.microsoft.com/office/powerpoint/2010/main" val="2080895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BD10A6-CDF3-A25D-F412-AA02026EDC5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The Why?</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riding bicycles&#10;&#10;Description automatically generated">
            <a:extLst>
              <a:ext uri="{FF2B5EF4-FFF2-40B4-BE49-F238E27FC236}">
                <a16:creationId xmlns:a16="http://schemas.microsoft.com/office/drawing/2014/main" id="{6219819C-7B6F-1F75-0600-22F100A7D5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7496" y="640080"/>
            <a:ext cx="6748216" cy="5550408"/>
          </a:xfrm>
          <a:prstGeom prst="rect">
            <a:avLst/>
          </a:prstGeom>
        </p:spPr>
      </p:pic>
    </p:spTree>
    <p:extLst>
      <p:ext uri="{BB962C8B-B14F-4D97-AF65-F5344CB8AC3E}">
        <p14:creationId xmlns:p14="http://schemas.microsoft.com/office/powerpoint/2010/main" val="244531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5D74-1E10-4C3B-369A-5A9DB0A15CF6}"/>
              </a:ext>
            </a:extLst>
          </p:cNvPr>
          <p:cNvSpPr>
            <a:spLocks noGrp="1"/>
          </p:cNvSpPr>
          <p:nvPr>
            <p:ph type="title"/>
          </p:nvPr>
        </p:nvSpPr>
        <p:spPr/>
        <p:txBody>
          <a:bodyPr/>
          <a:lstStyle/>
          <a:p>
            <a:r>
              <a:rPr lang="en-NZ" dirty="0"/>
              <a:t>The why?</a:t>
            </a:r>
          </a:p>
        </p:txBody>
      </p:sp>
      <p:sp>
        <p:nvSpPr>
          <p:cNvPr id="3" name="Content Placeholder 2">
            <a:extLst>
              <a:ext uri="{FF2B5EF4-FFF2-40B4-BE49-F238E27FC236}">
                <a16:creationId xmlns:a16="http://schemas.microsoft.com/office/drawing/2014/main" id="{52E0752D-E6A3-D00B-98DB-CE9896BB70DE}"/>
              </a:ext>
            </a:extLst>
          </p:cNvPr>
          <p:cNvSpPr>
            <a:spLocks noGrp="1"/>
          </p:cNvSpPr>
          <p:nvPr>
            <p:ph idx="1"/>
          </p:nvPr>
        </p:nvSpPr>
        <p:spPr/>
        <p:txBody>
          <a:bodyPr>
            <a:normAutofit/>
          </a:bodyPr>
          <a:lstStyle/>
          <a:p>
            <a:pPr marL="0" indent="0">
              <a:buNone/>
            </a:pPr>
            <a:endParaRPr lang="en-NZ" dirty="0"/>
          </a:p>
          <a:p>
            <a:pPr marL="0" indent="0">
              <a:buNone/>
            </a:pPr>
            <a:endParaRPr lang="en-NZ" dirty="0"/>
          </a:p>
        </p:txBody>
      </p:sp>
      <p:pic>
        <p:nvPicPr>
          <p:cNvPr id="5" name="Picture 4" descr="A yellow rectangular sign with text and mountains in the background&#10;&#10;Description automatically generated">
            <a:extLst>
              <a:ext uri="{FF2B5EF4-FFF2-40B4-BE49-F238E27FC236}">
                <a16:creationId xmlns:a16="http://schemas.microsoft.com/office/drawing/2014/main" id="{BBFC40C5-E6DF-DCA6-3E63-5927FCE9F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1959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TotalTime>
  <Words>642</Words>
  <Application>Microsoft Office PowerPoint</Application>
  <PresentationFormat>Widescreen</PresentationFormat>
  <Paragraphs>76</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Calibri</vt:lpstr>
      <vt:lpstr>Wingdings</vt:lpstr>
      <vt:lpstr>Office Theme</vt:lpstr>
      <vt:lpstr>PowerPoint Presentation</vt:lpstr>
      <vt:lpstr>Thankyou</vt:lpstr>
      <vt:lpstr>We support</vt:lpstr>
      <vt:lpstr>Dunedin Tracks and Trails</vt:lpstr>
      <vt:lpstr>PowerPoint Presentation</vt:lpstr>
      <vt:lpstr>PowerPoint Presentation</vt:lpstr>
      <vt:lpstr>Dunedin Tracks and Trails</vt:lpstr>
      <vt:lpstr>The Why?</vt:lpstr>
      <vt:lpstr>The why?</vt:lpstr>
      <vt:lpstr>PowerPoint Presentation</vt:lpstr>
      <vt:lpstr>Dunedin Tracks and Trails</vt:lpstr>
      <vt:lpstr>Where Dunedin Tracks Network Trust is at: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Elder</dc:creator>
  <cp:lastModifiedBy>Rachel Elder</cp:lastModifiedBy>
  <cp:revision>1</cp:revision>
  <dcterms:created xsi:type="dcterms:W3CDTF">2024-12-03T06:56:28Z</dcterms:created>
  <dcterms:modified xsi:type="dcterms:W3CDTF">2024-12-03T20:45:31Z</dcterms:modified>
</cp:coreProperties>
</file>