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customXML/itemProps2.xml" ContentType="application/vnd.openxmlformats-officedocument.customXmlProperties+xml"/>
</Types>
</file>

<file path=_rels/.rels>&#65279;<?xml version="1.0" encoding="utf-8"?><Relationships xmlns="http://schemas.openxmlformats.org/package/2006/relationships"><Relationship Type="http://schemas.openxmlformats.org/package/2006/relationships/metadata/core-properties" Target="docProps/core.xml" Id="rId3" /><Relationship Type="http://schemas.openxmlformats.org/package/2006/relationships/metadata/thumbnail" Target="docProps/thumbnail.jpeg" Id="rId2" /><Relationship Type="http://schemas.openxmlformats.org/officeDocument/2006/relationships/officeDocument" Target="ppt/presentation.xml" Id="rId1" /><Relationship Type="http://schemas.openxmlformats.org/officeDocument/2006/relationships/extended-properties" Target="docProps/app.xml" Id="rId4" /><Relationship Type="http://schemas.openxmlformats.org/officeDocument/2006/relationships/custom-properties" Target="/docProps/custom.xml" Id="R0a8b7f4168304115" 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sldIdLst>
    <p:sldId id="257" r:id="rId2"/>
    <p:sldId id="274" r:id="rId3"/>
    <p:sldId id="275" r:id="rId4"/>
    <p:sldId id="276" r:id="rId5"/>
    <p:sldId id="277" r:id="rId6"/>
    <p:sldId id="285" r:id="rId7"/>
    <p:sldId id="284" r:id="rId8"/>
    <p:sldId id="281" r:id="rId9"/>
    <p:sldId id="278" r:id="rId10"/>
    <p:sldId id="279" r:id="rId11"/>
    <p:sldId id="280" r:id="rId12"/>
    <p:sldId id="258" r:id="rId13"/>
    <p:sldId id="283" r:id="rId14"/>
    <p:sldId id="268" r:id="rId15"/>
    <p:sldId id="282" r:id="rId16"/>
    <p:sldId id="269" r:id="rId17"/>
    <p:sldId id="271" r:id="rId1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572">
          <p15:clr>
            <a:srgbClr val="A4A3A4"/>
          </p15:clr>
        </p15:guide>
        <p15:guide id="2" pos="3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3" autoAdjust="0"/>
    <p:restoredTop sz="94660"/>
  </p:normalViewPr>
  <p:slideViewPr>
    <p:cSldViewPr showGuides="1">
      <p:cViewPr varScale="1">
        <p:scale>
          <a:sx n="106" d="100"/>
          <a:sy n="106" d="100"/>
        </p:scale>
        <p:origin x="1056" y="108"/>
      </p:cViewPr>
      <p:guideLst>
        <p:guide orient="horz" pos="572"/>
        <p:guide pos="3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slide" Target="slides/slide12.xml" Id="rId13" /><Relationship Type="http://schemas.openxmlformats.org/officeDocument/2006/relationships/slide" Target="slides/slide17.xml" Id="rId18" /><Relationship Type="http://schemas.openxmlformats.org/officeDocument/2006/relationships/slide" Target="slides/slide2.xml" Id="rId3" /><Relationship Type="http://schemas.openxmlformats.org/officeDocument/2006/relationships/viewProps" Target="viewProps.xml" Id="rId21" /><Relationship Type="http://schemas.openxmlformats.org/officeDocument/2006/relationships/slide" Target="slides/slide6.xml" Id="rId7" /><Relationship Type="http://schemas.openxmlformats.org/officeDocument/2006/relationships/slide" Target="slides/slide11.xml" Id="rId12" /><Relationship Type="http://schemas.openxmlformats.org/officeDocument/2006/relationships/slide" Target="slides/slide16.xml" Id="rId17" /><Relationship Type="http://schemas.openxmlformats.org/officeDocument/2006/relationships/slide" Target="slides/slide1.xml" Id="rId2" /><Relationship Type="http://schemas.openxmlformats.org/officeDocument/2006/relationships/slide" Target="slides/slide15.xml" Id="rId16" /><Relationship Type="http://schemas.openxmlformats.org/officeDocument/2006/relationships/presProps" Target="presProps.xml" Id="rId20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slide" Target="slides/slide10.xml" Id="rId11" /><Relationship Type="http://schemas.openxmlformats.org/officeDocument/2006/relationships/slide" Target="slides/slide4.xml" Id="rId5" /><Relationship Type="http://schemas.openxmlformats.org/officeDocument/2006/relationships/slide" Target="slides/slide14.xml" Id="rId15" /><Relationship Type="http://schemas.openxmlformats.org/officeDocument/2006/relationships/tableStyles" Target="tableStyles.xml" Id="rId23" /><Relationship Type="http://schemas.openxmlformats.org/officeDocument/2006/relationships/slide" Target="slides/slide9.xml" Id="rId10" /><Relationship Type="http://schemas.openxmlformats.org/officeDocument/2006/relationships/notesMaster" Target="notesMasters/notesMaster1.xml" Id="rId19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slide" Target="slides/slide13.xml" Id="rId14" /><Relationship Type="http://schemas.openxmlformats.org/officeDocument/2006/relationships/theme" Target="theme/theme1.xml" Id="rId22" /><Relationship Type="http://schemas.openxmlformats.org/officeDocument/2006/relationships/customXml" Target="/customXML/item2.xml" Id="R5cd1fa83b2e64720" 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9AE05EC-B8DF-4C32-830B-E7BE75B20D3C}" type="datetimeFigureOut">
              <a:rPr lang="en-NZ" smtClean="0"/>
              <a:t>10/09/2019</a:t>
            </a:fld>
            <a:endParaRPr lang="en-NZ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NZ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N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FA8C7E9-443D-4EEF-9FB8-12E2262321F4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7796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3317482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2478977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8689255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700923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4311652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43300684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81074558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2264903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4720679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1131923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552037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055604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5616703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37454972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5939973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NZ" dirty="0"/>
              <a:t>Manage and </a:t>
            </a:r>
            <a:r>
              <a:rPr lang="en-NZ"/>
              <a:t>coordinate formal enforcement activities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DFEE0BB-FED8-4B72-B701-17FC1A3408BD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612818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467544" y="662831"/>
            <a:ext cx="7772400" cy="1470025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INTRO</a:t>
            </a:r>
            <a:br>
              <a:rPr lang="en-US" dirty="0"/>
            </a:br>
            <a:r>
              <a:rPr lang="en-US" dirty="0"/>
              <a:t>HEADER</a:t>
            </a:r>
            <a:endParaRPr lang="en-NZ" dirty="0"/>
          </a:p>
        </p:txBody>
      </p:sp>
      <p:sp>
        <p:nvSpPr>
          <p:cNvPr id="7" name="Rectangle 6"/>
          <p:cNvSpPr/>
          <p:nvPr userDrawn="1"/>
        </p:nvSpPr>
        <p:spPr>
          <a:xfrm>
            <a:off x="0" y="908050"/>
            <a:ext cx="251520" cy="72075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5710" y="5928555"/>
            <a:ext cx="2940146" cy="7254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88015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467544" y="548680"/>
            <a:ext cx="8229600" cy="1143000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 dirty="0"/>
              <a:t>Header 1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11188" y="1988840"/>
            <a:ext cx="5040932" cy="248113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sp>
        <p:nvSpPr>
          <p:cNvPr id="7" name="Rectangle 6"/>
          <p:cNvSpPr/>
          <p:nvPr userDrawn="1"/>
        </p:nvSpPr>
        <p:spPr>
          <a:xfrm>
            <a:off x="611188" y="1484784"/>
            <a:ext cx="2520652" cy="72008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61910087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39552" y="476672"/>
            <a:ext cx="8229600" cy="1143000"/>
          </a:xfrm>
        </p:spPr>
        <p:txBody>
          <a:bodyPr/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SUB HEADER</a:t>
            </a:r>
            <a:endParaRPr lang="en-NZ" dirty="0"/>
          </a:p>
        </p:txBody>
      </p:sp>
      <p:sp>
        <p:nvSpPr>
          <p:cNvPr id="6" name="Rectangle 5"/>
          <p:cNvSpPr/>
          <p:nvPr userDrawn="1"/>
        </p:nvSpPr>
        <p:spPr>
          <a:xfrm>
            <a:off x="0" y="908050"/>
            <a:ext cx="251520" cy="36071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292392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 userDrawn="1"/>
        </p:nvSpPr>
        <p:spPr>
          <a:xfrm>
            <a:off x="539180" y="836712"/>
            <a:ext cx="7417196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0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Continuation</a:t>
            </a:r>
            <a:r>
              <a:rPr lang="en-NZ" sz="2000" baseline="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previous slide if needed</a:t>
            </a:r>
          </a:p>
        </p:txBody>
      </p:sp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611188" y="1412776"/>
            <a:ext cx="5833020" cy="30963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1437826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518864" y="476672"/>
            <a:ext cx="8229600" cy="1143000"/>
          </a:xfrm>
        </p:spPr>
        <p:txBody>
          <a:bodyPr/>
          <a:lstStyle>
            <a:lvl1pPr>
              <a:defRPr sz="2400" b="1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TWO COLUMNS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8" name="Rectangle 7"/>
          <p:cNvSpPr/>
          <p:nvPr userDrawn="1"/>
        </p:nvSpPr>
        <p:spPr>
          <a:xfrm>
            <a:off x="0" y="908050"/>
            <a:ext cx="251520" cy="360710"/>
          </a:xfrm>
          <a:prstGeom prst="rect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2411674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18864" y="845840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/>
              <a:t>Use the slides below to quickly </a:t>
            </a:r>
            <a:br>
              <a:rPr lang="en-US" dirty="0"/>
            </a:br>
            <a:r>
              <a:rPr lang="en-US" dirty="0"/>
              <a:t>format your presentation</a:t>
            </a:r>
            <a:endParaRPr lang="en-NZ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1560" y="2420888"/>
            <a:ext cx="8229600" cy="2481139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 dirty="0"/>
          </a:p>
        </p:txBody>
      </p:sp>
    </p:spTree>
    <p:extLst>
      <p:ext uri="{BB962C8B-B14F-4D97-AF65-F5344CB8AC3E}">
        <p14:creationId xmlns:p14="http://schemas.microsoft.com/office/powerpoint/2010/main" val="41159452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1" r:id="rId4"/>
    <p:sldLayoutId id="2147483652" r:id="rId5"/>
  </p:sldLayoutIdLst>
  <p:txStyles>
    <p:titleStyle>
      <a:lvl1pPr algn="l" defTabSz="914400" rtl="0" eaLnBrk="1" latinLnBrk="0" hangingPunct="1">
        <a:spcBef>
          <a:spcPct val="0"/>
        </a:spcBef>
        <a:buNone/>
        <a:defRPr sz="3200" kern="1200" baseline="0">
          <a:solidFill>
            <a:srgbClr val="002060"/>
          </a:solidFill>
          <a:latin typeface="Arial Black" panose="020B0A04020102020204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Wingdings" panose="05000000000000000000" pitchFamily="2" charset="2"/>
        <a:buChar char="§"/>
        <a:defRPr sz="24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1">
            <a:lumMod val="60000"/>
            <a:lumOff val="40000"/>
          </a:schemeClr>
        </a:buClr>
        <a:buFont typeface="Wingdings" panose="05000000000000000000" pitchFamily="2" charset="2"/>
        <a:buChar char="§"/>
        <a:defRPr sz="24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Wingdings" panose="05000000000000000000" pitchFamily="2" charset="2"/>
        <a:buChar char="§"/>
        <a:defRPr sz="24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Wingdings" panose="05000000000000000000" pitchFamily="2" charset="2"/>
        <a:buChar char="§"/>
        <a:defRPr sz="24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bg1">
            <a:lumMod val="75000"/>
          </a:schemeClr>
        </a:buClr>
        <a:buFont typeface="Wingdings" panose="05000000000000000000" pitchFamily="2" charset="2"/>
        <a:buChar char="§"/>
        <a:defRPr sz="2400" kern="1200">
          <a:solidFill>
            <a:srgbClr val="002060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9180" y="692696"/>
            <a:ext cx="7772400" cy="1470025"/>
          </a:xfrm>
        </p:spPr>
        <p:txBody>
          <a:bodyPr/>
          <a:lstStyle/>
          <a:p>
            <a:r>
              <a:rPr lang="en-NZ" sz="4000" b="1" dirty="0" err="1">
                <a:cs typeface="Arial" panose="020B0604020202020204" pitchFamily="34" charset="0"/>
              </a:rPr>
              <a:t>Manuherikia</a:t>
            </a:r>
            <a:r>
              <a:rPr lang="en-NZ" sz="4000" b="1" dirty="0">
                <a:cs typeface="Arial" panose="020B0604020202020204" pitchFamily="34" charset="0"/>
              </a:rPr>
              <a:t> Catchment Plan Making</a:t>
            </a:r>
            <a:endParaRPr lang="en-NZ" sz="4000" dirty="0"/>
          </a:p>
        </p:txBody>
      </p:sp>
      <p:sp>
        <p:nvSpPr>
          <p:cNvPr id="4" name="TextBox 3"/>
          <p:cNvSpPr txBox="1"/>
          <p:nvPr/>
        </p:nvSpPr>
        <p:spPr>
          <a:xfrm>
            <a:off x="549648" y="2924944"/>
            <a:ext cx="424884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b="1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Peter Constantine</a:t>
            </a:r>
          </a:p>
          <a:p>
            <a:endParaRPr lang="en-NZ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39180" y="3246075"/>
            <a:ext cx="61210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Consultant Planner </a:t>
            </a:r>
          </a:p>
          <a:p>
            <a:r>
              <a:rPr lang="en-NZ" sz="2400" dirty="0">
                <a:solidFill>
                  <a:srgbClr val="00206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MAC Catchments Project Manager </a:t>
            </a:r>
          </a:p>
          <a:p>
            <a:endParaRPr lang="en-NZ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86862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Management Challenges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746" y="1484784"/>
            <a:ext cx="8229600" cy="432048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Minimising trade-offs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Applying tailor-made solutions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3 potential management zones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Based on similarities of characteristics</a:t>
            </a:r>
          </a:p>
          <a:p>
            <a:pPr lvl="2"/>
            <a:r>
              <a:rPr lang="en-NZ" dirty="0">
                <a:solidFill>
                  <a:srgbClr val="002060"/>
                </a:solidFill>
              </a:rPr>
              <a:t>Hydrology</a:t>
            </a:r>
          </a:p>
          <a:p>
            <a:pPr lvl="2"/>
            <a:r>
              <a:rPr lang="en-NZ" dirty="0">
                <a:solidFill>
                  <a:srgbClr val="002060"/>
                </a:solidFill>
              </a:rPr>
              <a:t>Values</a:t>
            </a:r>
          </a:p>
          <a:p>
            <a:pPr lvl="2"/>
            <a:r>
              <a:rPr lang="en-NZ" dirty="0">
                <a:solidFill>
                  <a:srgbClr val="002060"/>
                </a:solidFill>
              </a:rPr>
              <a:t>Land use</a:t>
            </a:r>
          </a:p>
          <a:p>
            <a:pPr lvl="2"/>
            <a:r>
              <a:rPr lang="en-NZ" dirty="0"/>
              <a:t>Nature &amp; scale of ecological issues &amp; future risks</a:t>
            </a:r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402585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Management Challenges </a:t>
            </a:r>
            <a:r>
              <a:rPr lang="en-NZ" dirty="0" err="1"/>
              <a:t>ctd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746" y="1484784"/>
            <a:ext cx="8229600" cy="432048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Combination of RMA Plan &amp; other instruments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RMA Plan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Minimum flow</a:t>
            </a:r>
          </a:p>
          <a:p>
            <a:pPr lvl="1"/>
            <a:r>
              <a:rPr lang="en-NZ" dirty="0"/>
              <a:t>Residual flow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Allocation framework – limits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Management of discharges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Transition framework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Other</a:t>
            </a:r>
          </a:p>
          <a:p>
            <a:pPr lvl="1"/>
            <a:r>
              <a:rPr lang="en-NZ" dirty="0"/>
              <a:t>Water user groups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Industry best practice</a:t>
            </a:r>
          </a:p>
          <a:p>
            <a:pPr lvl="1"/>
            <a:r>
              <a:rPr lang="en-NZ" dirty="0"/>
              <a:t>Infrastructure/storage</a:t>
            </a: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209208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Project timeline</a:t>
            </a:r>
          </a:p>
        </p:txBody>
      </p:sp>
      <p:cxnSp>
        <p:nvCxnSpPr>
          <p:cNvPr id="6" name="Connector: Curved 5">
            <a:extLst>
              <a:ext uri="{FF2B5EF4-FFF2-40B4-BE49-F238E27FC236}">
                <a16:creationId xmlns:a16="http://schemas.microsoft.com/office/drawing/2014/main" id="{6ED1AC4F-FE40-402A-B4B7-5BE9BF0D74B7}"/>
              </a:ext>
            </a:extLst>
          </p:cNvPr>
          <p:cNvCxnSpPr>
            <a:cxnSpLocks/>
          </p:cNvCxnSpPr>
          <p:nvPr/>
        </p:nvCxnSpPr>
        <p:spPr>
          <a:xfrm>
            <a:off x="618804" y="2084957"/>
            <a:ext cx="7817686" cy="4464496"/>
          </a:xfrm>
          <a:prstGeom prst="curvedConnector3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>
            <a:extLst>
              <a:ext uri="{FF2B5EF4-FFF2-40B4-BE49-F238E27FC236}">
                <a16:creationId xmlns:a16="http://schemas.microsoft.com/office/drawing/2014/main" id="{C2A0B527-63E4-4E2A-B923-8BAE6A23EC2D}"/>
              </a:ext>
            </a:extLst>
          </p:cNvPr>
          <p:cNvSpPr txBox="1"/>
          <p:nvPr/>
        </p:nvSpPr>
        <p:spPr>
          <a:xfrm>
            <a:off x="162016" y="1304962"/>
            <a:ext cx="12438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/>
              <a:t>Previous </a:t>
            </a:r>
          </a:p>
          <a:p>
            <a:r>
              <a:rPr lang="en-NZ" sz="1600" dirty="0"/>
              <a:t>community</a:t>
            </a:r>
          </a:p>
          <a:p>
            <a:r>
              <a:rPr lang="en-NZ" sz="1600" dirty="0"/>
              <a:t>engagement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66071EB9-95AE-49D8-9258-A9A54C791CC6}"/>
              </a:ext>
            </a:extLst>
          </p:cNvPr>
          <p:cNvSpPr txBox="1"/>
          <p:nvPr/>
        </p:nvSpPr>
        <p:spPr>
          <a:xfrm>
            <a:off x="1654028" y="1915680"/>
            <a:ext cx="121347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/>
              <a:t>12 July MRG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0599614E-96E3-4546-A4FA-68A07396DAA4}"/>
              </a:ext>
            </a:extLst>
          </p:cNvPr>
          <p:cNvSpPr txBox="1"/>
          <p:nvPr/>
        </p:nvSpPr>
        <p:spPr>
          <a:xfrm>
            <a:off x="2543664" y="2204596"/>
            <a:ext cx="1343124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/>
              <a:t>8 Aug MRG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FA8207D6-8FB1-444F-ADA8-0D7DC8105195}"/>
              </a:ext>
            </a:extLst>
          </p:cNvPr>
          <p:cNvSpPr txBox="1"/>
          <p:nvPr/>
        </p:nvSpPr>
        <p:spPr>
          <a:xfrm>
            <a:off x="162016" y="2555514"/>
            <a:ext cx="313271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/>
              <a:t>End Aug – NIWA models completed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82E98F4D-281C-4F32-9321-2E2C1DB6A592}"/>
              </a:ext>
            </a:extLst>
          </p:cNvPr>
          <p:cNvSpPr txBox="1"/>
          <p:nvPr/>
        </p:nvSpPr>
        <p:spPr>
          <a:xfrm>
            <a:off x="3462533" y="2700143"/>
            <a:ext cx="138249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/>
              <a:t>10 Sept - MRG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D4ED2222-ED1A-45DA-B5C6-47290B3E0E1C}"/>
              </a:ext>
            </a:extLst>
          </p:cNvPr>
          <p:cNvSpPr txBox="1"/>
          <p:nvPr/>
        </p:nvSpPr>
        <p:spPr>
          <a:xfrm>
            <a:off x="1266947" y="3051061"/>
            <a:ext cx="26584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Z" sz="1600" dirty="0"/>
              <a:t>23-28 Sept – Values for outcomes consultation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24DBECF2-861D-43BA-8524-F7B534DD3CCA}"/>
              </a:ext>
            </a:extLst>
          </p:cNvPr>
          <p:cNvSpPr txBox="1"/>
          <p:nvPr/>
        </p:nvSpPr>
        <p:spPr>
          <a:xfrm>
            <a:off x="4203939" y="3412243"/>
            <a:ext cx="130163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/>
              <a:t>15 Oct - MRG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8DF9B4D5-6D5B-40C5-A974-B724443F0518}"/>
              </a:ext>
            </a:extLst>
          </p:cNvPr>
          <p:cNvSpPr txBox="1"/>
          <p:nvPr/>
        </p:nvSpPr>
        <p:spPr>
          <a:xfrm>
            <a:off x="1266947" y="3750797"/>
            <a:ext cx="3240360" cy="6155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Z" dirty="0"/>
              <a:t>En</a:t>
            </a:r>
            <a:r>
              <a:rPr lang="en-NZ" sz="1600" dirty="0"/>
              <a:t>d Oct – Preliminary science &amp;</a:t>
            </a:r>
          </a:p>
          <a:p>
            <a:pPr algn="r"/>
            <a:r>
              <a:rPr lang="en-NZ" sz="1600" dirty="0"/>
              <a:t> economic evaluations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C5FE1844-9897-43F3-A76C-C1527CE8F57B}"/>
              </a:ext>
            </a:extLst>
          </p:cNvPr>
          <p:cNvSpPr txBox="1"/>
          <p:nvPr/>
        </p:nvSpPr>
        <p:spPr>
          <a:xfrm>
            <a:off x="1270569" y="4416136"/>
            <a:ext cx="338378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NZ" sz="1600" dirty="0"/>
              <a:t>Oct/Nov – develop freshwater objectives, describe attribute states, set limits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BC35F99C-05BC-4BAE-BEF0-A359B5F2A622}"/>
              </a:ext>
            </a:extLst>
          </p:cNvPr>
          <p:cNvSpPr txBox="1"/>
          <p:nvPr/>
        </p:nvSpPr>
        <p:spPr>
          <a:xfrm>
            <a:off x="5010850" y="5114834"/>
            <a:ext cx="33739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/>
              <a:t>19 Nov – MRG – Manuherekia Choices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5CDF238-E4FB-4B05-B962-3E990711D880}"/>
              </a:ext>
            </a:extLst>
          </p:cNvPr>
          <p:cNvSpPr txBox="1"/>
          <p:nvPr/>
        </p:nvSpPr>
        <p:spPr>
          <a:xfrm>
            <a:off x="3401084" y="5522393"/>
            <a:ext cx="242419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/>
              <a:t>Feb 2020 – Consultation on scenarios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F8121F7-1A40-40E6-BB88-E097C5962C40}"/>
              </a:ext>
            </a:extLst>
          </p:cNvPr>
          <p:cNvSpPr txBox="1"/>
          <p:nvPr/>
        </p:nvSpPr>
        <p:spPr>
          <a:xfrm>
            <a:off x="4507307" y="6087648"/>
            <a:ext cx="2167132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sz="1600" dirty="0"/>
              <a:t>March-Jun Plan drafting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93FE31D-26DA-41ED-8CC9-993B2291BBD9}"/>
              </a:ext>
            </a:extLst>
          </p:cNvPr>
          <p:cNvSpPr txBox="1"/>
          <p:nvPr/>
        </p:nvSpPr>
        <p:spPr>
          <a:xfrm>
            <a:off x="7400298" y="6069050"/>
            <a:ext cx="18722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1600" dirty="0"/>
              <a:t>August 2020 - Plan notification</a:t>
            </a:r>
          </a:p>
        </p:txBody>
      </p:sp>
    </p:spTree>
    <p:extLst>
      <p:ext uri="{BB962C8B-B14F-4D97-AF65-F5344CB8AC3E}">
        <p14:creationId xmlns:p14="http://schemas.microsoft.com/office/powerpoint/2010/main" val="18213695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Project timeline – MRG Meetings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746" y="1484784"/>
            <a:ext cx="8229600" cy="4896544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12 July – Introductions &amp; work programme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8 August – State of Environment – history/culture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10 September – MRL learnings; what’s in &amp; what’s out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15 October – hydrological modelling explained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19 November – community consultation feedback &amp; Manuherekia Choices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March 2020 – decision on </a:t>
            </a:r>
            <a:r>
              <a:rPr lang="en-NZ" dirty="0" err="1"/>
              <a:t>Manuherikia</a:t>
            </a:r>
            <a:r>
              <a:rPr lang="en-NZ" dirty="0"/>
              <a:t> Choices feedback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May 2020 – plan provisions</a:t>
            </a:r>
          </a:p>
        </p:txBody>
      </p:sp>
    </p:spTree>
    <p:extLst>
      <p:ext uri="{BB962C8B-B14F-4D97-AF65-F5344CB8AC3E}">
        <p14:creationId xmlns:p14="http://schemas.microsoft.com/office/powerpoint/2010/main" val="57970403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val 2">
            <a:extLst>
              <a:ext uri="{FF2B5EF4-FFF2-40B4-BE49-F238E27FC236}">
                <a16:creationId xmlns:a16="http://schemas.microsoft.com/office/drawing/2014/main" id="{CD3F0B71-5913-459D-A384-BD58DE4F5DA3}"/>
              </a:ext>
            </a:extLst>
          </p:cNvPr>
          <p:cNvSpPr/>
          <p:nvPr/>
        </p:nvSpPr>
        <p:spPr>
          <a:xfrm>
            <a:off x="1661165" y="3864696"/>
            <a:ext cx="5904656" cy="2315218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1560" y="448765"/>
            <a:ext cx="8229600" cy="1143000"/>
          </a:xfrm>
        </p:spPr>
        <p:txBody>
          <a:bodyPr/>
          <a:lstStyle/>
          <a:p>
            <a:r>
              <a:rPr lang="en-NZ" dirty="0"/>
              <a:t>MRG in context</a:t>
            </a:r>
          </a:p>
        </p:txBody>
      </p:sp>
      <p:sp>
        <p:nvSpPr>
          <p:cNvPr id="4" name="Oval 3">
            <a:extLst>
              <a:ext uri="{FF2B5EF4-FFF2-40B4-BE49-F238E27FC236}">
                <a16:creationId xmlns:a16="http://schemas.microsoft.com/office/drawing/2014/main" id="{E7E24A59-92AD-46D1-A02B-E4A5D4904653}"/>
              </a:ext>
            </a:extLst>
          </p:cNvPr>
          <p:cNvSpPr/>
          <p:nvPr/>
        </p:nvSpPr>
        <p:spPr>
          <a:xfrm>
            <a:off x="3550444" y="1513027"/>
            <a:ext cx="2043112" cy="1018033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dirty="0"/>
              <a:t>ORC Governance</a:t>
            </a:r>
          </a:p>
        </p:txBody>
      </p:sp>
      <p:sp>
        <p:nvSpPr>
          <p:cNvPr id="5" name="Oval 4">
            <a:extLst>
              <a:ext uri="{FF2B5EF4-FFF2-40B4-BE49-F238E27FC236}">
                <a16:creationId xmlns:a16="http://schemas.microsoft.com/office/drawing/2014/main" id="{084F3C51-2719-4712-8571-F98625D1F00A}"/>
              </a:ext>
            </a:extLst>
          </p:cNvPr>
          <p:cNvSpPr/>
          <p:nvPr/>
        </p:nvSpPr>
        <p:spPr>
          <a:xfrm>
            <a:off x="3173332" y="2465920"/>
            <a:ext cx="2838827" cy="1384166"/>
          </a:xfrm>
          <a:prstGeom prst="ellipse">
            <a:avLst/>
          </a:prstGeom>
          <a:ln>
            <a:solidFill>
              <a:srgbClr val="0070C0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NZ" dirty="0"/>
              <a:t>ORC – Ngai </a:t>
            </a:r>
            <a:r>
              <a:rPr lang="en-NZ" dirty="0" err="1"/>
              <a:t>Tahu</a:t>
            </a:r>
            <a:endParaRPr lang="en-NZ" dirty="0"/>
          </a:p>
          <a:p>
            <a:pPr algn="ctr"/>
            <a:r>
              <a:rPr lang="en-NZ" dirty="0"/>
              <a:t>(Treaty Partnership)</a:t>
            </a:r>
          </a:p>
        </p:txBody>
      </p:sp>
      <p:sp>
        <p:nvSpPr>
          <p:cNvPr id="6" name="Oval 5">
            <a:extLst>
              <a:ext uri="{FF2B5EF4-FFF2-40B4-BE49-F238E27FC236}">
                <a16:creationId xmlns:a16="http://schemas.microsoft.com/office/drawing/2014/main" id="{1809B39A-8A32-4891-9C4E-334FA9D5C2A0}"/>
              </a:ext>
            </a:extLst>
          </p:cNvPr>
          <p:cNvSpPr/>
          <p:nvPr/>
        </p:nvSpPr>
        <p:spPr>
          <a:xfrm>
            <a:off x="2751897" y="407727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/>
              <a:t>MRG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3FB4AFEC-DF86-40BA-93A8-7713DB684861}"/>
              </a:ext>
            </a:extLst>
          </p:cNvPr>
          <p:cNvSpPr/>
          <p:nvPr/>
        </p:nvSpPr>
        <p:spPr>
          <a:xfrm>
            <a:off x="5334221" y="4108190"/>
            <a:ext cx="914400" cy="9144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NZ" dirty="0"/>
              <a:t>TAG</a:t>
            </a:r>
          </a:p>
        </p:txBody>
      </p:sp>
      <p:sp>
        <p:nvSpPr>
          <p:cNvPr id="11" name="Arrow: Left-Right 10">
            <a:extLst>
              <a:ext uri="{FF2B5EF4-FFF2-40B4-BE49-F238E27FC236}">
                <a16:creationId xmlns:a16="http://schemas.microsoft.com/office/drawing/2014/main" id="{AF9D55ED-37E1-43B3-B9DE-49201BF3A406}"/>
              </a:ext>
            </a:extLst>
          </p:cNvPr>
          <p:cNvSpPr/>
          <p:nvPr/>
        </p:nvSpPr>
        <p:spPr>
          <a:xfrm>
            <a:off x="3901887" y="4309076"/>
            <a:ext cx="1216152" cy="48463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DB2ABC2B-906E-4ADF-A23F-A75E1F2C32B9}"/>
              </a:ext>
            </a:extLst>
          </p:cNvPr>
          <p:cNvSpPr txBox="1"/>
          <p:nvPr/>
        </p:nvSpPr>
        <p:spPr>
          <a:xfrm>
            <a:off x="3586414" y="5421949"/>
            <a:ext cx="19010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2800" dirty="0"/>
              <a:t>Community</a:t>
            </a:r>
          </a:p>
        </p:txBody>
      </p:sp>
      <p:sp>
        <p:nvSpPr>
          <p:cNvPr id="13" name="Arrow: Left-Right 12">
            <a:extLst>
              <a:ext uri="{FF2B5EF4-FFF2-40B4-BE49-F238E27FC236}">
                <a16:creationId xmlns:a16="http://schemas.microsoft.com/office/drawing/2014/main" id="{D3DF5CAC-88E5-43EB-A0B6-48EFCBCEDF33}"/>
              </a:ext>
            </a:extLst>
          </p:cNvPr>
          <p:cNvSpPr/>
          <p:nvPr/>
        </p:nvSpPr>
        <p:spPr>
          <a:xfrm rot="18379615">
            <a:off x="3129214" y="3497653"/>
            <a:ext cx="914400" cy="264322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4" name="Arrow: Left-Right 13">
            <a:extLst>
              <a:ext uri="{FF2B5EF4-FFF2-40B4-BE49-F238E27FC236}">
                <a16:creationId xmlns:a16="http://schemas.microsoft.com/office/drawing/2014/main" id="{275189B9-304D-48D0-B911-7BE444E51717}"/>
              </a:ext>
            </a:extLst>
          </p:cNvPr>
          <p:cNvSpPr/>
          <p:nvPr/>
        </p:nvSpPr>
        <p:spPr>
          <a:xfrm rot="13090268">
            <a:off x="3470227" y="5143545"/>
            <a:ext cx="710920" cy="137674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7607266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Technical Advisory Group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746" y="1484784"/>
            <a:ext cx="8229600" cy="3024187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Julie Everett-Hincks, ORC – Chair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Richard </a:t>
            </a:r>
            <a:r>
              <a:rPr lang="en-NZ" dirty="0" err="1"/>
              <a:t>Allibone</a:t>
            </a:r>
            <a:r>
              <a:rPr lang="en-NZ" dirty="0"/>
              <a:t>, Consultant to ORC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Jason </a:t>
            </a:r>
            <a:r>
              <a:rPr lang="en-NZ" dirty="0" err="1">
                <a:solidFill>
                  <a:srgbClr val="002060"/>
                </a:solidFill>
              </a:rPr>
              <a:t>Augspurger</a:t>
            </a:r>
            <a:r>
              <a:rPr lang="en-NZ" dirty="0">
                <a:solidFill>
                  <a:srgbClr val="002060"/>
                </a:solidFill>
              </a:rPr>
              <a:t>, ORC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Matt Hickey, OWRUG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Nicholas Dunn, </a:t>
            </a:r>
            <a:r>
              <a:rPr lang="en-NZ" dirty="0" err="1">
                <a:solidFill>
                  <a:srgbClr val="002060"/>
                </a:solidFill>
              </a:rPr>
              <a:t>DoC</a:t>
            </a:r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Kathryn Gale, </a:t>
            </a:r>
            <a:r>
              <a:rPr lang="en-NZ" dirty="0" err="1"/>
              <a:t>Aukaha</a:t>
            </a:r>
            <a:endParaRPr lang="en-NZ" dirty="0"/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Morgan Trotter, Fish &amp; Game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Roger Williams, </a:t>
            </a:r>
            <a:r>
              <a:rPr lang="en-NZ" dirty="0" err="1"/>
              <a:t>Omakau</a:t>
            </a:r>
            <a:r>
              <a:rPr lang="en-NZ" dirty="0"/>
              <a:t> Irrigation Company</a:t>
            </a: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5693469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Plan Making Components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746" y="1484784"/>
            <a:ext cx="8229600" cy="3744416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Consultation to establish values and futures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Establish objectives - NPSFM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Establish limits to achieve objectives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Prepare plan provisions</a:t>
            </a:r>
          </a:p>
          <a:p>
            <a:pPr lvl="1"/>
            <a:r>
              <a:rPr lang="en-NZ" dirty="0"/>
              <a:t>Objectives, policies, methods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Prepare evaluation report – s32 RMA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Notification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Submissions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Hearing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Decision</a:t>
            </a:r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74953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: Rounded Corners 27">
            <a:extLst>
              <a:ext uri="{FF2B5EF4-FFF2-40B4-BE49-F238E27FC236}">
                <a16:creationId xmlns:a16="http://schemas.microsoft.com/office/drawing/2014/main" id="{90982DC8-A86A-45E7-8D71-AC8734AE7825}"/>
              </a:ext>
            </a:extLst>
          </p:cNvPr>
          <p:cNvSpPr/>
          <p:nvPr/>
        </p:nvSpPr>
        <p:spPr>
          <a:xfrm>
            <a:off x="3328218" y="2115415"/>
            <a:ext cx="3344505" cy="458666"/>
          </a:xfrm>
          <a:prstGeom prst="roundRect">
            <a:avLst/>
          </a:prstGeom>
          <a:solidFill>
            <a:schemeClr val="bg1"/>
          </a:solidFill>
          <a:ln>
            <a:solidFill>
              <a:srgbClr val="0070C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2" name="Rectangle: Rounded Corners 21">
            <a:extLst>
              <a:ext uri="{FF2B5EF4-FFF2-40B4-BE49-F238E27FC236}">
                <a16:creationId xmlns:a16="http://schemas.microsoft.com/office/drawing/2014/main" id="{1706DD89-9B83-4CAA-9489-F40E3D3E724D}"/>
              </a:ext>
            </a:extLst>
          </p:cNvPr>
          <p:cNvSpPr/>
          <p:nvPr/>
        </p:nvSpPr>
        <p:spPr>
          <a:xfrm>
            <a:off x="726804" y="2795905"/>
            <a:ext cx="1585818" cy="2992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83AE09CF-DABE-4F4C-AC34-5E4CE3C16277}"/>
              </a:ext>
            </a:extLst>
          </p:cNvPr>
          <p:cNvSpPr/>
          <p:nvPr/>
        </p:nvSpPr>
        <p:spPr>
          <a:xfrm>
            <a:off x="3713720" y="2812286"/>
            <a:ext cx="1972814" cy="2992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5EC34243-3D73-43ED-8F6D-2E64E1FF7CF3}"/>
              </a:ext>
            </a:extLst>
          </p:cNvPr>
          <p:cNvSpPr/>
          <p:nvPr/>
        </p:nvSpPr>
        <p:spPr>
          <a:xfrm>
            <a:off x="2771800" y="2812286"/>
            <a:ext cx="941920" cy="2992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C46894B7-EB56-431F-90DA-F54E565B3E28}"/>
              </a:ext>
            </a:extLst>
          </p:cNvPr>
          <p:cNvSpPr/>
          <p:nvPr/>
        </p:nvSpPr>
        <p:spPr>
          <a:xfrm>
            <a:off x="726804" y="2812286"/>
            <a:ext cx="1748641" cy="2992978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F8338F59-65B6-440C-A6B7-82C1883791C6}"/>
              </a:ext>
            </a:extLst>
          </p:cNvPr>
          <p:cNvSpPr/>
          <p:nvPr/>
        </p:nvSpPr>
        <p:spPr>
          <a:xfrm>
            <a:off x="347886" y="1914596"/>
            <a:ext cx="8616601" cy="4668305"/>
          </a:xfrm>
          <a:prstGeom prst="round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3826" y="517247"/>
            <a:ext cx="8229600" cy="1143000"/>
          </a:xfrm>
        </p:spPr>
        <p:txBody>
          <a:bodyPr/>
          <a:lstStyle/>
          <a:p>
            <a:r>
              <a:rPr lang="en-NZ" dirty="0"/>
              <a:t>Land &amp; Water Plan Architecture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1F7C5BDC-DC69-40B0-B0F0-844C21E0DEEA}"/>
              </a:ext>
            </a:extLst>
          </p:cNvPr>
          <p:cNvSpPr txBox="1"/>
          <p:nvPr/>
        </p:nvSpPr>
        <p:spPr>
          <a:xfrm>
            <a:off x="2660017" y="2155943"/>
            <a:ext cx="408022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Regional Plan: Water Resources for Otago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95864648-883F-440C-A91A-BAF1C101FDFB}"/>
              </a:ext>
            </a:extLst>
          </p:cNvPr>
          <p:cNvSpPr txBox="1"/>
          <p:nvPr/>
        </p:nvSpPr>
        <p:spPr>
          <a:xfrm>
            <a:off x="623897" y="2835059"/>
            <a:ext cx="7980552" cy="369332"/>
          </a:xfrm>
          <a:prstGeom prst="rect">
            <a:avLst/>
          </a:prstGeom>
          <a:noFill/>
          <a:ln w="28575"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Region-wide Objectives &amp; Policies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FBD8A7C-7A16-407D-8474-052CE0C9D5DE}"/>
              </a:ext>
            </a:extLst>
          </p:cNvPr>
          <p:cNvSpPr txBox="1"/>
          <p:nvPr/>
        </p:nvSpPr>
        <p:spPr>
          <a:xfrm>
            <a:off x="675997" y="3525613"/>
            <a:ext cx="140658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Clutha/Mata-Au Policies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A0BE774-BA4F-4221-9AB8-2E870D1E7990}"/>
              </a:ext>
            </a:extLst>
          </p:cNvPr>
          <p:cNvSpPr txBox="1"/>
          <p:nvPr/>
        </p:nvSpPr>
        <p:spPr>
          <a:xfrm>
            <a:off x="2545808" y="3547515"/>
            <a:ext cx="88884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Taieri Policies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62A6F964-6BEC-43DF-A57F-88B7322DD053}"/>
              </a:ext>
            </a:extLst>
          </p:cNvPr>
          <p:cNvSpPr txBox="1"/>
          <p:nvPr/>
        </p:nvSpPr>
        <p:spPr>
          <a:xfrm>
            <a:off x="7394701" y="3447617"/>
            <a:ext cx="116660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North Otago Policies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E88AF277-779E-43E1-8937-DC851527DFE4}"/>
              </a:ext>
            </a:extLst>
          </p:cNvPr>
          <p:cNvSpPr txBox="1"/>
          <p:nvPr/>
        </p:nvSpPr>
        <p:spPr>
          <a:xfrm>
            <a:off x="3904779" y="3530645"/>
            <a:ext cx="171656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Dunedin Coastal</a:t>
            </a:r>
          </a:p>
          <a:p>
            <a:pPr algn="ctr"/>
            <a:r>
              <a:rPr lang="en-NZ" dirty="0"/>
              <a:t>Policies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10DD409-1CB9-48CA-A59C-3D24B0D5EC0C}"/>
              </a:ext>
            </a:extLst>
          </p:cNvPr>
          <p:cNvSpPr txBox="1"/>
          <p:nvPr/>
        </p:nvSpPr>
        <p:spPr>
          <a:xfrm>
            <a:off x="5735723" y="3487009"/>
            <a:ext cx="131166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 err="1"/>
              <a:t>Catlins</a:t>
            </a:r>
            <a:r>
              <a:rPr lang="en-NZ" dirty="0"/>
              <a:t> Policies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7EB9DA7B-F443-4764-8F48-29F9219415AB}"/>
              </a:ext>
            </a:extLst>
          </p:cNvPr>
          <p:cNvSpPr txBox="1"/>
          <p:nvPr/>
        </p:nvSpPr>
        <p:spPr>
          <a:xfrm>
            <a:off x="992939" y="4382945"/>
            <a:ext cx="9750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NZ" dirty="0"/>
              <a:t>[5 </a:t>
            </a:r>
            <a:r>
              <a:rPr lang="en-NZ" dirty="0" err="1"/>
              <a:t>Rohe</a:t>
            </a:r>
            <a:r>
              <a:rPr lang="en-NZ" dirty="0"/>
              <a:t>]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1A59120-2129-4AC8-9B18-C3407D7222BD}"/>
              </a:ext>
            </a:extLst>
          </p:cNvPr>
          <p:cNvSpPr txBox="1"/>
          <p:nvPr/>
        </p:nvSpPr>
        <p:spPr>
          <a:xfrm>
            <a:off x="629779" y="4808063"/>
            <a:ext cx="1697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Freshwater objectives (numerical); limits; rules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81BC8676-693A-4BE8-8F2C-9B9245E005A1}"/>
              </a:ext>
            </a:extLst>
          </p:cNvPr>
          <p:cNvSpPr txBox="1"/>
          <p:nvPr/>
        </p:nvSpPr>
        <p:spPr>
          <a:xfrm>
            <a:off x="2207007" y="4820621"/>
            <a:ext cx="1697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Freshwater objectives (numerical); limits; rules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15EBC512-FE90-4750-BC52-56395B14346E}"/>
              </a:ext>
            </a:extLst>
          </p:cNvPr>
          <p:cNvSpPr txBox="1"/>
          <p:nvPr/>
        </p:nvSpPr>
        <p:spPr>
          <a:xfrm>
            <a:off x="3876490" y="4828926"/>
            <a:ext cx="1697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Freshwater objectives (numerical); limits; rules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0988F469-0020-414D-BCAB-74F01393101B}"/>
              </a:ext>
            </a:extLst>
          </p:cNvPr>
          <p:cNvSpPr txBox="1"/>
          <p:nvPr/>
        </p:nvSpPr>
        <p:spPr>
          <a:xfrm>
            <a:off x="5585899" y="4808063"/>
            <a:ext cx="1697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Freshwater objectives (numerical); limits; rules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6AB87B92-4AB3-4559-9FA3-5324EFF43F73}"/>
              </a:ext>
            </a:extLst>
          </p:cNvPr>
          <p:cNvSpPr txBox="1"/>
          <p:nvPr/>
        </p:nvSpPr>
        <p:spPr>
          <a:xfrm>
            <a:off x="7129117" y="4820620"/>
            <a:ext cx="16977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dirty="0"/>
              <a:t>Freshwater objectives (numerical); limits; rules</a:t>
            </a:r>
          </a:p>
        </p:txBody>
      </p:sp>
      <p:sp>
        <p:nvSpPr>
          <p:cNvPr id="23" name="Rectangle: Rounded Corners 22">
            <a:extLst>
              <a:ext uri="{FF2B5EF4-FFF2-40B4-BE49-F238E27FC236}">
                <a16:creationId xmlns:a16="http://schemas.microsoft.com/office/drawing/2014/main" id="{47B7B54A-9A93-4647-A216-1551E27A1CA5}"/>
              </a:ext>
            </a:extLst>
          </p:cNvPr>
          <p:cNvSpPr/>
          <p:nvPr/>
        </p:nvSpPr>
        <p:spPr>
          <a:xfrm>
            <a:off x="623896" y="3409082"/>
            <a:ext cx="1639631" cy="277890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4" name="Rectangle: Rounded Corners 23">
            <a:extLst>
              <a:ext uri="{FF2B5EF4-FFF2-40B4-BE49-F238E27FC236}">
                <a16:creationId xmlns:a16="http://schemas.microsoft.com/office/drawing/2014/main" id="{57A70EDC-441F-4B29-9CB7-7E08DCC53E5F}"/>
              </a:ext>
            </a:extLst>
          </p:cNvPr>
          <p:cNvSpPr/>
          <p:nvPr/>
        </p:nvSpPr>
        <p:spPr>
          <a:xfrm>
            <a:off x="2370046" y="3409082"/>
            <a:ext cx="1386169" cy="2778909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5" name="Rectangle: Rounded Corners 24">
            <a:extLst>
              <a:ext uri="{FF2B5EF4-FFF2-40B4-BE49-F238E27FC236}">
                <a16:creationId xmlns:a16="http://schemas.microsoft.com/office/drawing/2014/main" id="{F46E44AA-EA0E-455C-B61E-86026FADB210}"/>
              </a:ext>
            </a:extLst>
          </p:cNvPr>
          <p:cNvSpPr/>
          <p:nvPr/>
        </p:nvSpPr>
        <p:spPr>
          <a:xfrm>
            <a:off x="3881672" y="3394656"/>
            <a:ext cx="1697772" cy="279333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6" name="Rectangle: Rounded Corners 25">
            <a:extLst>
              <a:ext uri="{FF2B5EF4-FFF2-40B4-BE49-F238E27FC236}">
                <a16:creationId xmlns:a16="http://schemas.microsoft.com/office/drawing/2014/main" id="{61E70BB3-36C9-4B0E-BD63-355AC1D3EA62}"/>
              </a:ext>
            </a:extLst>
          </p:cNvPr>
          <p:cNvSpPr/>
          <p:nvPr/>
        </p:nvSpPr>
        <p:spPr>
          <a:xfrm>
            <a:off x="5748543" y="3378110"/>
            <a:ext cx="1395149" cy="28098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  <p:sp>
        <p:nvSpPr>
          <p:cNvPr id="27" name="Rectangle: Rounded Corners 26">
            <a:extLst>
              <a:ext uri="{FF2B5EF4-FFF2-40B4-BE49-F238E27FC236}">
                <a16:creationId xmlns:a16="http://schemas.microsoft.com/office/drawing/2014/main" id="{0945B93B-2177-4760-9F47-3D0547DC952C}"/>
              </a:ext>
            </a:extLst>
          </p:cNvPr>
          <p:cNvSpPr/>
          <p:nvPr/>
        </p:nvSpPr>
        <p:spPr>
          <a:xfrm>
            <a:off x="7283671" y="3347337"/>
            <a:ext cx="1395149" cy="2809881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424232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746" y="1484784"/>
            <a:ext cx="8229600" cy="388843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Abstraction &amp; use of water and associated infrastructure is “managed” through deemed permits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Deemed permits due to expire on 1 October 2021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Deemed permits can be replaced with ‘new’ water permit (resource consent)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No current framework for assessing ‘new’ water permits</a:t>
            </a:r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76774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Water Management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746" y="1484784"/>
            <a:ext cx="8229600" cy="489654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Over the past 30 years management of water has changed dramatically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RMA Part 2</a:t>
            </a:r>
          </a:p>
          <a:p>
            <a:pPr lvl="1"/>
            <a:r>
              <a:rPr lang="en-NZ" dirty="0"/>
              <a:t>NPS-FM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Balance between environment and economy</a:t>
            </a:r>
          </a:p>
          <a:p>
            <a:r>
              <a:rPr lang="en-NZ" dirty="0"/>
              <a:t>RMA is about allocation of resources between competing interests</a:t>
            </a:r>
          </a:p>
          <a:p>
            <a:r>
              <a:rPr lang="en-NZ" dirty="0"/>
              <a:t>ORC regulatory framework has not kept pace with changes</a:t>
            </a:r>
          </a:p>
          <a:p>
            <a:pPr lvl="1"/>
            <a:r>
              <a:rPr lang="en-NZ" sz="1800" dirty="0">
                <a:solidFill>
                  <a:srgbClr val="002060"/>
                </a:solidFill>
              </a:rPr>
              <a:t>NPSFM 2011</a:t>
            </a:r>
          </a:p>
          <a:p>
            <a:pPr lvl="1"/>
            <a:r>
              <a:rPr lang="en-NZ" sz="1800" dirty="0"/>
              <a:t>NPSFM 2014</a:t>
            </a:r>
          </a:p>
          <a:p>
            <a:pPr lvl="1"/>
            <a:r>
              <a:rPr lang="en-NZ" sz="1800" dirty="0">
                <a:solidFill>
                  <a:srgbClr val="002060"/>
                </a:solidFill>
              </a:rPr>
              <a:t>NPSFM 2017 – </a:t>
            </a:r>
            <a:r>
              <a:rPr lang="en-NZ" sz="1800" dirty="0" err="1">
                <a:solidFill>
                  <a:srgbClr val="002060"/>
                </a:solidFill>
              </a:rPr>
              <a:t>Te</a:t>
            </a:r>
            <a:r>
              <a:rPr lang="en-NZ" sz="1800" dirty="0">
                <a:solidFill>
                  <a:srgbClr val="002060"/>
                </a:solidFill>
              </a:rPr>
              <a:t> Mana o </a:t>
            </a:r>
            <a:r>
              <a:rPr lang="en-NZ" sz="1800" dirty="0" err="1">
                <a:solidFill>
                  <a:srgbClr val="002060"/>
                </a:solidFill>
              </a:rPr>
              <a:t>te</a:t>
            </a:r>
            <a:r>
              <a:rPr lang="en-NZ" sz="1800" dirty="0">
                <a:solidFill>
                  <a:srgbClr val="002060"/>
                </a:solidFill>
              </a:rPr>
              <a:t> Wai; NOF</a:t>
            </a:r>
          </a:p>
          <a:p>
            <a:pPr lvl="1"/>
            <a:r>
              <a:rPr lang="en-NZ" sz="1800" dirty="0"/>
              <a:t>NPSFM 2019 imminent</a:t>
            </a:r>
            <a:endParaRPr lang="en-NZ" sz="1800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82107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Challenge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746" y="1484784"/>
            <a:ext cx="8229600" cy="42484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The need for balance between environmental and consumptive uses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Sustainability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Equity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Changing behaviours and practices – paradigm shift required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/>
              <a:t>Complexity of water management &amp; use system in an arid environment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Maintaining water quality where deemed ‘good’ and improving where degraded</a:t>
            </a: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3735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Key Drivers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746" y="1484784"/>
            <a:ext cx="8229600" cy="4824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Part 2 RMA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Section 5 – sustainable management</a:t>
            </a:r>
          </a:p>
          <a:p>
            <a:pPr lvl="2"/>
            <a:r>
              <a:rPr lang="en-NZ" dirty="0"/>
              <a:t>Manage use, development &amp; protection of resources to enable … </a:t>
            </a:r>
            <a:r>
              <a:rPr lang="en-NZ" b="1" dirty="0"/>
              <a:t>while</a:t>
            </a:r>
            <a:r>
              <a:rPr lang="en-NZ" dirty="0"/>
              <a:t> …</a:t>
            </a:r>
            <a:endParaRPr lang="en-NZ" dirty="0">
              <a:solidFill>
                <a:srgbClr val="002060"/>
              </a:solidFill>
            </a:endParaRPr>
          </a:p>
          <a:p>
            <a:pPr lvl="1"/>
            <a:r>
              <a:rPr lang="en-NZ" dirty="0">
                <a:solidFill>
                  <a:srgbClr val="002060"/>
                </a:solidFill>
              </a:rPr>
              <a:t>Section 6 – recognise and provide for:</a:t>
            </a:r>
          </a:p>
          <a:p>
            <a:pPr lvl="2"/>
            <a:r>
              <a:rPr lang="en-NZ" dirty="0"/>
              <a:t>Preservation of natural character of rivers and protection from inappropriate use and development</a:t>
            </a:r>
          </a:p>
          <a:p>
            <a:pPr lvl="2"/>
            <a:r>
              <a:rPr lang="en-NZ" dirty="0">
                <a:solidFill>
                  <a:srgbClr val="002060"/>
                </a:solidFill>
              </a:rPr>
              <a:t>Relationship of Maori and their culture and traditions with their ancestral lands, water, </a:t>
            </a:r>
            <a:r>
              <a:rPr lang="en-NZ" dirty="0"/>
              <a:t>sites, </a:t>
            </a:r>
            <a:r>
              <a:rPr lang="en-NZ" dirty="0" err="1"/>
              <a:t>waahi</a:t>
            </a:r>
            <a:r>
              <a:rPr lang="en-NZ" dirty="0"/>
              <a:t> </a:t>
            </a:r>
            <a:r>
              <a:rPr lang="en-NZ" dirty="0" err="1"/>
              <a:t>tapu</a:t>
            </a:r>
            <a:r>
              <a:rPr lang="en-NZ" dirty="0"/>
              <a:t> and other taonga</a:t>
            </a:r>
            <a:endParaRPr lang="en-NZ" dirty="0">
              <a:solidFill>
                <a:srgbClr val="002060"/>
              </a:solidFill>
            </a:endParaRPr>
          </a:p>
          <a:p>
            <a:pPr marL="914400" lvl="2" indent="0">
              <a:buNone/>
            </a:pPr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9576743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Key Drivers </a:t>
            </a:r>
            <a:r>
              <a:rPr lang="en-NZ" dirty="0" err="1"/>
              <a:t>ctd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746" y="1484784"/>
            <a:ext cx="8229600" cy="4824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Part 2 RMA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Section 7 – have particular regard to:</a:t>
            </a:r>
          </a:p>
          <a:p>
            <a:pPr lvl="2"/>
            <a:r>
              <a:rPr lang="en-NZ" dirty="0" err="1"/>
              <a:t>Kaitiakitanga</a:t>
            </a:r>
            <a:endParaRPr lang="en-NZ" dirty="0"/>
          </a:p>
          <a:p>
            <a:pPr lvl="2"/>
            <a:r>
              <a:rPr lang="en-NZ" dirty="0">
                <a:solidFill>
                  <a:srgbClr val="002060"/>
                </a:solidFill>
              </a:rPr>
              <a:t>Ethic of stewardship</a:t>
            </a:r>
          </a:p>
          <a:p>
            <a:pPr lvl="2"/>
            <a:r>
              <a:rPr lang="en-NZ" dirty="0"/>
              <a:t>Efficient use and development</a:t>
            </a:r>
          </a:p>
          <a:p>
            <a:pPr lvl="2"/>
            <a:r>
              <a:rPr lang="en-NZ" dirty="0">
                <a:solidFill>
                  <a:srgbClr val="002060"/>
                </a:solidFill>
              </a:rPr>
              <a:t>Intrinsic values of ecosystems</a:t>
            </a:r>
          </a:p>
          <a:p>
            <a:pPr lvl="2"/>
            <a:r>
              <a:rPr lang="en-NZ" dirty="0"/>
              <a:t>Any finite characteristics of resources</a:t>
            </a:r>
          </a:p>
          <a:p>
            <a:pPr lvl="2"/>
            <a:r>
              <a:rPr lang="en-NZ" dirty="0">
                <a:solidFill>
                  <a:srgbClr val="002060"/>
                </a:solidFill>
              </a:rPr>
              <a:t>Protection of habitat of trout and salmon</a:t>
            </a:r>
          </a:p>
          <a:p>
            <a:pPr lvl="2"/>
            <a:r>
              <a:rPr lang="en-NZ" dirty="0"/>
              <a:t>Effects of climate change</a:t>
            </a:r>
            <a:endParaRPr lang="en-NZ" dirty="0">
              <a:solidFill>
                <a:srgbClr val="002060"/>
              </a:solidFill>
            </a:endParaRPr>
          </a:p>
          <a:p>
            <a:pPr lvl="2"/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474843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Key Drivers </a:t>
            </a:r>
            <a:r>
              <a:rPr lang="en-NZ" dirty="0" err="1"/>
              <a:t>ctd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746" y="1484784"/>
            <a:ext cx="8229600" cy="4824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Part 2 RMA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Section 8 – take into account the principles of Treaty of Waitangi</a:t>
            </a:r>
          </a:p>
          <a:p>
            <a:pPr lvl="2"/>
            <a:r>
              <a:rPr lang="en-GB" dirty="0"/>
              <a:t>Partnership</a:t>
            </a:r>
          </a:p>
          <a:p>
            <a:pPr lvl="2"/>
            <a:r>
              <a:rPr lang="en-GB" dirty="0"/>
              <a:t>Mutual obligation to act reasonably and in good faith</a:t>
            </a:r>
          </a:p>
          <a:p>
            <a:pPr lvl="2"/>
            <a:r>
              <a:rPr lang="en-GB" dirty="0"/>
              <a:t>Informed decisions</a:t>
            </a:r>
          </a:p>
          <a:p>
            <a:pPr lvl="2"/>
            <a:r>
              <a:rPr lang="en-GB" dirty="0"/>
              <a:t>Active protection of Maori interests</a:t>
            </a:r>
          </a:p>
          <a:p>
            <a:pPr lvl="2"/>
            <a:r>
              <a:rPr lang="en-GB" dirty="0"/>
              <a:t>Redress – remedy past breaches</a:t>
            </a:r>
          </a:p>
          <a:p>
            <a:pPr lvl="2"/>
            <a:endParaRPr lang="en-NZ" dirty="0">
              <a:solidFill>
                <a:srgbClr val="002060"/>
              </a:solidFill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73373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Key Drivers </a:t>
            </a:r>
            <a:r>
              <a:rPr lang="en-NZ" dirty="0" err="1"/>
              <a:t>ctd</a:t>
            </a:r>
            <a:endParaRPr lang="en-NZ" dirty="0"/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746" y="1484784"/>
            <a:ext cx="8229600" cy="482453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NPSFM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Set freshwater objectives</a:t>
            </a:r>
          </a:p>
          <a:p>
            <a:pPr lvl="2"/>
            <a:r>
              <a:rPr lang="en-NZ" dirty="0">
                <a:solidFill>
                  <a:srgbClr val="002060"/>
                </a:solidFill>
              </a:rPr>
              <a:t>Compulsory values</a:t>
            </a:r>
          </a:p>
          <a:p>
            <a:pPr lvl="3"/>
            <a:r>
              <a:rPr lang="en-NZ" dirty="0">
                <a:solidFill>
                  <a:srgbClr val="002060"/>
                </a:solidFill>
              </a:rPr>
              <a:t>Ecosystem health</a:t>
            </a:r>
          </a:p>
          <a:p>
            <a:pPr lvl="3"/>
            <a:r>
              <a:rPr lang="en-NZ" dirty="0">
                <a:solidFill>
                  <a:srgbClr val="002060"/>
                </a:solidFill>
              </a:rPr>
              <a:t>Human health for recreation</a:t>
            </a:r>
          </a:p>
          <a:p>
            <a:pPr lvl="1"/>
            <a:r>
              <a:rPr lang="en-NZ" dirty="0"/>
              <a:t>Set limits to ensure objectives achieved</a:t>
            </a:r>
          </a:p>
          <a:p>
            <a:r>
              <a:rPr lang="en-NZ" dirty="0"/>
              <a:t>Culture &amp; Heritage</a:t>
            </a:r>
          </a:p>
          <a:p>
            <a:pPr lvl="1"/>
            <a:r>
              <a:rPr lang="en-NZ" dirty="0"/>
              <a:t>Paradigm shift</a:t>
            </a:r>
          </a:p>
          <a:p>
            <a:pPr lvl="1"/>
            <a:r>
              <a:rPr lang="en-NZ" dirty="0"/>
              <a:t>Moving towards each other; time</a:t>
            </a: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061036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NZ" dirty="0"/>
              <a:t>Context for Regulation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4294967295"/>
          </p:nvPr>
        </p:nvSpPr>
        <p:spPr>
          <a:xfrm>
            <a:off x="642746" y="1484784"/>
            <a:ext cx="8229600" cy="4248472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Environmental &amp; climate change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Historical &amp; cultural issues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Socio-economic factors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Water management strategy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Dam &amp; irrigation improvements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Plan provisions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Resource consents</a:t>
            </a:r>
          </a:p>
          <a:p>
            <a:pPr lvl="1"/>
            <a:r>
              <a:rPr lang="en-NZ" dirty="0">
                <a:solidFill>
                  <a:srgbClr val="002060"/>
                </a:solidFill>
              </a:rPr>
              <a:t>Review of Regional Plan: Water for Otago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NZ" dirty="0">
                <a:solidFill>
                  <a:srgbClr val="002060"/>
                </a:solidFill>
              </a:rPr>
              <a:t>Freshwater Management Units</a:t>
            </a:r>
          </a:p>
          <a:p>
            <a:pPr>
              <a:buFont typeface="Wingdings" panose="05000000000000000000" pitchFamily="2" charset="2"/>
              <a:buChar char="§"/>
            </a:pPr>
            <a:endParaRPr lang="en-NZ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058056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2.xml.rels>&#65279;<?xml version="1.0" encoding="utf-8"?><Relationships xmlns="http://schemas.openxmlformats.org/package/2006/relationships"><Relationship Type="http://schemas.openxmlformats.org/officeDocument/2006/relationships/customXmlProps" Target="/customXML/itemProps2.xml" Id="Rd3c4172d526e4b2384ade4b889302c76" /></Relationships>
</file>

<file path=customXML/item2.xml><?xml version="1.0" encoding="utf-8"?>
<metadata xmlns="http://www.objective.com/ecm/document/metadata/4B413F916FD443D397C32D1E531FC4F9" version="1.0.0">
  <systemFields>
    <field name="Objective-Id">
      <value order="0">A1270987</value>
    </field>
    <field name="Objective-Title">
      <value order="0">MRG July 2019 Introductory Presentation</value>
    </field>
    <field name="Objective-Description">
      <value order="0"/>
    </field>
    <field name="Objective-CreationStamp">
      <value order="0">2019-09-10T03:20:42Z</value>
    </field>
    <field name="Objective-IsApproved">
      <value order="0">false</value>
    </field>
    <field name="Objective-IsPublished">
      <value order="0">true</value>
    </field>
    <field name="Objective-DatePublished">
      <value order="0">2019-09-10T03:21:39Z</value>
    </field>
    <field name="Objective-ModificationStamp">
      <value order="0">2019-09-11T23:31:56Z</value>
    </field>
    <field name="Objective-Owner">
      <value order="0">Tom De Pelsemaeker</value>
    </field>
    <field name="Objective-Path">
      <value order="0">ORC Global Folder:File Plan:Strategy, Policy and Science:Policy Development:Full Review of Water Plan:4 - Manuherekia:A.1 MRG - General</value>
    </field>
    <field name="Objective-Parent">
      <value order="0">A.1 MRG - General</value>
    </field>
    <field name="Objective-State">
      <value order="0">Published</value>
    </field>
    <field name="Objective-VersionId">
      <value order="0">vA2136606</value>
    </field>
    <field name="Objective-Version">
      <value order="0">1.0</value>
    </field>
    <field name="Objective-VersionNumber">
      <value order="0">1</value>
    </field>
    <field name="Objective-VersionComment">
      <value order="0">First version</value>
    </field>
    <field name="Objective-FileNumber">
      <value order="0">qA67210</value>
    </field>
    <field name="Objective-Classification">
      <value order="0">Restricted</value>
    </field>
    <field name="Objective-Caveats">
      <value order="0"/>
    </field>
  </systemFields>
  <catalogues>
    <catalogue name="Multimedia Document Type Catalogue" type="type" ori="id:cA34">
      <field name="Objective-Multimedia Type">
        <value order="0">Presentation</value>
      </field>
      <field name="Objective-Consent File Number">
        <value order="0"/>
      </field>
      <field name="Objective-Contact First Name">
        <value order="0"/>
      </field>
      <field name="Objective-Contact Last Name">
        <value order="0"/>
      </field>
      <field name="Objective-Compliance Category">
        <value order="0"/>
      </field>
      <field name="Objective-Consent Category">
        <value order="0"/>
      </field>
    </catalogue>
  </catalogues>
</metadata>
</file>

<file path=customXML/itemProps2.xml><?xml version="1.0" encoding="utf-8"?>
<ds:datastoreItem xmlns:ds="http://schemas.openxmlformats.org/officeDocument/2006/customXml" ds:itemID="{5745109E-2DDF-40CB-AC2B-FF9B10C90820}">
  <ds:schemaRefs>
    <ds:schemaRef ds:uri="http://www.objective.com/ecm/document/metadata/4B413F916FD443D397C32D1E531FC4F9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2016 Template Presentation</Template>
  <TotalTime>760</TotalTime>
  <Words>859</Words>
  <Application>Microsoft Office PowerPoint</Application>
  <PresentationFormat>On-screen Show (4:3)</PresentationFormat>
  <Paragraphs>192</Paragraphs>
  <Slides>17</Slides>
  <Notes>16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Arial Black</vt:lpstr>
      <vt:lpstr>Calibri</vt:lpstr>
      <vt:lpstr>Wingdings</vt:lpstr>
      <vt:lpstr>Office Theme</vt:lpstr>
      <vt:lpstr>Manuherikia Catchment Plan Making</vt:lpstr>
      <vt:lpstr>Background</vt:lpstr>
      <vt:lpstr>Water Management</vt:lpstr>
      <vt:lpstr>Challenge</vt:lpstr>
      <vt:lpstr>Key Drivers</vt:lpstr>
      <vt:lpstr>Key Drivers ctd</vt:lpstr>
      <vt:lpstr>Key Drivers ctd</vt:lpstr>
      <vt:lpstr>Key Drivers ctd</vt:lpstr>
      <vt:lpstr>Context for Regulation</vt:lpstr>
      <vt:lpstr>Management Challenges</vt:lpstr>
      <vt:lpstr>Management Challenges ctd</vt:lpstr>
      <vt:lpstr>Project timeline</vt:lpstr>
      <vt:lpstr>Project timeline – MRG Meetings</vt:lpstr>
      <vt:lpstr>MRG in context</vt:lpstr>
      <vt:lpstr>Technical Advisory Group</vt:lpstr>
      <vt:lpstr>Plan Making Components</vt:lpstr>
      <vt:lpstr>Land &amp; Water Plan Architecture</vt:lpstr>
    </vt:vector>
  </TitlesOfParts>
  <Company>Otago Regional Council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 2017</dc:title>
  <dc:creator>Jason Anson</dc:creator>
  <cp:lastModifiedBy>Tom De Pelsemaeker</cp:lastModifiedBy>
  <cp:revision>26</cp:revision>
  <dcterms:created xsi:type="dcterms:W3CDTF">2017-11-02T21:58:04Z</dcterms:created>
  <dcterms:modified xsi:type="dcterms:W3CDTF">2019-09-10T03:20:42Z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hecked by">
    <vt:lpwstr>32123</vt:lpwstr>
  </property>
  <property fmtid="{D5CDD505-2E9C-101B-9397-08002B2CF9AE}" pid="3" name="Objective-Id">
    <vt:lpwstr>A1270987</vt:lpwstr>
  </property>
  <property fmtid="{D5CDD505-2E9C-101B-9397-08002B2CF9AE}" pid="4" name="Objective-Title">
    <vt:lpwstr>MRG July 2019 Introductory Presentation</vt:lpwstr>
  </property>
  <property fmtid="{D5CDD505-2E9C-101B-9397-08002B2CF9AE}" pid="5" name="Objective-Description">
    <vt:lpwstr/>
  </property>
  <property fmtid="{D5CDD505-2E9C-101B-9397-08002B2CF9AE}" pid="6" name="Objective-CreationStamp">
    <vt:filetime>2019-09-10T03:21:34Z</vt:filetime>
  </property>
  <property fmtid="{D5CDD505-2E9C-101B-9397-08002B2CF9AE}" pid="7" name="Objective-IsApproved">
    <vt:bool>false</vt:bool>
  </property>
  <property fmtid="{D5CDD505-2E9C-101B-9397-08002B2CF9AE}" pid="8" name="Objective-IsPublished">
    <vt:bool>true</vt:bool>
  </property>
  <property fmtid="{D5CDD505-2E9C-101B-9397-08002B2CF9AE}" pid="9" name="Objective-DatePublished">
    <vt:filetime>2019-09-10T03:21:39Z</vt:filetime>
  </property>
  <property fmtid="{D5CDD505-2E9C-101B-9397-08002B2CF9AE}" pid="10" name="Objective-ModificationStamp">
    <vt:filetime>2019-09-11T23:31:56Z</vt:filetime>
  </property>
  <property fmtid="{D5CDD505-2E9C-101B-9397-08002B2CF9AE}" pid="11" name="Objective-Owner">
    <vt:lpwstr>Tom De Pelsemaeker</vt:lpwstr>
  </property>
  <property fmtid="{D5CDD505-2E9C-101B-9397-08002B2CF9AE}" pid="12" name="Objective-Path">
    <vt:lpwstr>ORC Global Folder:File Plan:Strategy, Policy and Science:Policy Development:Full Review of Water Plan:4 - Manuherekia:A.1 MRG - General:</vt:lpwstr>
  </property>
  <property fmtid="{D5CDD505-2E9C-101B-9397-08002B2CF9AE}" pid="13" name="Objective-Parent">
    <vt:lpwstr>A.1 MRG - General</vt:lpwstr>
  </property>
  <property fmtid="{D5CDD505-2E9C-101B-9397-08002B2CF9AE}" pid="14" name="Objective-State">
    <vt:lpwstr>Published</vt:lpwstr>
  </property>
  <property fmtid="{D5CDD505-2E9C-101B-9397-08002B2CF9AE}" pid="15" name="Objective-VersionId">
    <vt:lpwstr>vA2136606</vt:lpwstr>
  </property>
  <property fmtid="{D5CDD505-2E9C-101B-9397-08002B2CF9AE}" pid="16" name="Objective-Version">
    <vt:lpwstr>1.0</vt:lpwstr>
  </property>
  <property fmtid="{D5CDD505-2E9C-101B-9397-08002B2CF9AE}" pid="17" name="Objective-VersionNumber">
    <vt:r8>1</vt:r8>
  </property>
  <property fmtid="{D5CDD505-2E9C-101B-9397-08002B2CF9AE}" pid="18" name="Objective-VersionComment">
    <vt:lpwstr>First version</vt:lpwstr>
  </property>
  <property fmtid="{D5CDD505-2E9C-101B-9397-08002B2CF9AE}" pid="19" name="Objective-FileNumber">
    <vt:lpwstr>qA67210</vt:lpwstr>
  </property>
  <property fmtid="{D5CDD505-2E9C-101B-9397-08002B2CF9AE}" pid="20" name="Objective-Classification">
    <vt:lpwstr>[Inherited - Restricted]</vt:lpwstr>
  </property>
  <property fmtid="{D5CDD505-2E9C-101B-9397-08002B2CF9AE}" pid="21" name="Objective-Caveats">
    <vt:lpwstr/>
  </property>
  <property fmtid="{D5CDD505-2E9C-101B-9397-08002B2CF9AE}" pid="22" name="Objective-Multimedia Type">
    <vt:lpwstr>Presentation</vt:lpwstr>
  </property>
  <property fmtid="{D5CDD505-2E9C-101B-9397-08002B2CF9AE}" pid="23" name="Objective-Consent File Number">
    <vt:lpwstr/>
  </property>
  <property fmtid="{D5CDD505-2E9C-101B-9397-08002B2CF9AE}" pid="24" name="Objective-Contact First Name">
    <vt:lpwstr/>
  </property>
  <property fmtid="{D5CDD505-2E9C-101B-9397-08002B2CF9AE}" pid="25" name="Objective-Contact Last Name">
    <vt:lpwstr/>
  </property>
  <property fmtid="{D5CDD505-2E9C-101B-9397-08002B2CF9AE}" pid="26" name="Objective-Compliance Category">
    <vt:lpwstr/>
  </property>
  <property fmtid="{D5CDD505-2E9C-101B-9397-08002B2CF9AE}" pid="27" name="Objective-Consent Category">
    <vt:lpwstr/>
  </property>
  <property fmtid="{D5CDD505-2E9C-101B-9397-08002B2CF9AE}" pid="28" name="Objective-Comment">
    <vt:lpwstr/>
  </property>
</Properties>
</file>