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9"/>
  </p:notesMasterIdLst>
  <p:sldIdLst>
    <p:sldId id="289" r:id="rId3"/>
    <p:sldId id="286" r:id="rId4"/>
    <p:sldId id="283" r:id="rId5"/>
    <p:sldId id="269" r:id="rId6"/>
    <p:sldId id="287" r:id="rId7"/>
    <p:sldId id="28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6.xml" Id="rId8" /><Relationship Type="http://schemas.openxmlformats.org/officeDocument/2006/relationships/tableStyles" Target="tableStyles.xml" Id="rId13" /><Relationship Type="http://schemas.openxmlformats.org/officeDocument/2006/relationships/slide" Target="slides/slide1.xml" Id="rId3" /><Relationship Type="http://schemas.openxmlformats.org/officeDocument/2006/relationships/slide" Target="slides/slide5.xml" Id="rId7" /><Relationship Type="http://schemas.openxmlformats.org/officeDocument/2006/relationships/theme" Target="theme/theme1.xml" Id="rId12" /><Relationship Type="http://schemas.openxmlformats.org/officeDocument/2006/relationships/slideMaster" Target="slideMasters/slideMaster1.xml" Id="rId2" /><Relationship Type="http://schemas.openxmlformats.org/officeDocument/2006/relationships/slide" Target="slides/slide4.xml" Id="rId6" /><Relationship Type="http://schemas.openxmlformats.org/officeDocument/2006/relationships/viewProps" Target="viewProps.xml" Id="rId11" /><Relationship Type="http://schemas.openxmlformats.org/officeDocument/2006/relationships/slide" Target="slides/slide3.xml" Id="rId5" /><Relationship Type="http://schemas.openxmlformats.org/officeDocument/2006/relationships/presProps" Target="presProps.xml" Id="rId10" /><Relationship Type="http://schemas.openxmlformats.org/officeDocument/2006/relationships/slide" Target="slides/slide2.xml" Id="rId4" /><Relationship Type="http://schemas.openxmlformats.org/officeDocument/2006/relationships/notesMaster" Target="notesMasters/notesMaster1.xml" Id="rId9" /><Relationship Type="http://schemas.openxmlformats.org/officeDocument/2006/relationships/customXml" Target="/customXML/item2.xml" Id="R82a8d82630804f46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4C9C19-7631-4E74-809C-5CC32AAF4F0E}" type="datetimeFigureOut">
              <a:rPr lang="en-NZ" smtClean="0"/>
              <a:t>12/09/2019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91CEF3-C301-425B-9954-A21E8290FFE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22236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Manage and </a:t>
            </a:r>
            <a:r>
              <a:rPr lang="en-NZ"/>
              <a:t>coordinate formal enforcement activities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EE0BB-FED8-4B72-B701-17FC1A3408BD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99364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Manage and </a:t>
            </a:r>
            <a:r>
              <a:rPr lang="en-NZ"/>
              <a:t>coordinate formal enforcement activities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EE0BB-FED8-4B72-B701-17FC1A3408BD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331469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Manage and </a:t>
            </a:r>
            <a:r>
              <a:rPr lang="en-NZ"/>
              <a:t>coordinate formal enforcement activities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EE0BB-FED8-4B72-B701-17FC1A3408BD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00923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Manage and </a:t>
            </a:r>
            <a:r>
              <a:rPr lang="en-NZ"/>
              <a:t>coordinate formal enforcement activities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EE0BB-FED8-4B72-B701-17FC1A3408BD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10745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Manage and </a:t>
            </a:r>
            <a:r>
              <a:rPr lang="en-NZ"/>
              <a:t>coordinate formal enforcement activities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EE0BB-FED8-4B72-B701-17FC1A3408BD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161335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Manage and </a:t>
            </a:r>
            <a:r>
              <a:rPr lang="en-NZ"/>
              <a:t>coordinate formal enforcement activities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EE0BB-FED8-4B72-B701-17FC1A3408BD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16933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65C0A-8242-4460-A347-BCFF2B4373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CD1126-FD22-488D-B413-90EBE5F94A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789C06-BFA8-4952-8EB7-49B11F4A3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394A3-C4B3-44A6-B16E-0CB32950B9FC}" type="datetimeFigureOut">
              <a:rPr lang="en-NZ" smtClean="0"/>
              <a:t>12/09/2019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8FB67E-9E8D-4DB9-A156-0622E43BE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67972E-CB72-436F-9E23-159399754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C8D6F-5FC7-4FED-8554-9DFC75F90B1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96922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1187C-517B-49BB-9445-9629D79BF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527284-382B-41A9-BA2C-9AB4489776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409893-9FA9-49F4-8B81-CC3330F1C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394A3-C4B3-44A6-B16E-0CB32950B9FC}" type="datetimeFigureOut">
              <a:rPr lang="en-NZ" smtClean="0"/>
              <a:t>12/09/2019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EA398F-BB62-4088-97A1-34D6ACEA1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31CDB-698F-4BA2-B274-C2DE92329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C8D6F-5FC7-4FED-8554-9DFC75F90B1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75568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ECE54D-E646-432D-8919-5785AB7062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93D7DE-4F69-4DBE-94A5-7468655FA1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CAE384-4282-4218-BDE5-A3C616C5D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394A3-C4B3-44A6-B16E-0CB32950B9FC}" type="datetimeFigureOut">
              <a:rPr lang="en-NZ" smtClean="0"/>
              <a:t>12/09/2019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0C0EA3-01B8-4F7D-8EAC-3F4585B68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20B5A3-EDDF-42D6-9D8E-D06DBF40E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C8D6F-5FC7-4FED-8554-9DFC75F90B1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39073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334E6-99C8-4E4B-8385-C4AB47917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BA021-02D1-4793-8D25-A450C81EDC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8508CA-7CB2-4974-B8FC-E7C4E48E0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394A3-C4B3-44A6-B16E-0CB32950B9FC}" type="datetimeFigureOut">
              <a:rPr lang="en-NZ" smtClean="0"/>
              <a:t>12/09/2019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381A34-1471-4624-90C8-6591D3AAC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07D582-A59D-4C90-844A-9424EB80C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C8D6F-5FC7-4FED-8554-9DFC75F90B1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31650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0D786-8D56-46FC-83E4-6ECFE209D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D36B83-4228-4652-B063-7C124BB250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7FD9D-7E5C-4B34-B8CE-ED3DE1E6C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394A3-C4B3-44A6-B16E-0CB32950B9FC}" type="datetimeFigureOut">
              <a:rPr lang="en-NZ" smtClean="0"/>
              <a:t>12/09/2019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4A8D64-49E2-422A-A890-43F2CB054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092768-497A-43B7-ACF7-2D29DB3DC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C8D6F-5FC7-4FED-8554-9DFC75F90B1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5570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D2CE3-3FF2-4380-8F4D-FFA5BEE79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9CEE7D-C021-43E1-B3E7-66F595667D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FFCB55-8887-4196-8EB7-5713CBF826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54D3EE-1704-4CF5-9FA6-3B27DB011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394A3-C4B3-44A6-B16E-0CB32950B9FC}" type="datetimeFigureOut">
              <a:rPr lang="en-NZ" smtClean="0"/>
              <a:t>12/09/2019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0A1A0E-19C0-4BD1-960E-8F5F4A71D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A8223-BEEB-4BC3-AAA3-56AF2109F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C8D6F-5FC7-4FED-8554-9DFC75F90B1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32458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074DF-E5F1-498A-A4AE-8252E1951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B0F25B-944F-4F66-AF97-8B392271E3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C22550-FB15-4777-B740-DC665BE719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5036F9-9B4D-42AC-8C51-22718426C2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489A66-41AA-40A1-966F-1D067298E6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D99224-8B21-4E54-877F-6E3296DB5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394A3-C4B3-44A6-B16E-0CB32950B9FC}" type="datetimeFigureOut">
              <a:rPr lang="en-NZ" smtClean="0"/>
              <a:t>12/09/2019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6447C6-8691-4BC0-87BB-ED6FCB325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7BA81B-B12A-476A-9A2A-EFA91160C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C8D6F-5FC7-4FED-8554-9DFC75F90B1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10432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8B2CF-3E6C-42F0-B8F6-2CD7C02AD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DB2E46-8803-4761-80B9-22DC35DA8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394A3-C4B3-44A6-B16E-0CB32950B9FC}" type="datetimeFigureOut">
              <a:rPr lang="en-NZ" smtClean="0"/>
              <a:t>12/09/2019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62CEDA-F82A-4F4E-A197-FC6A9BA99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01D2B4-1C08-4889-92DB-2E4766CE6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C8D6F-5FC7-4FED-8554-9DFC75F90B1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04788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98089B-BA95-4557-B43B-9A33A831A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394A3-C4B3-44A6-B16E-0CB32950B9FC}" type="datetimeFigureOut">
              <a:rPr lang="en-NZ" smtClean="0"/>
              <a:t>12/09/2019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A3BB37-43E6-485B-B2FA-C4F3B5EC6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641CC0-049C-4338-9249-E38927D93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C8D6F-5FC7-4FED-8554-9DFC75F90B1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27071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C3D30-3E60-4A0D-8907-606AEF05B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D46245-F421-4A57-A5D0-CCB7FC523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BAF4D7-C371-4000-91C2-A40F135B22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BE424D-BBB9-482D-BB63-B43F95988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394A3-C4B3-44A6-B16E-0CB32950B9FC}" type="datetimeFigureOut">
              <a:rPr lang="en-NZ" smtClean="0"/>
              <a:t>12/09/2019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495DD7-4FF9-44D3-BF9E-768CBDCD3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0C500C-1C0A-4E8D-90B2-186866A54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C8D6F-5FC7-4FED-8554-9DFC75F90B1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06396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FDC85-41EC-475A-A3E9-6A192816D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194C46-A484-4114-9FAD-B8403A103F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0798B5-E8BB-4F7E-B684-E4800AD07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D3C125-965A-4374-94F3-D88509171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394A3-C4B3-44A6-B16E-0CB32950B9FC}" type="datetimeFigureOut">
              <a:rPr lang="en-NZ" smtClean="0"/>
              <a:t>12/09/2019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FA3828-B9D6-4C7A-BE36-DFBC7CA6D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B34732-7374-448F-8F38-EB77F804C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C8D6F-5FC7-4FED-8554-9DFC75F90B1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8805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78CA1A-B08F-4855-A4D9-049058775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74F7D7-E44B-4DD6-8499-8B5ED8720A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8CF4DF-F2AB-4F6C-A35A-0A413CB4E8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394A3-C4B3-44A6-B16E-0CB32950B9FC}" type="datetimeFigureOut">
              <a:rPr lang="en-NZ" smtClean="0"/>
              <a:t>12/09/2019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CBC47C-2F5D-4366-8958-C5400E4D7D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204D8E-E23D-459D-93E5-2798BED7AD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C8D6F-5FC7-4FED-8554-9DFC75F90B1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35398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Update CHES/</a:t>
            </a:r>
            <a:r>
              <a:rPr lang="en-NZ" dirty="0" err="1"/>
              <a:t>TopNet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354667" y="1563864"/>
            <a:ext cx="9121423" cy="437409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NZ" dirty="0"/>
              <a:t>CHES:</a:t>
            </a:r>
          </a:p>
          <a:p>
            <a:r>
              <a:rPr lang="en-NZ" dirty="0"/>
              <a:t>Working version of CHES, populated with national uncalibrated model output. </a:t>
            </a:r>
          </a:p>
          <a:p>
            <a:pPr marL="0" indent="0">
              <a:buNone/>
            </a:pPr>
            <a:r>
              <a:rPr lang="en-NZ" dirty="0" err="1"/>
              <a:t>TopNet</a:t>
            </a:r>
            <a:r>
              <a:rPr lang="en-NZ" dirty="0"/>
              <a:t>:</a:t>
            </a:r>
          </a:p>
          <a:p>
            <a:r>
              <a:rPr lang="en-NZ" dirty="0"/>
              <a:t>Calibrations for </a:t>
            </a:r>
            <a:r>
              <a:rPr lang="en-NZ" dirty="0" err="1"/>
              <a:t>Chatto</a:t>
            </a:r>
            <a:r>
              <a:rPr lang="en-NZ" dirty="0"/>
              <a:t>, </a:t>
            </a:r>
            <a:r>
              <a:rPr lang="en-NZ" dirty="0" err="1"/>
              <a:t>Thomsons</a:t>
            </a:r>
            <a:r>
              <a:rPr lang="en-NZ" dirty="0"/>
              <a:t>, Lauder and Dunstan completed. </a:t>
            </a:r>
          </a:p>
          <a:p>
            <a:r>
              <a:rPr lang="en-NZ" dirty="0" err="1"/>
              <a:t>TopNet</a:t>
            </a:r>
            <a:r>
              <a:rPr lang="en-NZ" dirty="0"/>
              <a:t> fit for purpose of advancing to CHES implementation. </a:t>
            </a:r>
          </a:p>
          <a:p>
            <a:r>
              <a:rPr lang="en-NZ" dirty="0"/>
              <a:t>Model output natural flows everywhere in the catchment from 1972</a:t>
            </a:r>
            <a:endParaRPr lang="en-N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679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596" y="205178"/>
            <a:ext cx="10515600" cy="1325563"/>
          </a:xfrm>
        </p:spPr>
        <p:txBody>
          <a:bodyPr/>
          <a:lstStyle/>
          <a:p>
            <a:r>
              <a:rPr lang="en-NZ" dirty="0"/>
              <a:t>Project timeline</a:t>
            </a:r>
          </a:p>
        </p:txBody>
      </p:sp>
      <p:cxnSp>
        <p:nvCxnSpPr>
          <p:cNvPr id="6" name="Connector: Curved 5">
            <a:extLst>
              <a:ext uri="{FF2B5EF4-FFF2-40B4-BE49-F238E27FC236}">
                <a16:creationId xmlns:a16="http://schemas.microsoft.com/office/drawing/2014/main" id="{6ED1AC4F-FE40-402A-B4B7-5BE9BF0D74B7}"/>
              </a:ext>
            </a:extLst>
          </p:cNvPr>
          <p:cNvCxnSpPr>
            <a:cxnSpLocks/>
          </p:cNvCxnSpPr>
          <p:nvPr/>
        </p:nvCxnSpPr>
        <p:spPr>
          <a:xfrm>
            <a:off x="2100701" y="1984041"/>
            <a:ext cx="7817686" cy="4464496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2A0B527-63E4-4E2A-B923-8BAE6A23EC2D}"/>
              </a:ext>
            </a:extLst>
          </p:cNvPr>
          <p:cNvSpPr txBox="1"/>
          <p:nvPr/>
        </p:nvSpPr>
        <p:spPr>
          <a:xfrm>
            <a:off x="856859" y="1451910"/>
            <a:ext cx="12438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600" dirty="0"/>
              <a:t>Previous </a:t>
            </a:r>
          </a:p>
          <a:p>
            <a:r>
              <a:rPr lang="en-NZ" sz="1600" dirty="0"/>
              <a:t>community</a:t>
            </a:r>
          </a:p>
          <a:p>
            <a:r>
              <a:rPr lang="en-NZ" sz="1600" dirty="0"/>
              <a:t>engagement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6071EB9-95AE-49D8-9258-A9A54C791CC6}"/>
              </a:ext>
            </a:extLst>
          </p:cNvPr>
          <p:cNvSpPr txBox="1"/>
          <p:nvPr/>
        </p:nvSpPr>
        <p:spPr>
          <a:xfrm>
            <a:off x="2100701" y="1624595"/>
            <a:ext cx="12134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600" dirty="0"/>
              <a:t>12 July MRG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599614E-96E3-4546-A4FA-68A07396DAA4}"/>
              </a:ext>
            </a:extLst>
          </p:cNvPr>
          <p:cNvSpPr txBox="1"/>
          <p:nvPr/>
        </p:nvSpPr>
        <p:spPr>
          <a:xfrm>
            <a:off x="3448593" y="1908558"/>
            <a:ext cx="29055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600" dirty="0"/>
              <a:t>8 Aug MRG – Kai </a:t>
            </a:r>
            <a:r>
              <a:rPr lang="en-NZ" sz="1600" dirty="0" err="1"/>
              <a:t>Tahu</a:t>
            </a:r>
            <a:r>
              <a:rPr lang="en-NZ" sz="1600" dirty="0"/>
              <a:t> Values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A8207D6-8FB1-444F-ADA8-0D7DC8105195}"/>
              </a:ext>
            </a:extLst>
          </p:cNvPr>
          <p:cNvSpPr txBox="1"/>
          <p:nvPr/>
        </p:nvSpPr>
        <p:spPr>
          <a:xfrm>
            <a:off x="856859" y="2401938"/>
            <a:ext cx="32999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600" dirty="0">
                <a:solidFill>
                  <a:schemeClr val="bg1">
                    <a:lumMod val="50000"/>
                  </a:schemeClr>
                </a:solidFill>
              </a:rPr>
              <a:t>Early Sept– NIWA models completed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2E98F4D-281C-4F32-9321-2E2C1DB6A592}"/>
              </a:ext>
            </a:extLst>
          </p:cNvPr>
          <p:cNvSpPr txBox="1"/>
          <p:nvPr/>
        </p:nvSpPr>
        <p:spPr>
          <a:xfrm>
            <a:off x="4950095" y="2264310"/>
            <a:ext cx="5729193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NZ" sz="1600" b="1" dirty="0"/>
              <a:t>11 Sept – MRG – History of water use and conservation values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4ED2222-ED1A-45DA-B5C6-47290B3E0E1C}"/>
              </a:ext>
            </a:extLst>
          </p:cNvPr>
          <p:cNvSpPr txBox="1"/>
          <p:nvPr/>
        </p:nvSpPr>
        <p:spPr>
          <a:xfrm>
            <a:off x="788988" y="2852032"/>
            <a:ext cx="44723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Z" sz="1600" dirty="0">
                <a:solidFill>
                  <a:schemeClr val="bg1">
                    <a:lumMod val="50000"/>
                  </a:schemeClr>
                </a:solidFill>
              </a:rPr>
              <a:t>26 &amp; 27 Sept – Values and futures consultation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4DBECF2-861D-43BA-8524-F7B534DD3CCA}"/>
              </a:ext>
            </a:extLst>
          </p:cNvPr>
          <p:cNvSpPr txBox="1"/>
          <p:nvPr/>
        </p:nvSpPr>
        <p:spPr>
          <a:xfrm>
            <a:off x="5513335" y="2917637"/>
            <a:ext cx="35545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600" b="1" dirty="0"/>
              <a:t>15 Oct – MRG – Hydrological modelling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5FE1844-9897-43F3-A76C-C1527CE8F57B}"/>
              </a:ext>
            </a:extLst>
          </p:cNvPr>
          <p:cNvSpPr txBox="1"/>
          <p:nvPr/>
        </p:nvSpPr>
        <p:spPr>
          <a:xfrm>
            <a:off x="587314" y="3305332"/>
            <a:ext cx="50578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Z" sz="1600" dirty="0">
                <a:solidFill>
                  <a:schemeClr val="bg1">
                    <a:lumMod val="50000"/>
                  </a:schemeClr>
                </a:solidFill>
              </a:rPr>
              <a:t>Oct – Analyse community and stakeholder feedback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C35F99C-05BC-4BAE-BEF0-A359B5F2A622}"/>
              </a:ext>
            </a:extLst>
          </p:cNvPr>
          <p:cNvSpPr txBox="1"/>
          <p:nvPr/>
        </p:nvSpPr>
        <p:spPr>
          <a:xfrm>
            <a:off x="5971293" y="3557606"/>
            <a:ext cx="40787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600" b="1" dirty="0"/>
              <a:t>19 Nov – MRG – Values consultation feedback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5CDF238-E4FB-4B05-B962-3E990711D880}"/>
              </a:ext>
            </a:extLst>
          </p:cNvPr>
          <p:cNvSpPr txBox="1"/>
          <p:nvPr/>
        </p:nvSpPr>
        <p:spPr>
          <a:xfrm>
            <a:off x="1774544" y="3877735"/>
            <a:ext cx="5628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600" dirty="0">
                <a:solidFill>
                  <a:schemeClr val="bg1">
                    <a:lumMod val="50000"/>
                  </a:schemeClr>
                </a:solidFill>
              </a:rPr>
              <a:t>Nov to April - Technical work programme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F8121F7-1A40-40E6-BB88-E097C5962C40}"/>
              </a:ext>
            </a:extLst>
          </p:cNvPr>
          <p:cNvSpPr txBox="1"/>
          <p:nvPr/>
        </p:nvSpPr>
        <p:spPr>
          <a:xfrm>
            <a:off x="4020442" y="5411261"/>
            <a:ext cx="21671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600" dirty="0">
                <a:solidFill>
                  <a:schemeClr val="bg1">
                    <a:lumMod val="50000"/>
                  </a:schemeClr>
                </a:solidFill>
              </a:rPr>
              <a:t>March-Jun Plan drafting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93FE31D-26DA-41ED-8CC9-993B2291BBD9}"/>
              </a:ext>
            </a:extLst>
          </p:cNvPr>
          <p:cNvSpPr txBox="1"/>
          <p:nvPr/>
        </p:nvSpPr>
        <p:spPr>
          <a:xfrm>
            <a:off x="10050038" y="6035466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600" b="1" dirty="0"/>
              <a:t>August 2020 - Plan notification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085B7A0-FC7B-45C0-9F9E-4D2BB96A88C1}"/>
              </a:ext>
            </a:extLst>
          </p:cNvPr>
          <p:cNvSpPr txBox="1"/>
          <p:nvPr/>
        </p:nvSpPr>
        <p:spPr>
          <a:xfrm>
            <a:off x="6192266" y="4256328"/>
            <a:ext cx="61213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600" b="1" dirty="0"/>
              <a:t>Dec to March – MRG – Scenario development &amp; Manuherekia Choices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38A808F-EE15-4593-B6B2-7E567EBEFC08}"/>
              </a:ext>
            </a:extLst>
          </p:cNvPr>
          <p:cNvSpPr txBox="1"/>
          <p:nvPr/>
        </p:nvSpPr>
        <p:spPr>
          <a:xfrm>
            <a:off x="7157208" y="5292091"/>
            <a:ext cx="40597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600" b="1" dirty="0"/>
              <a:t>May – MRG – Manuherekia Choices Feedback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0E01B10-A383-4047-BF01-81ACA4AA2904}"/>
              </a:ext>
            </a:extLst>
          </p:cNvPr>
          <p:cNvSpPr txBox="1"/>
          <p:nvPr/>
        </p:nvSpPr>
        <p:spPr>
          <a:xfrm>
            <a:off x="1893846" y="4496558"/>
            <a:ext cx="39213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600" dirty="0">
                <a:solidFill>
                  <a:schemeClr val="bg1">
                    <a:lumMod val="50000"/>
                  </a:schemeClr>
                </a:solidFill>
              </a:rPr>
              <a:t>April – Consultation on Manuherekia Choices</a:t>
            </a:r>
          </a:p>
        </p:txBody>
      </p:sp>
    </p:spTree>
    <p:extLst>
      <p:ext uri="{BB962C8B-B14F-4D97-AF65-F5344CB8AC3E}">
        <p14:creationId xmlns:p14="http://schemas.microsoft.com/office/powerpoint/2010/main" val="2399786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Project timeline – MRG Meetings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38200" y="1484784"/>
            <a:ext cx="9558146" cy="489654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NZ" dirty="0">
                <a:solidFill>
                  <a:srgbClr val="002060"/>
                </a:solidFill>
              </a:rPr>
              <a:t>12 July – Introductions &amp; work programme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NZ" dirty="0"/>
              <a:t>8 August – State of Environment – history/culture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NZ" b="1" dirty="0">
                <a:solidFill>
                  <a:srgbClr val="002060"/>
                </a:solidFill>
              </a:rPr>
              <a:t>11 September – MRL learnings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NZ" dirty="0"/>
              <a:t>15 October – Hydrological modelling explained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NZ" dirty="0">
                <a:solidFill>
                  <a:srgbClr val="002060"/>
                </a:solidFill>
              </a:rPr>
              <a:t>19 November – Feedback on community values and futures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NZ" dirty="0"/>
              <a:t>December to March 2020 – Scenario development (Manuherekia Choices)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NZ" dirty="0">
                <a:solidFill>
                  <a:srgbClr val="002060"/>
                </a:solidFill>
              </a:rPr>
              <a:t>May 2020 - Manuherekia Choices feedback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NZ" dirty="0"/>
              <a:t>June/July 2020 – Plan provisions</a:t>
            </a:r>
          </a:p>
        </p:txBody>
      </p:sp>
    </p:spTree>
    <p:extLst>
      <p:ext uri="{BB962C8B-B14F-4D97-AF65-F5344CB8AC3E}">
        <p14:creationId xmlns:p14="http://schemas.microsoft.com/office/powerpoint/2010/main" val="579704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Consultation on values and futures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885245" y="1792288"/>
            <a:ext cx="8048978" cy="37444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dirty="0"/>
              <a:t>The sessions:</a:t>
            </a:r>
          </a:p>
          <a:p>
            <a:pPr marL="722313" indent="-722313"/>
            <a:r>
              <a:rPr lang="en-NZ" dirty="0"/>
              <a:t>Thursday 26 Sept: </a:t>
            </a:r>
            <a:r>
              <a:rPr lang="en-NZ" dirty="0" err="1"/>
              <a:t>Omakau</a:t>
            </a:r>
            <a:r>
              <a:rPr lang="en-NZ" dirty="0"/>
              <a:t> Hall at 12:30pm and 7:00pm.</a:t>
            </a:r>
          </a:p>
          <a:p>
            <a:pPr marL="722313" indent="-722313"/>
            <a:r>
              <a:rPr lang="en-NZ" dirty="0"/>
              <a:t>Friday 27 Sept: Alexandra Freemason Hall, </a:t>
            </a:r>
            <a:r>
              <a:rPr lang="en-NZ" dirty="0" err="1"/>
              <a:t>Tarbet</a:t>
            </a:r>
            <a:r>
              <a:rPr lang="en-NZ" dirty="0"/>
              <a:t> St, at 12:30 and 4:00pm</a:t>
            </a:r>
          </a:p>
          <a:p>
            <a:pPr marL="722313" indent="-722313"/>
            <a:r>
              <a:rPr lang="en-NZ" dirty="0"/>
              <a:t>Short presentation followed by facilitated discussion around community values. </a:t>
            </a:r>
          </a:p>
          <a:p>
            <a:pPr marL="722313" indent="-722313"/>
            <a:r>
              <a:rPr lang="en-NZ" dirty="0"/>
              <a:t>1.5 hours duration. </a:t>
            </a:r>
          </a:p>
          <a:p>
            <a:pPr marL="0" indent="0">
              <a:buNone/>
            </a:pPr>
            <a:endParaRPr lang="en-NZ" dirty="0"/>
          </a:p>
          <a:p>
            <a:pPr>
              <a:buFont typeface="Wingdings" panose="05000000000000000000" pitchFamily="2" charset="2"/>
              <a:buChar char="§"/>
            </a:pPr>
            <a:endParaRPr lang="en-N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49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Consultation on values and futures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986845" y="1755776"/>
            <a:ext cx="8873066" cy="41031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dirty="0"/>
              <a:t>Group discussion</a:t>
            </a:r>
          </a:p>
          <a:p>
            <a:pPr marL="722313" indent="-722313"/>
            <a:r>
              <a:rPr lang="en-NZ" dirty="0"/>
              <a:t>Groups of 8 to 10 people + facilitator(s)</a:t>
            </a:r>
          </a:p>
          <a:p>
            <a:pPr marL="722313" indent="-722313"/>
            <a:r>
              <a:rPr lang="en-NZ" dirty="0"/>
              <a:t>Two questions:</a:t>
            </a:r>
          </a:p>
          <a:p>
            <a:pPr marL="1179513" lvl="1" indent="-457200">
              <a:buFont typeface="Wingdings" panose="05000000000000000000" pitchFamily="2" charset="2"/>
              <a:buChar char="Ø"/>
            </a:pPr>
            <a:r>
              <a:rPr lang="en-NZ" dirty="0"/>
              <a:t>What are the values that are important to you?</a:t>
            </a:r>
          </a:p>
          <a:p>
            <a:pPr marL="1179513" lvl="1" indent="-457200">
              <a:buFont typeface="Wingdings" panose="05000000000000000000" pitchFamily="2" charset="2"/>
              <a:buChar char="Ø"/>
            </a:pPr>
            <a:r>
              <a:rPr lang="en-NZ" dirty="0"/>
              <a:t>What would you like to see in the future?</a:t>
            </a:r>
          </a:p>
          <a:p>
            <a:pPr marL="722313" indent="-722313"/>
            <a:r>
              <a:rPr lang="en-NZ" dirty="0"/>
              <a:t>Report back </a:t>
            </a:r>
          </a:p>
          <a:p>
            <a:pPr marL="722313" indent="-722313"/>
            <a:r>
              <a:rPr lang="en-NZ" dirty="0"/>
              <a:t>Each group gets a map to prompt discussion and record values</a:t>
            </a:r>
          </a:p>
          <a:p>
            <a:pPr>
              <a:buFont typeface="Wingdings" panose="05000000000000000000" pitchFamily="2" charset="2"/>
              <a:buChar char="§"/>
            </a:pPr>
            <a:endParaRPr lang="en-N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561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Consultation on values and futures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257778" y="1936398"/>
            <a:ext cx="8048978" cy="37444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3600" dirty="0"/>
              <a:t>Role of facilitator</a:t>
            </a:r>
          </a:p>
          <a:p>
            <a:pPr marL="722313" indent="-722313"/>
            <a:r>
              <a:rPr lang="en-NZ" sz="3600" dirty="0"/>
              <a:t>Invite people to actively participate</a:t>
            </a:r>
          </a:p>
          <a:p>
            <a:pPr marL="722313" indent="-722313"/>
            <a:r>
              <a:rPr lang="en-NZ" sz="3600" dirty="0"/>
              <a:t>Ensure discussions are recorded </a:t>
            </a:r>
          </a:p>
          <a:p>
            <a:pPr marL="722313" indent="-722313"/>
            <a:r>
              <a:rPr lang="en-NZ" sz="3600" dirty="0"/>
              <a:t>Keep time </a:t>
            </a:r>
          </a:p>
          <a:p>
            <a:pPr marL="722313" indent="-722313"/>
            <a:r>
              <a:rPr lang="en-NZ" sz="3600" dirty="0"/>
              <a:t>Manage discussions &amp; people </a:t>
            </a:r>
          </a:p>
          <a:p>
            <a:pPr>
              <a:buFont typeface="Wingdings" panose="05000000000000000000" pitchFamily="2" charset="2"/>
              <a:buChar char="§"/>
            </a:pPr>
            <a:endParaRPr lang="en-N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337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2.xml.rels>&#65279;<?xml version="1.0" encoding="utf-8"?><Relationships xmlns="http://schemas.openxmlformats.org/package/2006/relationships"><Relationship Type="http://schemas.openxmlformats.org/officeDocument/2006/relationships/customXmlProps" Target="/customXML/itemProps2.xml" Id="Rd3c4172d526e4b2384ade4b889302c76" /></Relationships>
</file>

<file path=customXML/item2.xml><?xml version="1.0" encoding="utf-8"?>
<metadata xmlns="http://www.objective.com/ecm/document/metadata/4B413F916FD443D397C32D1E531FC4F9" version="1.0.0">
  <systemFields>
    <field name="Objective-Id">
      <value order="0">A1270988</value>
    </field>
    <field name="Objective-Title">
      <value order="0">MRG September update on timelines and consultation 2019</value>
    </field>
    <field name="Objective-Description">
      <value order="0"/>
    </field>
    <field name="Objective-CreationStamp">
      <value order="0">2019-09-10T03:19:03Z</value>
    </field>
    <field name="Objective-IsApproved">
      <value order="0">false</value>
    </field>
    <field name="Objective-IsPublished">
      <value order="0">true</value>
    </field>
    <field name="Objective-DatePublished">
      <value order="0">2019-09-11T23:33:05Z</value>
    </field>
    <field name="Objective-ModificationStamp">
      <value order="0">2019-09-11T23:33:05Z</value>
    </field>
    <field name="Objective-Owner">
      <value order="0">Tom De Pelsemaeker</value>
    </field>
    <field name="Objective-Path">
      <value order="0">ORC Global Folder:File Plan:Strategy, Policy and Science:Policy Development:Full Review of Water Plan:4 - Manuherekia:A.1 MRG - General</value>
    </field>
    <field name="Objective-Parent">
      <value order="0">A.1 MRG - General</value>
    </field>
    <field name="Objective-State">
      <value order="0">Published</value>
    </field>
    <field name="Objective-VersionId">
      <value order="0">vA2137950</value>
    </field>
    <field name="Objective-Version">
      <value order="0">2.0</value>
    </field>
    <field name="Objective-VersionNumber">
      <value order="0">2</value>
    </field>
    <field name="Objective-VersionComment">
      <value order="0"/>
    </field>
    <field name="Objective-FileNumber">
      <value order="0">qA67210</value>
    </field>
    <field name="Objective-Classification">
      <value order="0">Restricted</value>
    </field>
    <field name="Objective-Caveats">
      <value order="0"/>
    </field>
  </systemFields>
  <catalogues>
    <catalogue name="Multimedia Document Type Catalogue" type="type" ori="id:cA34">
      <field name="Objective-Multimedia Type">
        <value order="0">Presentation</value>
      </field>
      <field name="Objective-Consent File Number">
        <value order="0"/>
      </field>
      <field name="Objective-Contact First Name">
        <value order="0"/>
      </field>
      <field name="Objective-Contact Last Name">
        <value order="0"/>
      </field>
      <field name="Objective-Compliance Category">
        <value order="0"/>
      </field>
      <field name="Objective-Consent Category">
        <value order="0"/>
      </field>
    </catalogue>
  </catalogues>
</metadata>
</file>

<file path=customXML/itemProps2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4B413F916FD443D397C32D1E531FC4F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387</Words>
  <Application>Microsoft Office PowerPoint</Application>
  <PresentationFormat>Widescreen</PresentationFormat>
  <Paragraphs>66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Theme</vt:lpstr>
      <vt:lpstr>Update CHES/TopNet</vt:lpstr>
      <vt:lpstr>Project timeline</vt:lpstr>
      <vt:lpstr>Project timeline – MRG Meetings</vt:lpstr>
      <vt:lpstr>Consultation on values and futures </vt:lpstr>
      <vt:lpstr>Consultation on values and futures </vt:lpstr>
      <vt:lpstr>Consultation on values and futures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Manuherikia Catchment Plan Making</dc:title>
  <dc:creator>Tom De Pelsemaeker</dc:creator>
  <cp:lastModifiedBy>Tom De Pelsemaeker</cp:lastModifiedBy>
  <cp:revision>12</cp:revision>
  <dcterms:created xsi:type="dcterms:W3CDTF">2019-09-10T00:15:39Z</dcterms:created>
  <dcterms:modified xsi:type="dcterms:W3CDTF">2019-09-11T23:32:52Z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A1270988</vt:lpwstr>
  </property>
  <property fmtid="{D5CDD505-2E9C-101B-9397-08002B2CF9AE}" pid="4" name="Objective-Title">
    <vt:lpwstr>MRG September update on timelines and consultation 2019</vt:lpwstr>
  </property>
  <property fmtid="{D5CDD505-2E9C-101B-9397-08002B2CF9AE}" pid="5" name="Objective-Description">
    <vt:lpwstr/>
  </property>
  <property fmtid="{D5CDD505-2E9C-101B-9397-08002B2CF9AE}" pid="6" name="Objective-CreationStamp">
    <vt:filetime>2019-09-10T03:21:49Z</vt:filetime>
  </property>
  <property fmtid="{D5CDD505-2E9C-101B-9397-08002B2CF9AE}" pid="7" name="Objective-IsApproved">
    <vt:bool>false</vt:bool>
  </property>
  <property fmtid="{D5CDD505-2E9C-101B-9397-08002B2CF9AE}" pid="8" name="Objective-IsPublished">
    <vt:bool>true</vt:bool>
  </property>
  <property fmtid="{D5CDD505-2E9C-101B-9397-08002B2CF9AE}" pid="9" name="Objective-DatePublished">
    <vt:filetime>2019-09-11T23:33:05Z</vt:filetime>
  </property>
  <property fmtid="{D5CDD505-2E9C-101B-9397-08002B2CF9AE}" pid="10" name="Objective-ModificationStamp">
    <vt:filetime>2019-09-11T23:33:05Z</vt:filetime>
  </property>
  <property fmtid="{D5CDD505-2E9C-101B-9397-08002B2CF9AE}" pid="11" name="Objective-Owner">
    <vt:lpwstr>Tom De Pelsemaeker</vt:lpwstr>
  </property>
  <property fmtid="{D5CDD505-2E9C-101B-9397-08002B2CF9AE}" pid="12" name="Objective-Path">
    <vt:lpwstr>ORC Global Folder:File Plan:Strategy, Policy and Science:Policy Development:Full Review of Water Plan:4 - Manuherekia:A.1 MRG - General:</vt:lpwstr>
  </property>
  <property fmtid="{D5CDD505-2E9C-101B-9397-08002B2CF9AE}" pid="13" name="Objective-Parent">
    <vt:lpwstr>A.1 MRG - General</vt:lpwstr>
  </property>
  <property fmtid="{D5CDD505-2E9C-101B-9397-08002B2CF9AE}" pid="14" name="Objective-State">
    <vt:lpwstr>Published</vt:lpwstr>
  </property>
  <property fmtid="{D5CDD505-2E9C-101B-9397-08002B2CF9AE}" pid="15" name="Objective-VersionId">
    <vt:lpwstr>vA2137950</vt:lpwstr>
  </property>
  <property fmtid="{D5CDD505-2E9C-101B-9397-08002B2CF9AE}" pid="16" name="Objective-Version">
    <vt:lpwstr>2.0</vt:lpwstr>
  </property>
  <property fmtid="{D5CDD505-2E9C-101B-9397-08002B2CF9AE}" pid="17" name="Objective-VersionNumber">
    <vt:r8>2</vt:r8>
  </property>
  <property fmtid="{D5CDD505-2E9C-101B-9397-08002B2CF9AE}" pid="18" name="Objective-VersionComment">
    <vt:lpwstr/>
  </property>
  <property fmtid="{D5CDD505-2E9C-101B-9397-08002B2CF9AE}" pid="19" name="Objective-FileNumber">
    <vt:lpwstr>qA67210</vt:lpwstr>
  </property>
  <property fmtid="{D5CDD505-2E9C-101B-9397-08002B2CF9AE}" pid="20" name="Objective-Classification">
    <vt:lpwstr>[Inherited - Restricted]</vt:lpwstr>
  </property>
  <property fmtid="{D5CDD505-2E9C-101B-9397-08002B2CF9AE}" pid="21" name="Objective-Caveats">
    <vt:lpwstr/>
  </property>
  <property fmtid="{D5CDD505-2E9C-101B-9397-08002B2CF9AE}" pid="22" name="Objective-Multimedia Type">
    <vt:lpwstr>Presentation</vt:lpwstr>
  </property>
  <property fmtid="{D5CDD505-2E9C-101B-9397-08002B2CF9AE}" pid="23" name="Objective-Consent File Number">
    <vt:lpwstr/>
  </property>
  <property fmtid="{D5CDD505-2E9C-101B-9397-08002B2CF9AE}" pid="24" name="Objective-Contact First Name">
    <vt:lpwstr/>
  </property>
  <property fmtid="{D5CDD505-2E9C-101B-9397-08002B2CF9AE}" pid="25" name="Objective-Contact Last Name">
    <vt:lpwstr/>
  </property>
  <property fmtid="{D5CDD505-2E9C-101B-9397-08002B2CF9AE}" pid="26" name="Objective-Compliance Category">
    <vt:lpwstr/>
  </property>
  <property fmtid="{D5CDD505-2E9C-101B-9397-08002B2CF9AE}" pid="27" name="Objective-Consent Category">
    <vt:lpwstr/>
  </property>
  <property fmtid="{D5CDD505-2E9C-101B-9397-08002B2CF9AE}" pid="28" name="Objective-Comment">
    <vt:lpwstr/>
  </property>
</Properties>
</file>