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9" r:id="rId16"/>
    <p:sldId id="26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63200" autoAdjust="0"/>
  </p:normalViewPr>
  <p:slideViewPr>
    <p:cSldViewPr snapToGrid="0">
      <p:cViewPr varScale="1">
        <p:scale>
          <a:sx n="54" d="100"/>
          <a:sy n="54" d="100"/>
        </p:scale>
        <p:origin x="1805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53C26E-3F16-40D6-8A5C-8EAA4B3CDA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C3BE0-6347-4236-A4C1-861C8EACA6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20E50-B274-428E-819C-258839F8544A}" type="datetimeFigureOut">
              <a:rPr lang="en-NZ" smtClean="0"/>
              <a:t>20/11/2019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7590ED-36F3-4C9D-B2DC-BE82CD0B03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4369C-3A51-404E-A7C6-64C9A65BDF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9C209-2948-44D3-AC99-EBCC8881AE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365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567DE-FD18-4EC8-A2F7-29B04FBAEAE1}" type="datetimeFigureOut">
              <a:rPr lang="en-NZ" smtClean="0"/>
              <a:t>20/11/2019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E064D-BEC3-49CF-A3ED-7400A06300F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4911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5747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100" dirty="0"/>
              <a:t>Exclude the Pool Burn and Ida Burn catchments from any minimum flow limit set in the Manuherikia Management Zone </a:t>
            </a:r>
          </a:p>
          <a:p>
            <a:pPr lvl="0"/>
            <a:endParaRPr lang="en-GB" sz="1100" dirty="0"/>
          </a:p>
          <a:p>
            <a:pPr lvl="0"/>
            <a:r>
              <a:rPr lang="en-GB" sz="1100" dirty="0"/>
              <a:t>Hydrology shows lack of contribution to minimum flow in Manuherikia during low flows</a:t>
            </a:r>
          </a:p>
          <a:p>
            <a:pPr lvl="0"/>
            <a:endParaRPr lang="en-NZ" sz="1100" dirty="0"/>
          </a:p>
          <a:p>
            <a:pPr lvl="0"/>
            <a:r>
              <a:rPr lang="en-GB" sz="1100" dirty="0"/>
              <a:t>Set a reference flow site at Cobb Cottage, to isolate the Ida and Pool Burn Catchments from the Manuherikia Catchment for flow management, water rationing and water augmentation.  </a:t>
            </a:r>
            <a:endParaRPr lang="en-NZ" sz="1100" dirty="0"/>
          </a:p>
          <a:p>
            <a:pPr lvl="0"/>
            <a:endParaRPr lang="en-GB" sz="1100"/>
          </a:p>
          <a:p>
            <a:pPr lvl="0"/>
            <a:r>
              <a:rPr lang="en-GB" sz="1100"/>
              <a:t>Manage </a:t>
            </a:r>
            <a:r>
              <a:rPr lang="en-GB" sz="1100" dirty="0"/>
              <a:t>ecological values in the Ida and Pool Burn catchments via take specific conditions such as residual flow conditions</a:t>
            </a:r>
            <a:endParaRPr lang="en-NZ" sz="1100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567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Issues:</a:t>
            </a:r>
          </a:p>
          <a:p>
            <a:endParaRPr lang="en-NZ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river can look dirty due to elevated levels of sediment, and sediment can result in elevated levels of phosphorous.</a:t>
            </a:r>
          </a:p>
          <a:p>
            <a:pPr lvl="0"/>
            <a:endParaRPr lang="en-N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river can have elevated levels of bacteria and nitrogen from a number of sources including agricultural land use practices, human wastewater discharges and river birds.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8210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Responses:</a:t>
            </a:r>
          </a:p>
          <a:p>
            <a:endParaRPr lang="en-NZ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Changes to land use practices including:</a:t>
            </a:r>
          </a:p>
          <a:p>
            <a:pPr lvl="1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irrigation practices </a:t>
            </a:r>
            <a:r>
              <a:rPr lang="en-N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overland flow</a:t>
            </a:r>
          </a:p>
          <a:p>
            <a:pPr lvl="1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stock exclusion </a:t>
            </a:r>
          </a:p>
          <a:p>
            <a:pPr lvl="1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riparian management and planting in identified areas</a:t>
            </a:r>
          </a:p>
          <a:p>
            <a:pPr lvl="1"/>
            <a:endParaRPr lang="en-N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management of human wastewater discharges</a:t>
            </a:r>
          </a:p>
          <a:p>
            <a:pPr lvl="0"/>
            <a:endParaRPr lang="en-N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understanding and recognition of contribution of river birds to water quality issues</a:t>
            </a:r>
          </a:p>
          <a:p>
            <a:pPr lvl="0"/>
            <a:endParaRPr lang="en-NZ" dirty="0"/>
          </a:p>
          <a:p>
            <a:pPr lvl="0"/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Riparian planting to reduce sediment inputs from Maori and Muddy Creeks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7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b="1" dirty="0"/>
              <a:t>Issues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dirty="0"/>
              <a:t>Vehicle access in river can damage habitat and fish species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dirty="0"/>
              <a:t>Indigenous species at risk due to predation by salmonids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dirty="0"/>
              <a:t>Habitat, amenity and access limited or spoiled by weed plants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3484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/>
              <a:t>Protection of indigenous species from salmonids could include barriers, flow management in appropriate places.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7906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/>
              <a:t>While current NPS will be given effect to, </a:t>
            </a:r>
            <a:r>
              <a:rPr lang="en-GB" sz="1200" dirty="0"/>
              <a:t>the proposal will also be mindful of central government freshwater proposals.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Management at values-based scale or at values-based locations can be at specific reaches, tributaries or on a catchment wide level.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200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4255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6692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eriod"/>
            </a:pPr>
            <a:r>
              <a:rPr lang="en-GB" sz="1100" b="1" dirty="0"/>
              <a:t>Mainstem Minimum Flows </a:t>
            </a:r>
          </a:p>
          <a:p>
            <a:pPr marL="685800" lvl="1" indent="-228600">
              <a:buFont typeface="Wingdings" panose="05000000000000000000" pitchFamily="2" charset="2"/>
              <a:buChar char="§"/>
            </a:pPr>
            <a:r>
              <a:rPr lang="en-GB" sz="1100" dirty="0"/>
              <a:t>regulatory via plan</a:t>
            </a:r>
            <a:endParaRPr lang="en-NZ" sz="1100" dirty="0"/>
          </a:p>
          <a:p>
            <a:pPr marL="228600" indent="-228600">
              <a:buFont typeface="+mj-lt"/>
              <a:buAutoNum type="arabicPeriod"/>
            </a:pPr>
            <a:r>
              <a:rPr lang="en-GB" sz="1100" b="1" dirty="0"/>
              <a:t>Tributary Residual Flows </a:t>
            </a:r>
          </a:p>
          <a:p>
            <a:pPr marL="685800" lvl="1" indent="-228600">
              <a:buFont typeface="Wingdings" panose="05000000000000000000" pitchFamily="2" charset="2"/>
              <a:buChar char="§"/>
            </a:pPr>
            <a:r>
              <a:rPr lang="en-GB" sz="1100" b="1" dirty="0"/>
              <a:t>residual flows at mouth of tributaries </a:t>
            </a:r>
          </a:p>
          <a:p>
            <a:pPr marL="685800" lvl="1" indent="-228600">
              <a:buFont typeface="Wingdings" panose="05000000000000000000" pitchFamily="2" charset="2"/>
              <a:buChar char="§"/>
            </a:pPr>
            <a:r>
              <a:rPr lang="en-GB" sz="1100" b="1" dirty="0"/>
              <a:t>regulatory via consent</a:t>
            </a:r>
          </a:p>
          <a:p>
            <a:pPr marL="685800" lvl="1" indent="-228600">
              <a:buFont typeface="Wingdings" panose="05000000000000000000" pitchFamily="2" charset="2"/>
              <a:buChar char="§"/>
            </a:pPr>
            <a:r>
              <a:rPr lang="en-NZ" sz="1100" b="1" dirty="0"/>
              <a:t>maintain aquatic habitat</a:t>
            </a:r>
          </a:p>
          <a:p>
            <a:pPr marL="685800" lvl="1" indent="-228600">
              <a:buFont typeface="Wingdings" panose="05000000000000000000" pitchFamily="2" charset="2"/>
              <a:buChar char="§"/>
            </a:pPr>
            <a:r>
              <a:rPr lang="en-NZ" sz="1100" b="1" dirty="0"/>
              <a:t>allow for local catchment sharing and main stem sharing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100" b="1" dirty="0"/>
              <a:t>Individual Residual Flows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GB" sz="1100" b="1" dirty="0"/>
              <a:t>both mainstem and tributary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GB" sz="1100" b="1" dirty="0"/>
              <a:t>regulatory via consent</a:t>
            </a:r>
            <a:endParaRPr lang="en-NZ" sz="1100" b="1" dirty="0"/>
          </a:p>
          <a:p>
            <a:pPr marL="228600" lvl="0" indent="-228600">
              <a:buFont typeface="+mj-lt"/>
              <a:buAutoNum type="arabicPeriod"/>
            </a:pPr>
            <a:r>
              <a:rPr lang="en-GB" sz="1100" b="1" dirty="0"/>
              <a:t>Reference Points 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GB" sz="1100" b="1" dirty="0"/>
              <a:t>non-regulatory </a:t>
            </a:r>
            <a:endParaRPr lang="en-NZ" sz="1100" b="1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GB" sz="1100" b="1" dirty="0"/>
              <a:t>would assist with management of flows, especially with rationing and releases from Falls Dam</a:t>
            </a:r>
            <a:endParaRPr lang="en-NZ" sz="1100" b="1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6357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N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Notes on specific purpose of sites:</a:t>
            </a:r>
          </a:p>
          <a:p>
            <a:pPr rtl="0" eaLnBrk="1" fontAlgn="t" latinLnBrk="0" hangingPunct="1"/>
            <a:endParaRPr lang="en-NZ" b="1" dirty="0"/>
          </a:p>
          <a:p>
            <a:pPr rtl="0" eaLnBrk="1" fontAlgn="t" latinLnBrk="0" hangingPunct="1"/>
            <a:r>
              <a:rPr lang="en-N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Falls Dam Discharge </a:t>
            </a: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en-N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Residual Flow to maintain aquatic habitat below Falls Dam to Dunstan Creek Confluence.</a:t>
            </a:r>
          </a:p>
          <a:p>
            <a:pPr rtl="0" eaLnBrk="1" fontAlgn="t" latinLnBrk="0" hangingPunct="1"/>
            <a:endParaRPr lang="en-N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N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Manuherikia River D/S Dunstan Creek confluence</a:t>
            </a: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en-N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Reference site - managing releases from Falls Dam</a:t>
            </a:r>
          </a:p>
          <a:p>
            <a:pPr rtl="0" eaLnBrk="1" fontAlgn="t" latinLnBrk="0" hangingPunct="1"/>
            <a:endParaRPr lang="en-N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N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Pool Burn at Cob Cottage</a:t>
            </a: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en-N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Reference site for separating Manuherikia and Pool Burn Management Zones.  Not clear yet whether this would be a regulatory site</a:t>
            </a:r>
          </a:p>
          <a:p>
            <a:pPr rtl="0" eaLnBrk="1" fontAlgn="t" latinLnBrk="0" hangingPunct="1"/>
            <a:endParaRPr lang="en-N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N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Manuherikia at Ophir</a:t>
            </a:r>
          </a:p>
          <a:p>
            <a:pPr marL="171450" indent="-171450" rtl="0" eaLnBrk="1" fontAlgn="t" latinLnBrk="0" hangingPunct="1">
              <a:buFont typeface="Arial" panose="020B0604020202020204" pitchFamily="34" charset="0"/>
              <a:buChar char="•"/>
            </a:pPr>
            <a:r>
              <a:rPr lang="en-N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Minimum flow site and Reference site- managing releases from Falls Dam</a:t>
            </a:r>
          </a:p>
          <a:p>
            <a:pPr rtl="0" eaLnBrk="1" fontAlgn="t" latinLnBrk="0" hangingPunct="1"/>
            <a:endParaRPr lang="en-N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N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Manuherikia River at Campground</a:t>
            </a:r>
          </a:p>
          <a:p>
            <a:pPr marL="171450" indent="-171450" rtl="0" eaLnBrk="1" fontAlgn="auto" latinLnBrk="0" hangingPunct="1">
              <a:buFont typeface="Arial" panose="020B0604020202020204" pitchFamily="34" charset="0"/>
              <a:buChar char="•"/>
            </a:pPr>
            <a:r>
              <a:rPr lang="en-N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Minimum flow site and Reference site- managing releases from Falls Dam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1226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NZ" sz="1100" dirty="0"/>
              <a:t>Explanation:</a:t>
            </a:r>
          </a:p>
          <a:p>
            <a:pPr lvl="0"/>
            <a:endParaRPr lang="en-NZ" sz="1100" dirty="0"/>
          </a:p>
          <a:p>
            <a:pPr lvl="0">
              <a:buFont typeface="+mj-lt"/>
              <a:buAutoNum type="arabicPeriod"/>
            </a:pPr>
            <a:r>
              <a:rPr lang="en-NZ" sz="1100" dirty="0"/>
              <a:t>Understand issues and effects that need to be addressed in catchment</a:t>
            </a:r>
          </a:p>
          <a:p>
            <a:pPr lvl="0">
              <a:buFont typeface="+mj-lt"/>
              <a:buAutoNum type="arabicPeriod"/>
            </a:pPr>
            <a:r>
              <a:rPr lang="en-NZ" sz="1100" dirty="0"/>
              <a:t>Analyse use of water on both a catchment and management zone basis including: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1100" dirty="0"/>
              <a:t>maximum recorded and instantaneous rates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1100" dirty="0"/>
              <a:t>stored water versus run-of-the river water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1100" dirty="0"/>
              <a:t>Efficiency of use and distribution </a:t>
            </a:r>
          </a:p>
          <a:p>
            <a:pPr lvl="0">
              <a:buFont typeface="+mj-lt"/>
              <a:buAutoNum type="arabicPeriod"/>
            </a:pPr>
            <a:r>
              <a:rPr lang="en-NZ" sz="1100" dirty="0"/>
              <a:t>Assess impact of any proposed flow limits 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1100" dirty="0"/>
              <a:t>addressing issues and effects – how much then does an allocation limit need to achieve?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1100" dirty="0"/>
              <a:t>surety of supply </a:t>
            </a:r>
          </a:p>
          <a:p>
            <a:pPr lvl="0">
              <a:buFont typeface="+mj-lt"/>
              <a:buAutoNum type="arabicPeriod"/>
            </a:pPr>
            <a:r>
              <a:rPr lang="en-NZ" sz="1100" dirty="0"/>
              <a:t>Consider implications of separating out stored water from run-of-river water – should stored water be ‘primary allocation’ or a separate class of allocation.</a:t>
            </a:r>
          </a:p>
          <a:p>
            <a:pPr lvl="0">
              <a:buFont typeface="+mj-lt"/>
              <a:buAutoNum type="arabicPeriod"/>
            </a:pPr>
            <a:r>
              <a:rPr lang="en-NZ" sz="1100" dirty="0"/>
              <a:t>Depending on results of above assessments, re-assess flow limits and allocation levels, acknowledging that one affects the other (e.g. flow limit impacts on allocation via surety of supply).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2005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8565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Includes all abstractions above Falls Dam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All the water taken from within the Falls Dam Management Zone is used outside the zone, either in the Ida Valley Management Zone or in the neighbouring Taieri Catchment </a:t>
            </a:r>
            <a:endParaRPr lang="en-N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 practical purposes these abstractions do not impact on flow management (and thus the values) below Falls Dam.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Management of the effects of abstractions above Falls Dam proposed to be achieved by a primary allocation limit and consent conditions, such as residual flows.</a:t>
            </a:r>
            <a:endParaRPr lang="en-NZ" sz="1200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30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/>
              <a:t>Includes Manuherikia catchment below Falls Dam </a:t>
            </a:r>
          </a:p>
          <a:p>
            <a:endParaRPr lang="en-GB" sz="1100" dirty="0"/>
          </a:p>
          <a:p>
            <a:r>
              <a:rPr lang="en-GB" sz="1100" dirty="0"/>
              <a:t>Two main stem minimum flow sites are proposed at Ophir and Campground.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100" dirty="0"/>
              <a:t>These two sites also act as flow management sites for water delivery from Falls Dam and water sharing.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100" dirty="0"/>
              <a:t>These minimum flow sites can manage the effects of abstraction within the </a:t>
            </a:r>
            <a:r>
              <a:rPr lang="en-NZ" sz="1100" dirty="0"/>
              <a:t>Manuherikia River Management Zone</a:t>
            </a:r>
            <a:r>
              <a:rPr lang="en-GB" sz="1100" dirty="0"/>
              <a:t> on the mainstem</a:t>
            </a:r>
            <a:r>
              <a:rPr lang="en-NZ" sz="1100" dirty="0"/>
              <a:t>.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E064D-BEC3-49CF-A3ED-7400A06300FE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778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0130-A97D-4092-8870-86F79D531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787667"/>
            <a:ext cx="9505950" cy="2927889"/>
          </a:xfrm>
        </p:spPr>
        <p:txBody>
          <a:bodyPr/>
          <a:lstStyle/>
          <a:p>
            <a:br>
              <a:rPr lang="en-NZ" dirty="0"/>
            </a:br>
            <a:r>
              <a:rPr lang="en-NZ" dirty="0"/>
              <a:t>Draft Concept</a:t>
            </a:r>
            <a:br>
              <a:rPr lang="en-NZ" dirty="0"/>
            </a:br>
            <a:r>
              <a:rPr lang="en-NZ" dirty="0"/>
              <a:t>Manuherikia Catchment Plan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49A3A-4686-4758-B7ED-68B7C6FEE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364" y="4127036"/>
            <a:ext cx="7766936" cy="1531817"/>
          </a:xfrm>
        </p:spPr>
        <p:txBody>
          <a:bodyPr/>
          <a:lstStyle/>
          <a:p>
            <a:r>
              <a:rPr lang="en-NZ" dirty="0"/>
              <a:t>Manuherikia Catchment Group</a:t>
            </a:r>
          </a:p>
          <a:p>
            <a:r>
              <a:rPr lang="en-NZ" dirty="0"/>
              <a:t>Presented to Manuherikia Reference Group 19 November 2019</a:t>
            </a:r>
          </a:p>
        </p:txBody>
      </p:sp>
    </p:spTree>
    <p:extLst>
      <p:ext uri="{BB962C8B-B14F-4D97-AF65-F5344CB8AC3E}">
        <p14:creationId xmlns:p14="http://schemas.microsoft.com/office/powerpoint/2010/main" val="1370783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A53CB-836E-4512-A293-2FAB96F4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Ida Valley Management Zone</a:t>
            </a:r>
            <a:br>
              <a:rPr lang="en-NZ" b="1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D8085-5DDF-4787-8DF0-94C8EAF34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4961"/>
            <a:ext cx="8596668" cy="4456402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Pool Burn and Ida Burn not linked to minimum flows in Manuherikia</a:t>
            </a:r>
          </a:p>
          <a:p>
            <a:pPr marL="0" lvl="0" indent="0">
              <a:buNone/>
            </a:pPr>
            <a:endParaRPr lang="en-GB" sz="2800" dirty="0"/>
          </a:p>
          <a:p>
            <a:pPr lvl="0"/>
            <a:r>
              <a:rPr lang="en-GB" sz="2800" dirty="0"/>
              <a:t>Reference flow site at Cobb Cottage</a:t>
            </a:r>
          </a:p>
          <a:p>
            <a:pPr marL="0" lvl="0" indent="0">
              <a:buNone/>
            </a:pPr>
            <a:endParaRPr lang="en-GB" sz="2800" dirty="0"/>
          </a:p>
          <a:p>
            <a:pPr lvl="0"/>
            <a:r>
              <a:rPr lang="en-GB" sz="2800" dirty="0"/>
              <a:t>Specific conditions to address effects within catchment, including residual flow conditions</a:t>
            </a:r>
            <a:endParaRPr lang="en-NZ" sz="2800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9177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CDB4-CB7F-48B5-916E-9E5DD9528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Water quality</a:t>
            </a:r>
            <a:br>
              <a:rPr lang="en-NZ" b="1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FD4B-6183-43FB-A06A-9B7D34363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1760"/>
            <a:ext cx="10082106" cy="5313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/>
              <a:t>Issues</a:t>
            </a:r>
          </a:p>
          <a:p>
            <a:pPr marL="0" indent="0">
              <a:buNone/>
            </a:pPr>
            <a:endParaRPr lang="en-NZ" sz="2400" b="1" dirty="0"/>
          </a:p>
          <a:p>
            <a:pPr lvl="0"/>
            <a:r>
              <a:rPr lang="en-NZ" sz="3200" dirty="0">
                <a:solidFill>
                  <a:schemeClr val="tx1"/>
                </a:solidFill>
              </a:rPr>
              <a:t>Elevated levels of sediment and phosphorous</a:t>
            </a:r>
          </a:p>
          <a:p>
            <a:pPr marL="0" lvl="0" indent="0">
              <a:buNone/>
            </a:pPr>
            <a:endParaRPr lang="en-NZ" sz="3200" dirty="0"/>
          </a:p>
          <a:p>
            <a:r>
              <a:rPr lang="en-NZ" sz="3200" dirty="0"/>
              <a:t>Elevated levels of bacteria and nitrogen from a number of sources</a:t>
            </a:r>
          </a:p>
          <a:p>
            <a:pPr marL="0" lvl="0" indent="0">
              <a:buNone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335545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5B5A-D4DC-42EC-806A-7E6CF7C7E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Water quality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2853B-BE04-4C98-B9B1-5C03109C7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1160"/>
            <a:ext cx="8596668" cy="4815839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NZ" sz="3200" b="1" dirty="0"/>
              <a:t>Responses</a:t>
            </a:r>
          </a:p>
          <a:p>
            <a:pPr lvl="0"/>
            <a:r>
              <a:rPr lang="en-NZ" sz="3200" dirty="0"/>
              <a:t>Changes to land use practices </a:t>
            </a:r>
          </a:p>
          <a:p>
            <a:pPr marL="0" lvl="0" indent="0">
              <a:buNone/>
            </a:pPr>
            <a:endParaRPr lang="en-NZ" sz="3200" dirty="0"/>
          </a:p>
          <a:p>
            <a:pPr lvl="0"/>
            <a:r>
              <a:rPr lang="en-NZ" sz="3200" dirty="0"/>
              <a:t>Address wastewater discharges</a:t>
            </a:r>
          </a:p>
          <a:p>
            <a:pPr marL="0" lvl="0" indent="0">
              <a:buNone/>
            </a:pPr>
            <a:endParaRPr lang="en-NZ" sz="3200" dirty="0"/>
          </a:p>
          <a:p>
            <a:pPr lvl="0"/>
            <a:r>
              <a:rPr lang="en-NZ" sz="3200" dirty="0"/>
              <a:t>Understand impact of river birds and manage</a:t>
            </a:r>
          </a:p>
          <a:p>
            <a:pPr marL="0" lvl="0" indent="0">
              <a:buNone/>
            </a:pPr>
            <a:endParaRPr lang="en-NZ" sz="3200" dirty="0"/>
          </a:p>
          <a:p>
            <a:r>
              <a:rPr lang="en-NZ" sz="3200" dirty="0"/>
              <a:t>Riparian planting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24205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A72A-DE5B-463B-8566-BE557C93D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512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NZ" b="1" dirty="0"/>
              <a:t>Habitat management (where separate for quantity and quality)</a:t>
            </a:r>
            <a:br>
              <a:rPr lang="en-NZ" b="1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914B0-0A4F-44F7-93AB-A17EE73E5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0"/>
            <a:ext cx="8596668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/>
              <a:t>Issues</a:t>
            </a:r>
          </a:p>
          <a:p>
            <a:pPr lvl="0"/>
            <a:r>
              <a:rPr lang="en-NZ" sz="3200" dirty="0"/>
              <a:t>Vehicle access in river</a:t>
            </a:r>
          </a:p>
          <a:p>
            <a:pPr marL="0" lvl="0" indent="0">
              <a:buNone/>
            </a:pPr>
            <a:endParaRPr lang="en-NZ" sz="3200" dirty="0"/>
          </a:p>
          <a:p>
            <a:pPr lvl="0"/>
            <a:r>
              <a:rPr lang="en-NZ" sz="3200" dirty="0"/>
              <a:t>Indigenous species at risk due to predation by salmonids </a:t>
            </a:r>
          </a:p>
          <a:p>
            <a:pPr marL="0" lvl="0" indent="0">
              <a:buNone/>
            </a:pPr>
            <a:endParaRPr lang="en-NZ" sz="3200" dirty="0"/>
          </a:p>
          <a:p>
            <a:pPr lvl="0"/>
            <a:r>
              <a:rPr lang="en-NZ" sz="3200" dirty="0"/>
              <a:t>Habitat, amenity and access limited or spoiled by weed plants</a:t>
            </a:r>
          </a:p>
          <a:p>
            <a:pPr marL="0" lvl="0" indent="0">
              <a:buNone/>
            </a:pPr>
            <a:endParaRPr lang="en-NZ" sz="3200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49990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F686A-45B5-445C-9B61-87857F1F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Habitat management (where separate for quantity and quality)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A477-90EA-4E85-961F-50DBFD8C3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3080"/>
            <a:ext cx="8596668" cy="461771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800" b="1" dirty="0"/>
              <a:t>Responses</a:t>
            </a:r>
          </a:p>
          <a:p>
            <a:pPr marL="0" indent="0">
              <a:buNone/>
            </a:pPr>
            <a:endParaRPr lang="en-NZ" sz="2800" b="1" dirty="0"/>
          </a:p>
          <a:p>
            <a:pPr lvl="0"/>
            <a:r>
              <a:rPr lang="en-NZ" sz="2800" dirty="0"/>
              <a:t>Limit or prevent driving in riverbed.</a:t>
            </a:r>
          </a:p>
          <a:p>
            <a:pPr marL="0" lvl="0" indent="0">
              <a:buNone/>
            </a:pPr>
            <a:endParaRPr lang="en-NZ" sz="2800" dirty="0"/>
          </a:p>
          <a:p>
            <a:pPr lvl="0"/>
            <a:r>
              <a:rPr lang="en-NZ" sz="2800" dirty="0"/>
              <a:t>Protection of indigenous species from salmonids – including barriers, flow management. </a:t>
            </a:r>
          </a:p>
          <a:p>
            <a:pPr marL="0" lvl="0" indent="0">
              <a:buNone/>
            </a:pPr>
            <a:endParaRPr lang="en-NZ" sz="2800" dirty="0"/>
          </a:p>
          <a:p>
            <a:pPr lvl="0"/>
            <a:r>
              <a:rPr lang="en-NZ" sz="2800" dirty="0"/>
              <a:t>Remove and manage willows, manage weeds on dry riverbed.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1657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A5879-1E33-4C61-9BB1-AC4AAC69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Overarching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4B070-83F9-4A33-9A8B-2D91072BC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254" y="1539240"/>
            <a:ext cx="8596668" cy="4563083"/>
          </a:xfrm>
        </p:spPr>
        <p:txBody>
          <a:bodyPr>
            <a:normAutofit/>
          </a:bodyPr>
          <a:lstStyle/>
          <a:p>
            <a:r>
              <a:rPr lang="en-NZ" sz="2800" dirty="0"/>
              <a:t>Holistic approach to issues and values – not just flow management </a:t>
            </a:r>
          </a:p>
          <a:p>
            <a:pPr marL="0" indent="0">
              <a:buNone/>
            </a:pPr>
            <a:endParaRPr lang="en-NZ" sz="2800" dirty="0"/>
          </a:p>
          <a:p>
            <a:r>
              <a:rPr lang="en-GB" sz="2800" dirty="0"/>
              <a:t>Give effect to National Policy Statement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Management at values-based scale or at values-based locations</a:t>
            </a:r>
          </a:p>
        </p:txBody>
      </p:sp>
    </p:spTree>
    <p:extLst>
      <p:ext uri="{BB962C8B-B14F-4D97-AF65-F5344CB8AC3E}">
        <p14:creationId xmlns:p14="http://schemas.microsoft.com/office/powerpoint/2010/main" val="329033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CADD9-4CBB-4987-9AAC-C802447D3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Flow management proposal:</a:t>
            </a:r>
            <a:br>
              <a:rPr lang="en-NZ" dirty="0"/>
            </a:br>
            <a:r>
              <a:rPr lang="en-GB" dirty="0"/>
              <a:t> </a:t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BD6C2-FB92-4AC1-BF0E-7DC05F19A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4861559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Three management zones:</a:t>
            </a:r>
          </a:p>
          <a:p>
            <a:pPr marL="0" indent="0">
              <a:buNone/>
            </a:pPr>
            <a:endParaRPr lang="en-N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/>
              <a:t>Falls Dam Management Zone </a:t>
            </a:r>
          </a:p>
          <a:p>
            <a:pPr marL="457200" lvl="1" indent="0">
              <a:buNone/>
            </a:pPr>
            <a:endParaRPr lang="en-N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/>
              <a:t>Manuherikia River Management Zone</a:t>
            </a:r>
          </a:p>
          <a:p>
            <a:pPr marL="457200" lvl="1" indent="0">
              <a:buNone/>
            </a:pPr>
            <a:endParaRPr lang="en-N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/>
              <a:t>Ida Valley Management Zone </a:t>
            </a:r>
            <a:r>
              <a:rPr lang="en-NZ" sz="3200" dirty="0"/>
              <a:t>(includes both the Ida Burn and Pool Burn catchments)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96640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9688-0C5F-45E3-9069-A44C9B3F0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054" y="809325"/>
            <a:ext cx="10391719" cy="938462"/>
          </a:xfrm>
        </p:spPr>
        <p:txBody>
          <a:bodyPr/>
          <a:lstStyle/>
          <a:p>
            <a:r>
              <a:rPr lang="en-NZ" dirty="0">
                <a:solidFill>
                  <a:schemeClr val="accent2">
                    <a:lumMod val="75000"/>
                  </a:schemeClr>
                </a:solidFill>
              </a:rPr>
              <a:t>Four-tiered approach available within each zone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6762F-579E-4D1C-B076-DA49A945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54" y="1747787"/>
            <a:ext cx="10600266" cy="438751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Mainstem Minimum Flows </a:t>
            </a:r>
          </a:p>
          <a:p>
            <a:pPr marL="457200" lvl="0" indent="-457200">
              <a:buFont typeface="+mj-lt"/>
              <a:buAutoNum type="arabicPeriod"/>
            </a:pPr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Tributary Residual Flows </a:t>
            </a:r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Individual Residual Flows </a:t>
            </a:r>
          </a:p>
          <a:p>
            <a:pPr marL="457200" lvl="0" indent="-457200">
              <a:buFont typeface="+mj-lt"/>
              <a:buAutoNum type="arabicPeriod"/>
            </a:pPr>
            <a:endParaRPr lang="en-GB" sz="3200" dirty="0"/>
          </a:p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Reference Points  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4769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CA79673-43B5-4555-BB8A-F426A967D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836519"/>
              </p:ext>
            </p:extLst>
          </p:nvPr>
        </p:nvGraphicFramePr>
        <p:xfrm>
          <a:off x="276810" y="267621"/>
          <a:ext cx="9705390" cy="6392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9458">
                  <a:extLst>
                    <a:ext uri="{9D8B030D-6E8A-4147-A177-3AD203B41FA5}">
                      <a16:colId xmlns:a16="http://schemas.microsoft.com/office/drawing/2014/main" val="1896578746"/>
                    </a:ext>
                  </a:extLst>
                </a:gridCol>
                <a:gridCol w="5095932">
                  <a:extLst>
                    <a:ext uri="{9D8B030D-6E8A-4147-A177-3AD203B41FA5}">
                      <a16:colId xmlns:a16="http://schemas.microsoft.com/office/drawing/2014/main" val="1138411742"/>
                    </a:ext>
                  </a:extLst>
                </a:gridCol>
              </a:tblGrid>
              <a:tr h="751455">
                <a:tc>
                  <a:txBody>
                    <a:bodyPr/>
                    <a:lstStyle/>
                    <a:p>
                      <a:r>
                        <a:rPr lang="en-NZ" sz="2000" dirty="0"/>
                        <a:t>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/>
                        <a:t>Management Tier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461430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dirty="0"/>
                        <a:t>Falls Dam Discharge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Residual Flow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786013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Dunstan Creek at Beattie Road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Tributary Residual Flow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34852"/>
                  </a:ext>
                </a:extLst>
              </a:tr>
              <a:tr h="864924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Manuherikia River D/S Dunstan Creek confluence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Reference site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933515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Pool Burn at Cob Cottage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Reference site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963034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Lauder Creek at Rail Trail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Tributary Residual Flow 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96772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Thomsons</a:t>
                      </a:r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Creek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Tributary Residual Flow 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044438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Manuherikia at Ophir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flow site and Reference site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554012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Chatto Creek at Confluence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Tributary Residual Flow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202762"/>
                  </a:ext>
                </a:extLst>
              </a:tr>
              <a:tr h="488870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Manor Burn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Tributary Residual Flow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004619"/>
                  </a:ext>
                </a:extLst>
              </a:tr>
              <a:tr h="864924">
                <a:tc>
                  <a:txBody>
                    <a:bodyPr/>
                    <a:lstStyle/>
                    <a:p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Manuherikia River at Campground</a:t>
                      </a:r>
                      <a:endParaRPr lang="en-N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flow site and Reference site</a:t>
                      </a:r>
                      <a:endParaRPr lang="en-N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4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FC388-B3CB-4E94-B3AE-C103C54E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64695"/>
            <a:ext cx="8596668" cy="1320800"/>
          </a:xfrm>
        </p:spPr>
        <p:txBody>
          <a:bodyPr/>
          <a:lstStyle/>
          <a:p>
            <a:r>
              <a:rPr lang="en-GB" dirty="0"/>
              <a:t>Approach to assessing allocation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0CFA8-C82D-461C-89D3-AEE9AB2CD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78568"/>
            <a:ext cx="9910455" cy="5614737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NZ" sz="2800" dirty="0"/>
              <a:t>Start with effects / values</a:t>
            </a:r>
          </a:p>
          <a:p>
            <a:pPr marL="514350" lvl="0" indent="-514350">
              <a:buFont typeface="+mj-lt"/>
              <a:buAutoNum type="arabicPeriod"/>
            </a:pPr>
            <a:endParaRPr lang="en-NZ" sz="2800" dirty="0"/>
          </a:p>
          <a:p>
            <a:pPr marL="514350" lvl="0" indent="-514350">
              <a:buFont typeface="+mj-lt"/>
              <a:buAutoNum type="arabicPeriod"/>
            </a:pPr>
            <a:r>
              <a:rPr lang="en-NZ" sz="2800" dirty="0"/>
              <a:t>Analyse use of water</a:t>
            </a:r>
          </a:p>
          <a:p>
            <a:pPr marL="514350" lvl="0" indent="-514350">
              <a:buFont typeface="+mj-lt"/>
              <a:buAutoNum type="arabicPeriod"/>
            </a:pPr>
            <a:endParaRPr lang="en-NZ" sz="2800" dirty="0"/>
          </a:p>
          <a:p>
            <a:pPr marL="514350" lvl="0" indent="-514350">
              <a:buFont typeface="+mj-lt"/>
              <a:buAutoNum type="arabicPeriod"/>
            </a:pPr>
            <a:r>
              <a:rPr lang="en-NZ" sz="2800" dirty="0"/>
              <a:t>Assess impact of any proposed flow limits</a:t>
            </a:r>
          </a:p>
          <a:p>
            <a:pPr marL="514350" lvl="0" indent="-514350">
              <a:buFont typeface="+mj-lt"/>
              <a:buAutoNum type="arabicPeriod"/>
            </a:pPr>
            <a:endParaRPr lang="en-NZ" sz="2800" dirty="0"/>
          </a:p>
          <a:p>
            <a:pPr marL="514350" lvl="0" indent="-514350">
              <a:buFont typeface="+mj-lt"/>
              <a:buAutoNum type="arabicPeriod"/>
            </a:pPr>
            <a:r>
              <a:rPr lang="en-NZ" sz="2800" dirty="0"/>
              <a:t>Stored water versus run-of-river water</a:t>
            </a:r>
          </a:p>
          <a:p>
            <a:pPr marL="514350" lvl="0" indent="-514350">
              <a:buFont typeface="+mj-lt"/>
              <a:buAutoNum type="arabicPeriod"/>
            </a:pPr>
            <a:endParaRPr lang="en-NZ" sz="2800" dirty="0"/>
          </a:p>
          <a:p>
            <a:pPr marL="514350" lvl="0" indent="-514350">
              <a:buFont typeface="+mj-lt"/>
              <a:buAutoNum type="arabicPeriod"/>
            </a:pPr>
            <a:r>
              <a:rPr lang="en-NZ" sz="2800" dirty="0"/>
              <a:t>Depending on results of above assessments, re-assess flow limits and allocation levels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5436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2B4C3-E537-44E7-9010-699B7128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1848" y="2882425"/>
            <a:ext cx="6912839" cy="3053080"/>
          </a:xfrm>
        </p:spPr>
        <p:txBody>
          <a:bodyPr/>
          <a:lstStyle/>
          <a:p>
            <a:r>
              <a:rPr lang="en-NZ" dirty="0">
                <a:solidFill>
                  <a:schemeClr val="accent2">
                    <a:lumMod val="75000"/>
                  </a:schemeClr>
                </a:solidFill>
              </a:rPr>
              <a:t>Management </a:t>
            </a:r>
            <a:br>
              <a:rPr lang="en-NZ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NZ" dirty="0">
                <a:solidFill>
                  <a:schemeClr val="accent2">
                    <a:lumMod val="75000"/>
                  </a:schemeClr>
                </a:solidFill>
              </a:rPr>
              <a:t>Zones</a:t>
            </a:r>
          </a:p>
        </p:txBody>
      </p:sp>
      <p:pic>
        <p:nvPicPr>
          <p:cNvPr id="4" name="Content Placeholder 3" descr="A close up of a map&#10;&#10;Description automatically generated">
            <a:extLst>
              <a:ext uri="{FF2B5EF4-FFF2-40B4-BE49-F238E27FC236}">
                <a16:creationId xmlns:a16="http://schemas.microsoft.com/office/drawing/2014/main" id="{4E82583F-F7DE-4DE5-B8C9-2605F1A648CD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5" r="17903" b="12835"/>
          <a:stretch/>
        </p:blipFill>
        <p:spPr bwMode="auto">
          <a:xfrm>
            <a:off x="877803" y="269240"/>
            <a:ext cx="7477759" cy="6319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0F9BF7-6571-4E7F-A9C9-56E99516A5EF}"/>
              </a:ext>
            </a:extLst>
          </p:cNvPr>
          <p:cNvSpPr txBox="1"/>
          <p:nvPr/>
        </p:nvSpPr>
        <p:spPr>
          <a:xfrm>
            <a:off x="3952242" y="1148080"/>
            <a:ext cx="1564638" cy="955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Falls Dam Management Zone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FBAE3C-0FC2-4683-A800-2803EF28C2C8}"/>
              </a:ext>
            </a:extLst>
          </p:cNvPr>
          <p:cNvSpPr txBox="1"/>
          <p:nvPr/>
        </p:nvSpPr>
        <p:spPr>
          <a:xfrm>
            <a:off x="2750304" y="3633227"/>
            <a:ext cx="1564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Manuherikia River Management Zone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F123EA-0D45-46F5-BF63-F00895DCBDDF}"/>
              </a:ext>
            </a:extLst>
          </p:cNvPr>
          <p:cNvSpPr txBox="1"/>
          <p:nvPr/>
        </p:nvSpPr>
        <p:spPr>
          <a:xfrm>
            <a:off x="6790924" y="3718960"/>
            <a:ext cx="15646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>
                <a:solidFill>
                  <a:schemeClr val="bg1"/>
                </a:solidFill>
              </a:rPr>
              <a:t>Area irrigated with water from Falls Dam Management Zone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2A4B5D-82C9-41CE-9AC2-3F404EE504C0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5206999" y="3959664"/>
            <a:ext cx="1583925" cy="42101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FE5ACCB-62F1-472A-9250-390657D90110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6309360" y="4380680"/>
            <a:ext cx="481564" cy="25516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FA58233-2DE6-4080-8684-601773312362}"/>
              </a:ext>
            </a:extLst>
          </p:cNvPr>
          <p:cNvSpPr txBox="1"/>
          <p:nvPr/>
        </p:nvSpPr>
        <p:spPr>
          <a:xfrm>
            <a:off x="3642361" y="5491133"/>
            <a:ext cx="1564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Ida Valley Management Zone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BD45D8-4C43-45E6-BF68-1CC6313AAE74}"/>
              </a:ext>
            </a:extLst>
          </p:cNvPr>
          <p:cNvSpPr txBox="1"/>
          <p:nvPr/>
        </p:nvSpPr>
        <p:spPr>
          <a:xfrm>
            <a:off x="6309360" y="2434210"/>
            <a:ext cx="156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 err="1">
                <a:solidFill>
                  <a:schemeClr val="bg1"/>
                </a:solidFill>
              </a:rPr>
              <a:t>Hawkdun</a:t>
            </a:r>
            <a:r>
              <a:rPr lang="en-NZ" sz="1400" dirty="0">
                <a:solidFill>
                  <a:schemeClr val="bg1"/>
                </a:solidFill>
              </a:rPr>
              <a:t> </a:t>
            </a:r>
            <a:r>
              <a:rPr lang="en-NZ" sz="1400" dirty="0" err="1">
                <a:solidFill>
                  <a:schemeClr val="bg1"/>
                </a:solidFill>
              </a:rPr>
              <a:t>Idaburn</a:t>
            </a:r>
            <a:r>
              <a:rPr lang="en-NZ" sz="1400" dirty="0">
                <a:solidFill>
                  <a:schemeClr val="bg1"/>
                </a:solidFill>
              </a:rPr>
              <a:t> Race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D8F6A26-4E88-4C54-940D-4011396F2F67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5709920" y="2695820"/>
            <a:ext cx="599440" cy="93740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46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DE5B-C8F6-4714-B535-BD30544AB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NZ" b="1" dirty="0"/>
              <a:t>Falls Dam Management Zone</a:t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54E71-7F70-4B96-B4C7-08141E559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>
            <a:normAutofit/>
          </a:bodyPr>
          <a:lstStyle/>
          <a:p>
            <a:r>
              <a:rPr lang="en-GB" sz="2800" dirty="0"/>
              <a:t>Abstractions above Falls Dam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NZ" sz="2800" dirty="0"/>
              <a:t>Command area is outside of this zone</a:t>
            </a:r>
          </a:p>
          <a:p>
            <a:pPr marL="0" indent="0">
              <a:buNone/>
            </a:pPr>
            <a:endParaRPr lang="en-NZ" sz="2800" dirty="0"/>
          </a:p>
          <a:p>
            <a:r>
              <a:rPr lang="en-GB" sz="2800" dirty="0"/>
              <a:t>Minimal link to effects below Falls Dam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Primary allocation limit and consent conditions, such as residual flows.</a:t>
            </a:r>
            <a:endParaRPr lang="en-NZ" sz="2800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1527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8A35-5886-43CC-9022-074B37EE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Manuherikia River Management Zone </a:t>
            </a:r>
            <a:br>
              <a:rPr lang="en-NZ" b="1" dirty="0"/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66042-0ACF-4ACC-9041-7720912F6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sz="2800" dirty="0"/>
              <a:t>Manuherikia catchment below Falls Dam 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Ophir and Campground as minimum flow sites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800" dirty="0"/>
              <a:t>flow management sites – dam discharges and water sharing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2800" dirty="0"/>
              <a:t>effects on mainstem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321900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D4E0531EC7C4AA4EE00643FC6409D" ma:contentTypeVersion="10" ma:contentTypeDescription="Create a new document." ma:contentTypeScope="" ma:versionID="734b440efe43e952fae29f99d455246d">
  <xsd:schema xmlns:xsd="http://www.w3.org/2001/XMLSchema" xmlns:xs="http://www.w3.org/2001/XMLSchema" xmlns:p="http://schemas.microsoft.com/office/2006/metadata/properties" xmlns:ns2="3ee02b8a-4733-4dfa-a545-8a2835ee4bf5" xmlns:ns3="6e2ae9a6-facd-471a-946d-3149c26ea2fe" targetNamespace="http://schemas.microsoft.com/office/2006/metadata/properties" ma:root="true" ma:fieldsID="aad98370d811f18b6e34f5c163a3eb58" ns2:_="" ns3:_="">
    <xsd:import namespace="3ee02b8a-4733-4dfa-a545-8a2835ee4bf5"/>
    <xsd:import namespace="6e2ae9a6-facd-471a-946d-3149c26ea2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02b8a-4733-4dfa-a545-8a2835ee4b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2ae9a6-facd-471a-946d-3149c26ea2f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A87196-3955-4436-9767-02CD8F615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06704F-A20B-4706-856F-81DFF0ADAC5C}">
  <ds:schemaRefs>
    <ds:schemaRef ds:uri="http://purl.org/dc/elements/1.1/"/>
    <ds:schemaRef ds:uri="http://schemas.microsoft.com/office/2006/metadata/properties"/>
    <ds:schemaRef ds:uri="6e2ae9a6-facd-471a-946d-3149c26ea2f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3ee02b8a-4733-4dfa-a545-8a2835ee4bf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3050F3-37F0-409D-97D7-A065E69CE1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e02b8a-4733-4dfa-a545-8a2835ee4bf5"/>
    <ds:schemaRef ds:uri="6e2ae9a6-facd-471a-946d-3149c26ea2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1158</Words>
  <Application>Microsoft Office PowerPoint</Application>
  <PresentationFormat>Widescreen</PresentationFormat>
  <Paragraphs>211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Facet</vt:lpstr>
      <vt:lpstr> Draft Concept Manuherikia Catchment Plan </vt:lpstr>
      <vt:lpstr>Overarching approach</vt:lpstr>
      <vt:lpstr>Flow management proposal:   </vt:lpstr>
      <vt:lpstr>Four-tiered approach available within each zone</vt:lpstr>
      <vt:lpstr>PowerPoint Presentation</vt:lpstr>
      <vt:lpstr>Approach to assessing allocation </vt:lpstr>
      <vt:lpstr>Management  Zones</vt:lpstr>
      <vt:lpstr>Falls Dam Management Zone </vt:lpstr>
      <vt:lpstr>Manuherikia River Management Zone  </vt:lpstr>
      <vt:lpstr>Ida Valley Management Zone </vt:lpstr>
      <vt:lpstr>Water quality </vt:lpstr>
      <vt:lpstr>Water quality</vt:lpstr>
      <vt:lpstr>Habitat management (where separate for quantity and quality) </vt:lpstr>
      <vt:lpstr>Habitat management (where separate for quantity and quality)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Manuherikia Catchment Strategy</dc:title>
  <dc:creator>Sally Dicey</dc:creator>
  <cp:lastModifiedBy>Amanda Keach</cp:lastModifiedBy>
  <cp:revision>13</cp:revision>
  <dcterms:created xsi:type="dcterms:W3CDTF">2019-11-12T22:20:09Z</dcterms:created>
  <dcterms:modified xsi:type="dcterms:W3CDTF">2019-11-20T06:51:36Z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0x0101002FAD4E0531EC7C4AA4EE00643FC6409D</vt:lpwstr>
  </property>
</Properties>
</file>