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16"/>
  </p:notesMasterIdLst>
  <p:sldIdLst>
    <p:sldId id="286" r:id="rId6"/>
    <p:sldId id="275" r:id="rId7"/>
    <p:sldId id="295" r:id="rId8"/>
    <p:sldId id="296" r:id="rId9"/>
    <p:sldId id="297" r:id="rId10"/>
    <p:sldId id="298" r:id="rId11"/>
    <p:sldId id="299" r:id="rId12"/>
    <p:sldId id="300" r:id="rId13"/>
    <p:sldId id="302" r:id="rId14"/>
    <p:sldId id="303" r:id="rId15"/>
  </p:sldIdLst>
  <p:sldSz cx="9144000" cy="5143500" type="screen16x9"/>
  <p:notesSz cx="6724650" cy="9774238"/>
  <p:embeddedFontLst>
    <p:embeddedFont>
      <p:font typeface="Arial Narrow" panose="020B0604020202020204" charset="0"/>
      <p:regular r:id="rId17"/>
      <p:bold r:id="rId18"/>
      <p:italic r:id="rId19"/>
      <p:boldItalic r:id="rId20"/>
    </p:embeddedFont>
    <p:embeddedFont>
      <p:font typeface="Source Sans Pro" panose="020B0604020202020204" charset="0"/>
      <p:regular r:id="rId21"/>
      <p:bold r:id="rId22"/>
      <p:italic r:id="rId23"/>
      <p:boldItalic r:id="rId24"/>
    </p:embeddedFont>
    <p:embeddedFont>
      <p:font typeface="Source Sans Pro Bold" panose="020B0604020202020204" charset="0"/>
      <p:bold r:id="rId25"/>
    </p:embeddedFont>
    <p:embeddedFont>
      <p:font typeface="Source Sans Pro Semibold" panose="020B0604020202020204" charset="0"/>
      <p:bold r:id="rId26"/>
      <p:boldItalic r:id="rId27"/>
    </p:embeddedFont>
  </p:embeddedFontLst>
  <p:defaultTextStyle>
    <a:defPPr>
      <a:defRPr lang="en-US"/>
    </a:defPPr>
    <a:lvl1pPr marL="0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389626" rtl="0" eaLnBrk="1" latinLnBrk="0" hangingPunct="1">
      <a:defRPr sz="15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A0"/>
    <a:srgbClr val="0A395B"/>
    <a:srgbClr val="EAECED"/>
    <a:srgbClr val="FFE000"/>
    <a:srgbClr val="F9C000"/>
    <a:srgbClr val="0096FF"/>
    <a:srgbClr val="003E60"/>
    <a:srgbClr val="00508F"/>
    <a:srgbClr val="03508F"/>
    <a:srgbClr val="0052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5603D2-E53B-44B4-AB19-D7AE44E6F026}" v="1" dt="2026-01-13T22:01:44.35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8.fntdata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font" Target="fonts/font7.fntdata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font" Target="fonts/font3.fntdata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ne Railton" userId="2b0e2252-c3cc-4f06-85f7-807dbfc93881" providerId="ADAL" clId="{4F5603D2-E53B-44B4-AB19-D7AE44E6F026}"/>
    <pc:docChg chg="modNotesMaster">
      <pc:chgData name="Dianne Railton" userId="2b0e2252-c3cc-4f06-85f7-807dbfc93881" providerId="ADAL" clId="{4F5603D2-E53B-44B4-AB19-D7AE44E6F026}" dt="2026-01-13T22:01:44.352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6D8F26FC-F9BF-1B4B-B836-197584C6C25D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3088BDF5-082B-2A40-957B-1A1489EEBD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41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89626" algn="l" defTabSz="779252" rtl="0" eaLnBrk="1" latinLnBrk="0" hangingPunct="1">
      <a:defRPr sz="1023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779252" algn="l" defTabSz="779252" rtl="0" eaLnBrk="1" latinLnBrk="0" hangingPunct="1">
      <a:defRPr sz="1023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168878" algn="l" defTabSz="779252" rtl="0" eaLnBrk="1" latinLnBrk="0" hangingPunct="1">
      <a:defRPr sz="1023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558503" algn="l" defTabSz="779252" rtl="0" eaLnBrk="1" latinLnBrk="0" hangingPunct="1">
      <a:defRPr sz="1023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bg>
      <p:bgPr>
        <a:solidFill>
          <a:srgbClr val="003E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5C50D7ED-159E-FC4B-816C-E630009F92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5" y="4330486"/>
            <a:ext cx="6968558" cy="3688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350" b="0" i="0" baseline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  <a:ea typeface="Arial" panose="020B0606030504020204" pitchFamily="34" charset="0"/>
                <a:cs typeface="Arial" panose="020B0604020202020204" pitchFamily="34" charset="0"/>
              </a:defRPr>
            </a:lvl1pPr>
            <a:lvl2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2pPr>
            <a:lvl3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3pPr>
            <a:lvl4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4pPr>
            <a:lvl5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5pPr>
          </a:lstStyle>
          <a:p>
            <a:pPr lvl="0"/>
            <a:r>
              <a:rPr lang="en-GB"/>
              <a:t>Click to add presenter | date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E8FF240-2C96-184B-BF50-BCC6EFB690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7275" y="1956463"/>
            <a:ext cx="6968559" cy="3587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rgbClr val="0096FF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add subtitle</a:t>
            </a:r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38AB99-B129-12F0-A86D-1DC80C7E4E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915" y="2384145"/>
            <a:ext cx="6968919" cy="10809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buNone/>
              <a:defRPr sz="3750"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text styles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D2094BF-CF46-8CE4-BF25-1B3AA1A2B4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766" y="434659"/>
            <a:ext cx="1433006" cy="85891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F2EA3E9-22F7-98FB-42DB-9F252E5DCE3B}"/>
              </a:ext>
            </a:extLst>
          </p:cNvPr>
          <p:cNvSpPr/>
          <p:nvPr userDrawn="1"/>
        </p:nvSpPr>
        <p:spPr>
          <a:xfrm>
            <a:off x="1132367" y="5087632"/>
            <a:ext cx="8011633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0728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d one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7">
            <a:extLst>
              <a:ext uri="{FF2B5EF4-FFF2-40B4-BE49-F238E27FC236}">
                <a16:creationId xmlns:a16="http://schemas.microsoft.com/office/drawing/2014/main" id="{966F452A-D209-3145-B9E5-418684C857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000" b="0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24A0A90-0190-8845-8B51-BBF8FB888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5CE11997-7F10-8A40-8576-9FAE774CC1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GB"/>
              <a:t>Click to add single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At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at in </a:t>
            </a:r>
            <a:r>
              <a:rPr lang="en-GB" err="1"/>
              <a:t>tellus</a:t>
            </a:r>
            <a:r>
              <a:rPr lang="en-GB"/>
              <a:t> integer </a:t>
            </a:r>
            <a:r>
              <a:rPr lang="en-GB" err="1"/>
              <a:t>feugiat</a:t>
            </a:r>
            <a:r>
              <a:rPr lang="en-GB"/>
              <a:t>.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erat</a:t>
            </a:r>
            <a:r>
              <a:rPr lang="en-GB"/>
              <a:t> </a:t>
            </a:r>
            <a:r>
              <a:rPr lang="en-GB" err="1"/>
              <a:t>imperdiet</a:t>
            </a:r>
            <a:r>
              <a:rPr lang="en-GB"/>
              <a:t>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nisi.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  <a:r>
              <a:rPr lang="en-GB" err="1"/>
              <a:t>Tortor</a:t>
            </a:r>
            <a:r>
              <a:rPr lang="en-GB"/>
              <a:t> </a:t>
            </a:r>
            <a:r>
              <a:rPr lang="en-GB" err="1"/>
              <a:t>aliquam</a:t>
            </a:r>
            <a:r>
              <a:rPr lang="en-GB"/>
              <a:t> </a:t>
            </a:r>
            <a:r>
              <a:rPr lang="en-GB" err="1"/>
              <a:t>nulla</a:t>
            </a:r>
            <a:r>
              <a:rPr lang="en-GB"/>
              <a:t> </a:t>
            </a:r>
            <a:r>
              <a:rPr lang="en-GB" err="1"/>
              <a:t>facilisi</a:t>
            </a:r>
            <a:r>
              <a:rPr lang="en-GB"/>
              <a:t> </a:t>
            </a:r>
            <a:r>
              <a:rPr lang="en-GB" err="1"/>
              <a:t>cras</a:t>
            </a:r>
            <a:r>
              <a:rPr lang="en-GB"/>
              <a:t> fermentum. </a:t>
            </a:r>
            <a:r>
              <a:rPr lang="en-GB" err="1"/>
              <a:t>Malesuada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</a:t>
            </a:r>
          </a:p>
          <a:p>
            <a:pPr lvl="0"/>
            <a:endParaRPr lang="en-GB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D590F41-6246-E941-AA78-A83304293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646BFF-DC66-81CB-623D-13223EA327BF}"/>
              </a:ext>
            </a:extLst>
          </p:cNvPr>
          <p:cNvSpPr/>
          <p:nvPr userDrawn="1"/>
        </p:nvSpPr>
        <p:spPr>
          <a:xfrm>
            <a:off x="1" y="5087632"/>
            <a:ext cx="9144000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076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o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7">
            <a:extLst>
              <a:ext uri="{FF2B5EF4-FFF2-40B4-BE49-F238E27FC236}">
                <a16:creationId xmlns:a16="http://schemas.microsoft.com/office/drawing/2014/main" id="{966F452A-D209-3145-B9E5-418684C857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144EE808-45F3-0B45-A79A-B15B017AE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1">
            <a:extLst>
              <a:ext uri="{FF2B5EF4-FFF2-40B4-BE49-F238E27FC236}">
                <a16:creationId xmlns:a16="http://schemas.microsoft.com/office/drawing/2014/main" id="{248C498F-1170-EED5-E93C-8E7A3EF71F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284B598-06BC-2939-9E39-78B3C2F53991}"/>
              </a:ext>
            </a:extLst>
          </p:cNvPr>
          <p:cNvCxnSpPr>
            <a:cxnSpLocks/>
          </p:cNvCxnSpPr>
          <p:nvPr userDrawn="1"/>
        </p:nvCxnSpPr>
        <p:spPr>
          <a:xfrm>
            <a:off x="4499002" y="1928692"/>
            <a:ext cx="0" cy="2009375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33938E65-99E0-4BAE-E022-77910577E9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</p:spPr>
        <p:txBody>
          <a:bodyPr numCol="2" spcCol="36000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GB"/>
              <a:t>Click to add double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erat</a:t>
            </a:r>
            <a:r>
              <a:rPr lang="en-GB"/>
              <a:t> </a:t>
            </a:r>
            <a:r>
              <a:rPr lang="en-GB" err="1"/>
              <a:t>imperdiet</a:t>
            </a:r>
            <a:r>
              <a:rPr lang="en-GB"/>
              <a:t>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nisi.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endParaRPr lang="en-GB"/>
          </a:p>
          <a:p>
            <a:pPr lvl="0"/>
            <a:r>
              <a:rPr lang="en-GB"/>
              <a:t>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hac</a:t>
            </a:r>
            <a:r>
              <a:rPr lang="en-GB"/>
              <a:t> </a:t>
            </a:r>
            <a:r>
              <a:rPr lang="en-GB" err="1"/>
              <a:t>habitasse</a:t>
            </a:r>
            <a:r>
              <a:rPr lang="en-GB"/>
              <a:t>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</a:t>
            </a:r>
            <a:r>
              <a:rPr lang="en-GB" err="1"/>
              <a:t>Dapibus</a:t>
            </a:r>
            <a:r>
              <a:rPr lang="en-GB"/>
              <a:t> </a:t>
            </a:r>
            <a:r>
              <a:rPr lang="en-GB" err="1"/>
              <a:t>ultrices</a:t>
            </a:r>
            <a:r>
              <a:rPr lang="en-GB"/>
              <a:t> in </a:t>
            </a:r>
            <a:r>
              <a:rPr lang="en-GB" err="1"/>
              <a:t>iaculis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hac</a:t>
            </a:r>
            <a:r>
              <a:rPr lang="en-GB"/>
              <a:t> </a:t>
            </a:r>
            <a:r>
              <a:rPr lang="en-GB" err="1"/>
              <a:t>habitasse</a:t>
            </a:r>
            <a:r>
              <a:rPr lang="en-GB"/>
              <a:t>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 Proin </a:t>
            </a:r>
            <a:r>
              <a:rPr lang="en-GB" err="1"/>
              <a:t>nibh</a:t>
            </a:r>
            <a:r>
              <a:rPr lang="en-GB"/>
              <a:t> </a:t>
            </a:r>
            <a:r>
              <a:rPr lang="en-GB" err="1"/>
              <a:t>nisl</a:t>
            </a:r>
            <a:r>
              <a:rPr lang="en-GB"/>
              <a:t> </a:t>
            </a:r>
            <a:r>
              <a:rPr lang="en-GB" err="1"/>
              <a:t>oranste</a:t>
            </a:r>
            <a:r>
              <a:rPr lang="en-GB"/>
              <a:t> </a:t>
            </a:r>
            <a:r>
              <a:rPr lang="en-GB" err="1"/>
              <a:t>ftoeu</a:t>
            </a:r>
            <a:r>
              <a:rPr lang="en-GB"/>
              <a:t> </a:t>
            </a:r>
            <a:r>
              <a:rPr lang="en-GB" err="1"/>
              <a:t>condimentum</a:t>
            </a:r>
            <a:r>
              <a:rPr lang="en-GB"/>
              <a:t> id </a:t>
            </a:r>
            <a:r>
              <a:rPr lang="en-GB" err="1"/>
              <a:t>venenatis</a:t>
            </a:r>
            <a:r>
              <a:rPr lang="en-GB"/>
              <a:t> a vitae </a:t>
            </a:r>
            <a:r>
              <a:rPr lang="en-GB" err="1"/>
              <a:t>sapien</a:t>
            </a:r>
            <a:r>
              <a:rPr lang="en-GB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F1CD84-E898-5C52-6821-B9C55688AB4F}"/>
              </a:ext>
            </a:extLst>
          </p:cNvPr>
          <p:cNvSpPr/>
          <p:nvPr userDrawn="1"/>
        </p:nvSpPr>
        <p:spPr>
          <a:xfrm>
            <a:off x="542925" y="5087632"/>
            <a:ext cx="8601075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315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right imag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2000" y="1601"/>
            <a:ext cx="4572000" cy="20427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A395B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E26AF3A-06E9-8443-8C4A-575404F43A7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4572000" y="2568077"/>
            <a:ext cx="4572000" cy="20427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A395B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itle 7">
            <a:extLst>
              <a:ext uri="{FF2B5EF4-FFF2-40B4-BE49-F238E27FC236}">
                <a16:creationId xmlns:a16="http://schemas.microsoft.com/office/drawing/2014/main" id="{F1569518-DC93-724C-AC70-58DE1388DC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365901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02226445-E45E-4A45-BCE1-34496A76C60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6" y="1095451"/>
            <a:ext cx="365931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21" name="Text Placeholder 23">
            <a:extLst>
              <a:ext uri="{FF2B5EF4-FFF2-40B4-BE49-F238E27FC236}">
                <a16:creationId xmlns:a16="http://schemas.microsoft.com/office/drawing/2014/main" id="{768249EB-6E1E-3F45-BC2B-A87B6F0B12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2926" y="1509196"/>
            <a:ext cx="3659318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labore et dolore magna </a:t>
            </a:r>
            <a:r>
              <a:rPr lang="en-GB" err="1"/>
              <a:t>aliqua</a:t>
            </a:r>
            <a:r>
              <a:rPr lang="en-GB"/>
              <a:t>. At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integer </a:t>
            </a:r>
            <a:r>
              <a:rPr lang="en-GB" err="1"/>
              <a:t>feugiat</a:t>
            </a:r>
            <a:r>
              <a:rPr lang="en-GB"/>
              <a:t>. </a:t>
            </a:r>
          </a:p>
          <a:p>
            <a:pPr lvl="0"/>
            <a:r>
              <a:rPr lang="en-GB"/>
              <a:t>Magna </a:t>
            </a:r>
            <a:r>
              <a:rPr lang="en-GB" err="1"/>
              <a:t>fringilla</a:t>
            </a:r>
            <a:r>
              <a:rPr lang="en-GB"/>
              <a:t> </a:t>
            </a:r>
            <a:r>
              <a:rPr lang="en-GB" err="1"/>
              <a:t>urna</a:t>
            </a:r>
            <a:r>
              <a:rPr lang="en-GB"/>
              <a:t>. Integer </a:t>
            </a:r>
            <a:r>
              <a:rPr lang="en-GB" err="1"/>
              <a:t>quis</a:t>
            </a:r>
            <a:r>
              <a:rPr lang="en-GB"/>
              <a:t> auctor </a:t>
            </a:r>
            <a:r>
              <a:rPr lang="en-GB" err="1"/>
              <a:t>elit</a:t>
            </a:r>
            <a:r>
              <a:rPr lang="en-GB"/>
              <a:t> sed. Dui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lectus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est. Proin </a:t>
            </a:r>
            <a:r>
              <a:rPr lang="en-GB" err="1"/>
              <a:t>nibh</a:t>
            </a:r>
            <a:r>
              <a:rPr lang="en-GB"/>
              <a:t> </a:t>
            </a:r>
            <a:r>
              <a:rPr lang="en-GB" err="1"/>
              <a:t>nisl</a:t>
            </a:r>
            <a:r>
              <a:rPr lang="en-GB"/>
              <a:t> id </a:t>
            </a:r>
            <a:r>
              <a:rPr lang="en-GB" err="1"/>
              <a:t>venenatis</a:t>
            </a:r>
            <a:r>
              <a:rPr lang="en-GB"/>
              <a:t> a vitae </a:t>
            </a:r>
            <a:r>
              <a:rPr lang="en-GB" err="1"/>
              <a:t>sapien</a:t>
            </a:r>
            <a:r>
              <a:rPr lang="en-GB"/>
              <a:t>.</a:t>
            </a:r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DB82DBEA-18A3-C542-9D92-30172F92B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81260" y="4768200"/>
            <a:ext cx="62167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2FAD22-EBC0-B21E-0A95-8E7A84ABD5F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4572000" y="2080291"/>
            <a:ext cx="3475554" cy="330457"/>
          </a:xfrm>
        </p:spPr>
        <p:txBody>
          <a:bodyPr>
            <a:normAutofit/>
          </a:bodyPr>
          <a:lstStyle>
            <a:lvl1pPr marL="0" indent="0">
              <a:buNone/>
              <a:defRPr sz="105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add caption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8008A8-DA64-3410-6C0E-B1B4A5391926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572000" y="4610872"/>
            <a:ext cx="3475554" cy="322624"/>
          </a:xfrm>
        </p:spPr>
        <p:txBody>
          <a:bodyPr>
            <a:normAutofit/>
          </a:bodyPr>
          <a:lstStyle>
            <a:lvl1pPr marL="0" indent="0">
              <a:buNone/>
              <a:defRPr sz="105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add caption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0DF683-4BBB-02A0-C2DF-B55648FE3FE8}"/>
              </a:ext>
            </a:extLst>
          </p:cNvPr>
          <p:cNvSpPr/>
          <p:nvPr userDrawn="1"/>
        </p:nvSpPr>
        <p:spPr>
          <a:xfrm>
            <a:off x="543923" y="5092502"/>
            <a:ext cx="4027006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5393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A7720B-CFD9-844D-8184-00529D01B30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42925" y="1543987"/>
            <a:ext cx="4029075" cy="304071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A395B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491E36E-50F3-D24A-A688-3E813C0C3D8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710734" y="1543987"/>
            <a:ext cx="4029075" cy="304071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A395B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8B5FE7C-2C40-1C43-BFB0-43C03EB7D0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6736741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3C1389F0-BF96-1E44-84C5-4638018AC51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6" y="1095451"/>
            <a:ext cx="673729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098D4100-512F-BA46-A4DE-F7F423AA3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97CCC-D355-2B01-7650-E51F2780D7C6}"/>
              </a:ext>
            </a:extLst>
          </p:cNvPr>
          <p:cNvSpPr/>
          <p:nvPr userDrawn="1"/>
        </p:nvSpPr>
        <p:spPr>
          <a:xfrm>
            <a:off x="543922" y="5092502"/>
            <a:ext cx="8600077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79366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break—with full insert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4BBF80CE-49B1-BC43-B990-D837016287E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399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A395B"/>
                </a:solidFill>
              </a:defRPr>
            </a:lvl1pPr>
          </a:lstStyle>
          <a:p>
            <a:r>
              <a:rPr lang="en-US"/>
              <a:t>Click icon to insert full image. After inserting, select, and send to back. Then edit text.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83C2D24-DADF-8FA3-F2C7-29264BB4EA6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7541" y="2237643"/>
            <a:ext cx="6968919" cy="1078260"/>
          </a:xfr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750" b="1">
                <a:solidFill>
                  <a:srgbClr val="0A395B"/>
                </a:solidFill>
              </a:defRPr>
            </a:lvl1pPr>
          </a:lstStyle>
          <a:p>
            <a:pPr lvl="0"/>
            <a:r>
              <a:rPr lang="en-GB"/>
              <a:t>Click to add page break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C14201-A5FA-9DE0-F9A5-C21DFED2C03D}"/>
              </a:ext>
            </a:extLst>
          </p:cNvPr>
          <p:cNvSpPr/>
          <p:nvPr userDrawn="1"/>
        </p:nvSpPr>
        <p:spPr>
          <a:xfrm>
            <a:off x="-55658" y="5092502"/>
            <a:ext cx="9199658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70920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page (6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>
            <a:extLst>
              <a:ext uri="{FF2B5EF4-FFF2-40B4-BE49-F238E27FC236}">
                <a16:creationId xmlns:a16="http://schemas.microsoft.com/office/drawing/2014/main" id="{81D802CD-A9A1-C847-A5D5-1A30CA38B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0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733DC9CF-A961-8045-AE92-053ED02366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0073A0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1F351A5C-628A-6D48-8897-8B553B3B0A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925" y="1773343"/>
            <a:ext cx="1605617" cy="5008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750" b="1">
                <a:solidFill>
                  <a:srgbClr val="FFE000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#</a:t>
            </a:r>
            <a:endParaRPr lang="en-US"/>
          </a:p>
          <a:p>
            <a:pPr lvl="0"/>
            <a:endParaRPr lang="en-US"/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AB3B12B8-6407-294F-871A-E4C318126822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47473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2AE032BD-92C0-5E43-B0A4-011201885A0A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552022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8D6C4ECE-4F9A-154C-B2B5-DA3ADC844D46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547473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327ED8BA-2189-0A4F-8BB0-0B790DF28E3E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547473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9BE01C5C-F80A-F64C-AB22-3C836C2F6449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454446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ED5FDBA9-427E-1048-B633-BFBB911A0EF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3458995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ADCB89BB-60EC-7F4F-AA59-7A653D394023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3454446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6A64D6F8-63E5-7146-A35C-C3BA21975970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3454446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41B419B6-6C57-E841-A781-B04BDD5EFD1A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6375068" y="1773343"/>
            <a:ext cx="1605617" cy="5008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750" b="1">
                <a:solidFill>
                  <a:srgbClr val="FFE000"/>
                </a:solidFill>
              </a:defRPr>
            </a:lvl1pPr>
          </a:lstStyle>
          <a:p>
            <a:pPr lvl="0"/>
            <a:r>
              <a:rPr lang="en-GB"/>
              <a:t>#</a:t>
            </a:r>
            <a:endParaRPr lang="en-US"/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860DB2E7-7DAA-DD44-B5ED-EC18E2A28F4E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6379616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16EE3BC3-7C26-DE4C-994D-4C19990E457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384165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6CD94ECE-5BE3-E04E-9CB1-13564C8BA537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6379616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8333594E-3419-DB49-B998-FF906EEE3BBE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379616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B04174B3-AC62-D142-962A-A33EDB8F6BE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542925" y="4735455"/>
            <a:ext cx="7310379" cy="30789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" b="0" i="0">
                <a:solidFill>
                  <a:srgbClr val="0A395B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Footnote if required</a:t>
            </a:r>
            <a:endParaRPr lang="en-US"/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9E02D07A-A5BF-2846-A49E-917E97D5B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9416" y="4768200"/>
            <a:ext cx="5235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rgbClr val="0A395B"/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8130D6-5E87-37FA-C252-519BC1023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9898" y="1448830"/>
            <a:ext cx="1603387" cy="101202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BA73380-5815-0371-CF64-93B84642618F}"/>
              </a:ext>
            </a:extLst>
          </p:cNvPr>
          <p:cNvSpPr/>
          <p:nvPr userDrawn="1"/>
        </p:nvSpPr>
        <p:spPr>
          <a:xfrm>
            <a:off x="-55658" y="5092502"/>
            <a:ext cx="9199658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9873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page (6)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>
            <a:extLst>
              <a:ext uri="{FF2B5EF4-FFF2-40B4-BE49-F238E27FC236}">
                <a16:creationId xmlns:a16="http://schemas.microsoft.com/office/drawing/2014/main" id="{81D802CD-A9A1-C847-A5D5-1A30CA38B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0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733DC9CF-A961-8045-AE92-053ED02366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0096FF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1F351A5C-628A-6D48-8897-8B553B3B0A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925" y="1773343"/>
            <a:ext cx="1605617" cy="5008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750" b="1">
                <a:solidFill>
                  <a:srgbClr val="FFE000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#</a:t>
            </a:r>
            <a:endParaRPr lang="en-US"/>
          </a:p>
          <a:p>
            <a:pPr lvl="0"/>
            <a:endParaRPr lang="en-US"/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AB3B12B8-6407-294F-871A-E4C318126822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47473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2AE032BD-92C0-5E43-B0A4-011201885A0A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552022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8D6C4ECE-4F9A-154C-B2B5-DA3ADC844D46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547473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327ED8BA-2189-0A4F-8BB0-0B790DF28E3E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547473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9BE01C5C-F80A-F64C-AB22-3C836C2F6449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454446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ED5FDBA9-427E-1048-B633-BFBB911A0EF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3458995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ADCB89BB-60EC-7F4F-AA59-7A653D394023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3454446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6A64D6F8-63E5-7146-A35C-C3BA21975970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3454446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41B419B6-6C57-E841-A781-B04BDD5EFD1A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6375068" y="1773343"/>
            <a:ext cx="1605617" cy="5008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750" b="1">
                <a:solidFill>
                  <a:srgbClr val="FFE000"/>
                </a:solidFill>
              </a:defRPr>
            </a:lvl1pPr>
          </a:lstStyle>
          <a:p>
            <a:pPr lvl="0"/>
            <a:r>
              <a:rPr lang="en-GB"/>
              <a:t>#</a:t>
            </a:r>
            <a:endParaRPr lang="en-US"/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860DB2E7-7DAA-DD44-B5ED-EC18E2A28F4E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6379616" y="2342521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16EE3BC3-7C26-DE4C-994D-4C19990E457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384165" y="3830127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6CD94ECE-5BE3-E04E-9CB1-13564C8BA537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6379616" y="2633672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8333594E-3419-DB49-B998-FF906EEE3BBE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379616" y="4121278"/>
            <a:ext cx="1605617" cy="4848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05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B04174B3-AC62-D142-962A-A33EDB8F6BE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542925" y="4735455"/>
            <a:ext cx="7310379" cy="30789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Footnote if required</a:t>
            </a:r>
            <a:endParaRPr lang="en-US"/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9E02D07A-A5BF-2846-A49E-917E97D5B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9416" y="4768200"/>
            <a:ext cx="5235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8130D6-5E87-37FA-C252-519BC1023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9898" y="1448830"/>
            <a:ext cx="1603387" cy="101202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BA73380-5815-0371-CF64-93B84642618F}"/>
              </a:ext>
            </a:extLst>
          </p:cNvPr>
          <p:cNvSpPr/>
          <p:nvPr userDrawn="1"/>
        </p:nvSpPr>
        <p:spPr>
          <a:xfrm>
            <a:off x="-55658" y="5092502"/>
            <a:ext cx="9199658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8115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s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>
            <a:extLst>
              <a:ext uri="{FF2B5EF4-FFF2-40B4-BE49-F238E27FC236}">
                <a16:creationId xmlns:a16="http://schemas.microsoft.com/office/drawing/2014/main" id="{81D802CD-A9A1-C847-A5D5-1A30CA38B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733DC9CF-A961-8045-AE92-053ED02366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0073A0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B04174B3-AC62-D142-962A-A33EDB8F6BE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542925" y="4735455"/>
            <a:ext cx="7310379" cy="30789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" b="0" i="0">
                <a:solidFill>
                  <a:srgbClr val="0073A0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Footnote if required</a:t>
            </a:r>
            <a:endParaRPr lang="en-US"/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9E02D07A-A5BF-2846-A49E-917E97D5B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9416" y="4768200"/>
            <a:ext cx="5235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rgbClr val="0073A0"/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916BEDC-F5F1-C546-A5FE-DB6246C3BC41}"/>
              </a:ext>
            </a:extLst>
          </p:cNvPr>
          <p:cNvSpPr>
            <a:spLocks noGrp="1"/>
          </p:cNvSpPr>
          <p:nvPr>
            <p:ph type="pic" sz="quarter" idx="102"/>
          </p:nvPr>
        </p:nvSpPr>
        <p:spPr>
          <a:xfrm>
            <a:off x="837007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solidFill>
              <a:srgbClr val="EAECED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C3FFF05F-EF65-0B4E-9E90-C3D75117D18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42925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97CAE5-23EE-0E4A-998A-412273C349AE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542925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rgbClr val="0073A0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2A1BD0C-0F7A-CF47-B7B2-8384309268C7}"/>
              </a:ext>
            </a:extLst>
          </p:cNvPr>
          <p:cNvSpPr>
            <a:spLocks noGrp="1"/>
          </p:cNvSpPr>
          <p:nvPr>
            <p:ph type="pic" sz="quarter" idx="103"/>
          </p:nvPr>
        </p:nvSpPr>
        <p:spPr>
          <a:xfrm>
            <a:off x="2713308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solidFill>
              <a:srgbClr val="EAECED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42B5E869-A930-D342-99FD-F641826F622A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2419226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B18D8A1E-235D-8B4B-9DEB-AFEA1A93CEB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2419226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rgbClr val="0073A0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7AA95551-CB2E-6848-A8BC-2D4141606D3B}"/>
              </a:ext>
            </a:extLst>
          </p:cNvPr>
          <p:cNvSpPr>
            <a:spLocks noGrp="1"/>
          </p:cNvSpPr>
          <p:nvPr>
            <p:ph type="pic" sz="quarter" idx="109"/>
          </p:nvPr>
        </p:nvSpPr>
        <p:spPr>
          <a:xfrm>
            <a:off x="4595547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solidFill>
              <a:srgbClr val="EAECED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1B14A2E-41E7-714E-9B12-2FA86D92B868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4301465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02BE7F7-89E9-D44A-9079-3D7B60281BB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301465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rgbClr val="0073A0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5BDD8AA9-53DB-A74F-AF88-E020F8115D3A}"/>
              </a:ext>
            </a:extLst>
          </p:cNvPr>
          <p:cNvSpPr>
            <a:spLocks noGrp="1"/>
          </p:cNvSpPr>
          <p:nvPr>
            <p:ph type="pic" sz="quarter" idx="115"/>
          </p:nvPr>
        </p:nvSpPr>
        <p:spPr>
          <a:xfrm>
            <a:off x="6477786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solidFill>
              <a:srgbClr val="EAECED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7BBAE451-FFDE-0F4D-BCAF-2FBAB755E01C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6183704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rgbClr val="0A395B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D4DB348-4066-F34E-8ECD-5332D961239C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183704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rgbClr val="0073A0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A0B6BE-33A5-D395-EDBE-F7C8FEA6DF05}"/>
              </a:ext>
            </a:extLst>
          </p:cNvPr>
          <p:cNvSpPr/>
          <p:nvPr userDrawn="1"/>
        </p:nvSpPr>
        <p:spPr>
          <a:xfrm>
            <a:off x="543923" y="5092502"/>
            <a:ext cx="8600078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15821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files pag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">
            <a:extLst>
              <a:ext uri="{FF2B5EF4-FFF2-40B4-BE49-F238E27FC236}">
                <a16:creationId xmlns:a16="http://schemas.microsoft.com/office/drawing/2014/main" id="{81D802CD-A9A1-C847-A5D5-1A30CA38B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733DC9CF-A961-8045-AE92-053ED02366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B04174B3-AC62-D142-962A-A33EDB8F6BE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542925" y="4735455"/>
            <a:ext cx="7310379" cy="30789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Footnote if required</a:t>
            </a:r>
            <a:endParaRPr lang="en-US"/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9E02D07A-A5BF-2846-A49E-917E97D5B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9416" y="4768200"/>
            <a:ext cx="5235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916BEDC-F5F1-C546-A5FE-DB6246C3BC41}"/>
              </a:ext>
            </a:extLst>
          </p:cNvPr>
          <p:cNvSpPr>
            <a:spLocks noGrp="1"/>
          </p:cNvSpPr>
          <p:nvPr>
            <p:ph type="pic" sz="quarter" idx="102"/>
          </p:nvPr>
        </p:nvSpPr>
        <p:spPr>
          <a:xfrm>
            <a:off x="837007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C3FFF05F-EF65-0B4E-9E90-C3D75117D18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42925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97CAE5-23EE-0E4A-998A-412273C349AE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542925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2A1BD0C-0F7A-CF47-B7B2-8384309268C7}"/>
              </a:ext>
            </a:extLst>
          </p:cNvPr>
          <p:cNvSpPr>
            <a:spLocks noGrp="1"/>
          </p:cNvSpPr>
          <p:nvPr>
            <p:ph type="pic" sz="quarter" idx="103"/>
          </p:nvPr>
        </p:nvSpPr>
        <p:spPr>
          <a:xfrm>
            <a:off x="2713308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42B5E869-A930-D342-99FD-F641826F622A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2419226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B18D8A1E-235D-8B4B-9DEB-AFEA1A93CEB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2419226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7AA95551-CB2E-6848-A8BC-2D4141606D3B}"/>
              </a:ext>
            </a:extLst>
          </p:cNvPr>
          <p:cNvSpPr>
            <a:spLocks noGrp="1"/>
          </p:cNvSpPr>
          <p:nvPr>
            <p:ph type="pic" sz="quarter" idx="109"/>
          </p:nvPr>
        </p:nvSpPr>
        <p:spPr>
          <a:xfrm>
            <a:off x="4595547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1B14A2E-41E7-714E-9B12-2FA86D92B868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4301465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02BE7F7-89E9-D44A-9079-3D7B60281BB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301465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5BDD8AA9-53DB-A74F-AF88-E020F8115D3A}"/>
              </a:ext>
            </a:extLst>
          </p:cNvPr>
          <p:cNvSpPr>
            <a:spLocks noGrp="1"/>
          </p:cNvSpPr>
          <p:nvPr>
            <p:ph type="pic" sz="quarter" idx="115"/>
          </p:nvPr>
        </p:nvSpPr>
        <p:spPr>
          <a:xfrm>
            <a:off x="6477786" y="2107979"/>
            <a:ext cx="1035646" cy="1035646"/>
          </a:xfrm>
          <a:custGeom>
            <a:avLst/>
            <a:gdLst>
              <a:gd name="connsiteX0" fmla="*/ 517823 w 1035646"/>
              <a:gd name="connsiteY0" fmla="*/ 0 h 1035646"/>
              <a:gd name="connsiteX1" fmla="*/ 1035646 w 1035646"/>
              <a:gd name="connsiteY1" fmla="*/ 517823 h 1035646"/>
              <a:gd name="connsiteX2" fmla="*/ 517823 w 1035646"/>
              <a:gd name="connsiteY2" fmla="*/ 1035646 h 1035646"/>
              <a:gd name="connsiteX3" fmla="*/ 0 w 1035646"/>
              <a:gd name="connsiteY3" fmla="*/ 517823 h 1035646"/>
              <a:gd name="connsiteX4" fmla="*/ 517823 w 1035646"/>
              <a:gd name="connsiteY4" fmla="*/ 0 h 1035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646" h="1035646">
                <a:moveTo>
                  <a:pt x="517823" y="0"/>
                </a:moveTo>
                <a:cubicBezTo>
                  <a:pt x="803809" y="0"/>
                  <a:pt x="1035646" y="231837"/>
                  <a:pt x="1035646" y="517823"/>
                </a:cubicBezTo>
                <a:cubicBezTo>
                  <a:pt x="1035646" y="803809"/>
                  <a:pt x="803809" y="1035646"/>
                  <a:pt x="517823" y="1035646"/>
                </a:cubicBezTo>
                <a:cubicBezTo>
                  <a:pt x="231837" y="1035646"/>
                  <a:pt x="0" y="803809"/>
                  <a:pt x="0" y="517823"/>
                </a:cubicBezTo>
                <a:cubicBezTo>
                  <a:pt x="0" y="231837"/>
                  <a:pt x="231837" y="0"/>
                  <a:pt x="517823" y="0"/>
                </a:cubicBezTo>
                <a:close/>
              </a:path>
            </a:pathLst>
          </a:custGeom>
          <a:ln w="12700"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7BBAE451-FFDE-0F4D-BCAF-2FBAB755E01C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6183704" y="3259833"/>
            <a:ext cx="1605617" cy="2264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D4DB348-4066-F34E-8ECD-5332D961239C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183704" y="3550984"/>
            <a:ext cx="1605617" cy="897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Click here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A0B6BE-33A5-D395-EDBE-F7C8FEA6DF05}"/>
              </a:ext>
            </a:extLst>
          </p:cNvPr>
          <p:cNvSpPr/>
          <p:nvPr userDrawn="1"/>
        </p:nvSpPr>
        <p:spPr>
          <a:xfrm>
            <a:off x="543923" y="5092502"/>
            <a:ext cx="8600078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0344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on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>
            <a:extLst>
              <a:ext uri="{FF2B5EF4-FFF2-40B4-BE49-F238E27FC236}">
                <a16:creationId xmlns:a16="http://schemas.microsoft.com/office/drawing/2014/main" id="{9530D350-AB8E-3545-9B8C-F6E2EA8596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A75D4DFE-60E1-7842-9F36-6F4243CB7A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0096FF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29C21A50-32C1-164C-98DC-F33181782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3">
            <a:extLst>
              <a:ext uri="{FF2B5EF4-FFF2-40B4-BE49-F238E27FC236}">
                <a16:creationId xmlns:a16="http://schemas.microsoft.com/office/drawing/2014/main" id="{176D6B2A-5745-F1BE-C0FD-7269B87C553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lnSpc>
                <a:spcPts val="2300"/>
              </a:lnSpc>
              <a:spcAft>
                <a:spcPts val="300"/>
              </a:spcAft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single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At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at in </a:t>
            </a:r>
            <a:r>
              <a:rPr lang="en-GB" err="1"/>
              <a:t>tellus</a:t>
            </a:r>
            <a:r>
              <a:rPr lang="en-GB"/>
              <a:t> integer </a:t>
            </a:r>
            <a:r>
              <a:rPr lang="en-GB" err="1"/>
              <a:t>feugiat</a:t>
            </a:r>
            <a:r>
              <a:rPr lang="en-GB"/>
              <a:t>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  <a:r>
              <a:rPr lang="en-GB" err="1"/>
              <a:t>Tortor</a:t>
            </a:r>
            <a:r>
              <a:rPr lang="en-GB"/>
              <a:t> </a:t>
            </a:r>
            <a:r>
              <a:rPr lang="en-GB" err="1"/>
              <a:t>aliquam</a:t>
            </a:r>
            <a:r>
              <a:rPr lang="en-GB"/>
              <a:t> </a:t>
            </a:r>
            <a:r>
              <a:rPr lang="en-GB" err="1"/>
              <a:t>nulla</a:t>
            </a:r>
            <a:r>
              <a:rPr lang="en-GB"/>
              <a:t> </a:t>
            </a:r>
            <a:r>
              <a:rPr lang="en-GB" err="1"/>
              <a:t>facilisi</a:t>
            </a:r>
            <a:r>
              <a:rPr lang="en-GB"/>
              <a:t> </a:t>
            </a:r>
            <a:r>
              <a:rPr lang="en-GB" err="1"/>
              <a:t>cras</a:t>
            </a:r>
            <a:r>
              <a:rPr lang="en-GB"/>
              <a:t> fermentum. </a:t>
            </a:r>
            <a:r>
              <a:rPr lang="en-GB" err="1"/>
              <a:t>Malesuada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</a:t>
            </a:r>
            <a:r>
              <a:rPr lang="en-GB" err="1"/>
              <a:t>Dapibus</a:t>
            </a:r>
            <a:r>
              <a:rPr lang="en-GB"/>
              <a:t> </a:t>
            </a:r>
            <a:r>
              <a:rPr lang="en-GB" err="1"/>
              <a:t>ultrices</a:t>
            </a:r>
            <a:r>
              <a:rPr lang="en-GB"/>
              <a:t> in </a:t>
            </a:r>
            <a:r>
              <a:rPr lang="en-GB" err="1"/>
              <a:t>iaculis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</a:t>
            </a:r>
          </a:p>
          <a:p>
            <a:pPr lvl="0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051067-013C-BC8D-ECA8-637AA5AAB017}"/>
              </a:ext>
            </a:extLst>
          </p:cNvPr>
          <p:cNvSpPr/>
          <p:nvPr userDrawn="1"/>
        </p:nvSpPr>
        <p:spPr>
          <a:xfrm>
            <a:off x="543922" y="5092502"/>
            <a:ext cx="8600077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18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E8FF240-2C96-184B-BF50-BCC6EFB690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7275" y="1956463"/>
            <a:ext cx="6968559" cy="3587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73A0"/>
                </a:solidFill>
                <a:latin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add subtitle</a:t>
            </a:r>
            <a:endParaRPr lang="en-US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0DB1F15-37EC-C830-706B-5BCF91B821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915" y="2384145"/>
            <a:ext cx="6968919" cy="10809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buNone/>
              <a:defRPr sz="3750" b="1">
                <a:solidFill>
                  <a:srgbClr val="003E60"/>
                </a:solidFill>
              </a:defRPr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49DD78-0BAA-FDBA-DD0E-0511BC7D3F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5" y="4330486"/>
            <a:ext cx="6968558" cy="3688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350" b="0" i="0" baseline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  <a:lvl2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2pPr>
            <a:lvl3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3pPr>
            <a:lvl4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4pPr>
            <a:lvl5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5pPr>
          </a:lstStyle>
          <a:p>
            <a:pPr lvl="0"/>
            <a:r>
              <a:rPr lang="en-GB"/>
              <a:t>Click to add presenter | date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C83ADCCC-5A96-0066-844E-71118B0AAE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765" y="434282"/>
            <a:ext cx="1433006" cy="8589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4B0D8A2-B580-C924-F819-C39D2DFE8570}"/>
              </a:ext>
            </a:extLst>
          </p:cNvPr>
          <p:cNvSpPr/>
          <p:nvPr userDrawn="1"/>
        </p:nvSpPr>
        <p:spPr>
          <a:xfrm>
            <a:off x="1132367" y="5087632"/>
            <a:ext cx="8011633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67756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d one column no line on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>
            <a:extLst>
              <a:ext uri="{FF2B5EF4-FFF2-40B4-BE49-F238E27FC236}">
                <a16:creationId xmlns:a16="http://schemas.microsoft.com/office/drawing/2014/main" id="{9530D350-AB8E-3545-9B8C-F6E2EA8596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A75D4DFE-60E1-7842-9F36-6F4243CB7A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b="1">
                <a:solidFill>
                  <a:srgbClr val="FFE000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29C21A50-32C1-164C-98DC-F33181782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3">
            <a:extLst>
              <a:ext uri="{FF2B5EF4-FFF2-40B4-BE49-F238E27FC236}">
                <a16:creationId xmlns:a16="http://schemas.microsoft.com/office/drawing/2014/main" id="{293DBD81-AD17-343F-5CC4-5BC639A0CE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single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At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at in </a:t>
            </a:r>
            <a:r>
              <a:rPr lang="en-GB" err="1"/>
              <a:t>tellus</a:t>
            </a:r>
            <a:r>
              <a:rPr lang="en-GB"/>
              <a:t> integer </a:t>
            </a:r>
            <a:r>
              <a:rPr lang="en-GB" err="1"/>
              <a:t>feugiat</a:t>
            </a:r>
            <a:r>
              <a:rPr lang="en-GB"/>
              <a:t>.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erat</a:t>
            </a:r>
            <a:r>
              <a:rPr lang="en-GB"/>
              <a:t> </a:t>
            </a:r>
            <a:r>
              <a:rPr lang="en-GB" err="1"/>
              <a:t>imperdiet</a:t>
            </a:r>
            <a:r>
              <a:rPr lang="en-GB"/>
              <a:t>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nisi.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  <a:r>
              <a:rPr lang="en-GB" err="1"/>
              <a:t>Tortor</a:t>
            </a:r>
            <a:r>
              <a:rPr lang="en-GB"/>
              <a:t> </a:t>
            </a:r>
            <a:r>
              <a:rPr lang="en-GB" err="1"/>
              <a:t>aliquam</a:t>
            </a:r>
            <a:r>
              <a:rPr lang="en-GB"/>
              <a:t> </a:t>
            </a:r>
            <a:r>
              <a:rPr lang="en-GB" err="1"/>
              <a:t>nulla</a:t>
            </a:r>
            <a:r>
              <a:rPr lang="en-GB"/>
              <a:t> </a:t>
            </a:r>
            <a:r>
              <a:rPr lang="en-GB" err="1"/>
              <a:t>facilisi</a:t>
            </a:r>
            <a:r>
              <a:rPr lang="en-GB"/>
              <a:t> </a:t>
            </a:r>
            <a:r>
              <a:rPr lang="en-GB" err="1"/>
              <a:t>cras</a:t>
            </a:r>
            <a:r>
              <a:rPr lang="en-GB"/>
              <a:t> fermentum. </a:t>
            </a:r>
            <a:r>
              <a:rPr lang="en-GB" err="1"/>
              <a:t>Malesuada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</a:t>
            </a:r>
          </a:p>
          <a:p>
            <a:pPr lvl="0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9DC788-0C15-1487-B1CB-24B3E2074483}"/>
              </a:ext>
            </a:extLst>
          </p:cNvPr>
          <p:cNvSpPr/>
          <p:nvPr userDrawn="1"/>
        </p:nvSpPr>
        <p:spPr>
          <a:xfrm>
            <a:off x="-87464" y="5092502"/>
            <a:ext cx="9231465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3823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on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>
            <a:extLst>
              <a:ext uri="{FF2B5EF4-FFF2-40B4-BE49-F238E27FC236}">
                <a16:creationId xmlns:a16="http://schemas.microsoft.com/office/drawing/2014/main" id="{9530D350-AB8E-3545-9B8C-F6E2EA8596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A75D4DFE-60E1-7842-9F36-6F4243CB7A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70408D31-7187-2E41-99D3-46C705C57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3">
            <a:extLst>
              <a:ext uri="{FF2B5EF4-FFF2-40B4-BE49-F238E27FC236}">
                <a16:creationId xmlns:a16="http://schemas.microsoft.com/office/drawing/2014/main" id="{6D7745AF-7AE0-C869-F13C-A1CD69A7B2F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</p:spPr>
        <p:txBody>
          <a:bodyPr numCol="2" spcCol="36000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double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</a:t>
            </a:r>
            <a:r>
              <a:rPr lang="en-GB" err="1"/>
              <a:t>Egestas</a:t>
            </a:r>
            <a:r>
              <a:rPr lang="en-GB"/>
              <a:t> </a:t>
            </a:r>
            <a:r>
              <a:rPr lang="en-GB" err="1"/>
              <a:t>erat</a:t>
            </a:r>
            <a:r>
              <a:rPr lang="en-GB"/>
              <a:t> </a:t>
            </a:r>
            <a:r>
              <a:rPr lang="en-GB" err="1"/>
              <a:t>imperdiet</a:t>
            </a:r>
            <a:r>
              <a:rPr lang="en-GB"/>
              <a:t> </a:t>
            </a:r>
            <a:r>
              <a:rPr lang="en-GB" err="1"/>
              <a:t>sed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nisi.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endParaRPr lang="en-GB"/>
          </a:p>
          <a:p>
            <a:pPr lvl="0"/>
            <a:r>
              <a:rPr lang="en-GB"/>
              <a:t>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hac</a:t>
            </a:r>
            <a:r>
              <a:rPr lang="en-GB"/>
              <a:t> </a:t>
            </a:r>
            <a:r>
              <a:rPr lang="en-GB" err="1"/>
              <a:t>habitasse</a:t>
            </a:r>
            <a:r>
              <a:rPr lang="en-GB"/>
              <a:t>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</a:t>
            </a:r>
            <a:r>
              <a:rPr lang="en-GB" err="1"/>
              <a:t>Dapibus</a:t>
            </a:r>
            <a:r>
              <a:rPr lang="en-GB"/>
              <a:t> </a:t>
            </a:r>
            <a:r>
              <a:rPr lang="en-GB" err="1"/>
              <a:t>ultrices</a:t>
            </a:r>
            <a:r>
              <a:rPr lang="en-GB"/>
              <a:t> in </a:t>
            </a:r>
            <a:r>
              <a:rPr lang="en-GB" err="1"/>
              <a:t>iaculis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 Tellus in </a:t>
            </a:r>
            <a:r>
              <a:rPr lang="en-GB" err="1"/>
              <a:t>hac</a:t>
            </a:r>
            <a:r>
              <a:rPr lang="en-GB"/>
              <a:t> </a:t>
            </a:r>
            <a:r>
              <a:rPr lang="en-GB" err="1"/>
              <a:t>habitasse</a:t>
            </a:r>
            <a:r>
              <a:rPr lang="en-GB"/>
              <a:t> </a:t>
            </a:r>
            <a:r>
              <a:rPr lang="en-GB" err="1"/>
              <a:t>platea</a:t>
            </a:r>
            <a:r>
              <a:rPr lang="en-GB"/>
              <a:t> </a:t>
            </a:r>
            <a:r>
              <a:rPr lang="en-GB" err="1"/>
              <a:t>dictumst</a:t>
            </a:r>
            <a:r>
              <a:rPr lang="en-GB"/>
              <a:t> vestibulum </a:t>
            </a:r>
            <a:r>
              <a:rPr lang="en-GB" err="1"/>
              <a:t>rhoncus</a:t>
            </a:r>
            <a:r>
              <a:rPr lang="en-GB"/>
              <a:t> </a:t>
            </a:r>
            <a:r>
              <a:rPr lang="en-GB" err="1"/>
              <a:t>est</a:t>
            </a:r>
            <a:r>
              <a:rPr lang="en-GB"/>
              <a:t> </a:t>
            </a:r>
            <a:r>
              <a:rPr lang="en-GB" err="1"/>
              <a:t>pellentesque</a:t>
            </a:r>
            <a:r>
              <a:rPr lang="en-GB"/>
              <a:t>. Proin </a:t>
            </a:r>
            <a:r>
              <a:rPr lang="en-GB" err="1"/>
              <a:t>nibh</a:t>
            </a:r>
            <a:r>
              <a:rPr lang="en-GB"/>
              <a:t> </a:t>
            </a:r>
            <a:r>
              <a:rPr lang="en-GB" err="1"/>
              <a:t>nisl</a:t>
            </a:r>
            <a:r>
              <a:rPr lang="en-GB"/>
              <a:t> </a:t>
            </a:r>
            <a:r>
              <a:rPr lang="en-GB" err="1"/>
              <a:t>oranste</a:t>
            </a:r>
            <a:r>
              <a:rPr lang="en-GB"/>
              <a:t> </a:t>
            </a:r>
            <a:r>
              <a:rPr lang="en-GB" err="1"/>
              <a:t>ftoeu</a:t>
            </a:r>
            <a:r>
              <a:rPr lang="en-GB"/>
              <a:t> </a:t>
            </a:r>
            <a:r>
              <a:rPr lang="en-GB" err="1"/>
              <a:t>condimentum</a:t>
            </a:r>
            <a:r>
              <a:rPr lang="en-GB"/>
              <a:t> id </a:t>
            </a:r>
            <a:r>
              <a:rPr lang="en-GB" err="1"/>
              <a:t>venenatis</a:t>
            </a:r>
            <a:r>
              <a:rPr lang="en-GB"/>
              <a:t> a vitae </a:t>
            </a:r>
            <a:r>
              <a:rPr lang="en-GB" err="1"/>
              <a:t>sapien</a:t>
            </a:r>
            <a:r>
              <a:rPr lang="en-GB"/>
              <a:t>.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9F0416B-FCF9-109D-F0D7-3789DB18AB27}"/>
              </a:ext>
            </a:extLst>
          </p:cNvPr>
          <p:cNvCxnSpPr>
            <a:cxnSpLocks/>
          </p:cNvCxnSpPr>
          <p:nvPr userDrawn="1"/>
        </p:nvCxnSpPr>
        <p:spPr>
          <a:xfrm>
            <a:off x="4499002" y="1928692"/>
            <a:ext cx="0" cy="2009375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3CF5927C-25C0-36DB-066C-1A371A161286}"/>
              </a:ext>
            </a:extLst>
          </p:cNvPr>
          <p:cNvSpPr/>
          <p:nvPr userDrawn="1"/>
        </p:nvSpPr>
        <p:spPr>
          <a:xfrm>
            <a:off x="543922" y="5092502"/>
            <a:ext cx="8600077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25074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half image with text -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7">
            <a:extLst>
              <a:ext uri="{FF2B5EF4-FFF2-40B4-BE49-F238E27FC236}">
                <a16:creationId xmlns:a16="http://schemas.microsoft.com/office/drawing/2014/main" id="{1E8CDABC-6D31-5A4E-BB19-6B34029AEB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0909" y="694533"/>
            <a:ext cx="3858867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AB5015EC-A889-6943-9DE0-3D86A3D0C9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79913" y="1095451"/>
            <a:ext cx="3859186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0073A0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4" name="Text Placeholder 23">
            <a:extLst>
              <a:ext uri="{FF2B5EF4-FFF2-40B4-BE49-F238E27FC236}">
                <a16:creationId xmlns:a16="http://schemas.microsoft.com/office/drawing/2014/main" id="{41EC5BE4-78C9-B34D-AFFA-20F880348F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79913" y="1509196"/>
            <a:ext cx="3859186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</a:t>
            </a:r>
            <a:r>
              <a:rPr lang="en-GB" err="1"/>
              <a:t>Dapibus</a:t>
            </a:r>
            <a:r>
              <a:rPr lang="en-GB"/>
              <a:t> </a:t>
            </a:r>
            <a:r>
              <a:rPr lang="en-GB" err="1"/>
              <a:t>ultrices</a:t>
            </a:r>
            <a:r>
              <a:rPr lang="en-GB"/>
              <a:t> in </a:t>
            </a:r>
            <a:r>
              <a:rPr lang="en-GB" err="1"/>
              <a:t>iaculis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761B534-E018-F045-8C9A-82FD20522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2A8D67-4FF2-42E1-AE27-C57EFB6B0C00}"/>
              </a:ext>
            </a:extLst>
          </p:cNvPr>
          <p:cNvSpPr/>
          <p:nvPr userDrawn="1"/>
        </p:nvSpPr>
        <p:spPr>
          <a:xfrm>
            <a:off x="5296677" y="5092502"/>
            <a:ext cx="3847323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77652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 with text -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7">
            <a:extLst>
              <a:ext uri="{FF2B5EF4-FFF2-40B4-BE49-F238E27FC236}">
                <a16:creationId xmlns:a16="http://schemas.microsoft.com/office/drawing/2014/main" id="{D94F482D-C1CC-9243-8880-C10A68B51A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365901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AD6B4FA6-956D-0B4E-9861-08A05132B08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6" y="1095451"/>
            <a:ext cx="365931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 baseline="0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4" name="Text Placeholder 23">
            <a:extLst>
              <a:ext uri="{FF2B5EF4-FFF2-40B4-BE49-F238E27FC236}">
                <a16:creationId xmlns:a16="http://schemas.microsoft.com/office/drawing/2014/main" id="{A3EE51B5-0795-7646-AFC8-32F803FBE36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2926" y="1509196"/>
            <a:ext cx="3659318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/>
              <a:t>Magna </a:t>
            </a:r>
            <a:r>
              <a:rPr lang="en-GB" err="1"/>
              <a:t>fringilla</a:t>
            </a:r>
            <a:r>
              <a:rPr lang="en-GB"/>
              <a:t> </a:t>
            </a:r>
            <a:r>
              <a:rPr lang="en-GB" err="1"/>
              <a:t>urna</a:t>
            </a:r>
            <a:r>
              <a:rPr lang="en-GB"/>
              <a:t>. Integer </a:t>
            </a:r>
            <a:r>
              <a:rPr lang="en-GB" err="1"/>
              <a:t>quis</a:t>
            </a:r>
            <a:r>
              <a:rPr lang="en-GB"/>
              <a:t> sed. Dui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lectus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est. Proin </a:t>
            </a:r>
            <a:r>
              <a:rPr lang="en-GB" err="1"/>
              <a:t>nibh</a:t>
            </a:r>
            <a:r>
              <a:rPr lang="en-GB"/>
              <a:t> </a:t>
            </a:r>
            <a:r>
              <a:rPr lang="en-GB" err="1"/>
              <a:t>nisl</a:t>
            </a:r>
            <a:r>
              <a:rPr lang="en-GB"/>
              <a:t> </a:t>
            </a:r>
            <a:r>
              <a:rPr lang="en-GB" err="1"/>
              <a:t>condimentum</a:t>
            </a:r>
            <a:r>
              <a:rPr lang="en-GB"/>
              <a:t> id </a:t>
            </a:r>
            <a:r>
              <a:rPr lang="en-GB" err="1"/>
              <a:t>venenatis</a:t>
            </a:r>
            <a:r>
              <a:rPr lang="en-GB"/>
              <a:t> a vitae </a:t>
            </a:r>
            <a:r>
              <a:rPr lang="en-GB" err="1"/>
              <a:t>sapien</a:t>
            </a:r>
            <a:r>
              <a:rPr lang="en-GB"/>
              <a:t>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A0B6E1-993B-0142-91DC-96C0D3E8A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0929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19CEF9-FEA7-FC8D-5637-69F58E2EC2C1}"/>
              </a:ext>
            </a:extLst>
          </p:cNvPr>
          <p:cNvSpPr/>
          <p:nvPr userDrawn="1"/>
        </p:nvSpPr>
        <p:spPr>
          <a:xfrm>
            <a:off x="543923" y="5076600"/>
            <a:ext cx="4027006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921194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right image with text - blue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2000" y="1601"/>
            <a:ext cx="4572000" cy="20427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E26AF3A-06E9-8443-8C4A-575404F43A7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4572000" y="2568077"/>
            <a:ext cx="4572000" cy="20427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id="{7D2F3EC6-58DE-8C43-A73E-EF2C26FE1D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365901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82AB4260-8B44-EC4F-AAEF-D064721DC8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6" y="1095451"/>
            <a:ext cx="365931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D72E5F8B-FE91-C840-97A5-03FE9E4D4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31444" y="4768200"/>
            <a:ext cx="77149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23">
            <a:extLst>
              <a:ext uri="{FF2B5EF4-FFF2-40B4-BE49-F238E27FC236}">
                <a16:creationId xmlns:a16="http://schemas.microsoft.com/office/drawing/2014/main" id="{37FE6A05-F54B-D72D-0DCF-05412449D20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2926" y="1509196"/>
            <a:ext cx="3659318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/>
              <a:t>Magna </a:t>
            </a:r>
            <a:r>
              <a:rPr lang="en-GB" err="1"/>
              <a:t>fringilla</a:t>
            </a:r>
            <a:r>
              <a:rPr lang="en-GB"/>
              <a:t> </a:t>
            </a:r>
            <a:r>
              <a:rPr lang="en-GB" err="1"/>
              <a:t>urna</a:t>
            </a:r>
            <a:r>
              <a:rPr lang="en-GB"/>
              <a:t>. Integer </a:t>
            </a:r>
            <a:r>
              <a:rPr lang="en-GB" err="1"/>
              <a:t>quis</a:t>
            </a:r>
            <a:r>
              <a:rPr lang="en-GB"/>
              <a:t> sed. Dui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lectus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est. Proin </a:t>
            </a:r>
            <a:r>
              <a:rPr lang="en-GB" err="1"/>
              <a:t>nibh</a:t>
            </a:r>
            <a:r>
              <a:rPr lang="en-GB"/>
              <a:t> </a:t>
            </a:r>
            <a:r>
              <a:rPr lang="en-GB" err="1"/>
              <a:t>nisl</a:t>
            </a:r>
            <a:r>
              <a:rPr lang="en-GB"/>
              <a:t> </a:t>
            </a:r>
            <a:r>
              <a:rPr lang="en-GB" err="1"/>
              <a:t>condimentum</a:t>
            </a:r>
            <a:r>
              <a:rPr lang="en-GB"/>
              <a:t> id </a:t>
            </a:r>
            <a:r>
              <a:rPr lang="en-GB" err="1"/>
              <a:t>venenatis</a:t>
            </a:r>
            <a:r>
              <a:rPr lang="en-GB"/>
              <a:t> a vitae </a:t>
            </a:r>
            <a:r>
              <a:rPr lang="en-GB" err="1"/>
              <a:t>sapien</a:t>
            </a:r>
            <a:r>
              <a:rPr lang="en-GB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C595B-A046-5FEF-6CE6-03C75A03DF38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4572000" y="2080291"/>
            <a:ext cx="3475554" cy="330457"/>
          </a:xfrm>
        </p:spPr>
        <p:txBody>
          <a:bodyPr>
            <a:normAutofit/>
          </a:bodyPr>
          <a:lstStyle>
            <a:lvl1pPr marL="0" indent="0">
              <a:buNone/>
              <a:defRPr sz="1050" b="0" i="0" baseline="0">
                <a:solidFill>
                  <a:schemeClr val="bg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add caption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26341448-8224-698A-8350-642DDB4A250F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572000" y="4610872"/>
            <a:ext cx="3475554" cy="322624"/>
          </a:xfrm>
        </p:spPr>
        <p:txBody>
          <a:bodyPr>
            <a:normAutofit/>
          </a:bodyPr>
          <a:lstStyle>
            <a:lvl1pPr marL="0" indent="0">
              <a:buNone/>
              <a:defRPr sz="1050" b="0" i="0" baseline="0">
                <a:solidFill>
                  <a:schemeClr val="bg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add caption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F40FCD-11AB-EEFD-4AF8-84E839D0FEB1}"/>
              </a:ext>
            </a:extLst>
          </p:cNvPr>
          <p:cNvSpPr/>
          <p:nvPr userDrawn="1"/>
        </p:nvSpPr>
        <p:spPr>
          <a:xfrm>
            <a:off x="543923" y="5092502"/>
            <a:ext cx="4027006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34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— blue ">
    <p:bg>
      <p:bgPr>
        <a:solidFill>
          <a:srgbClr val="003E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6F8FDD63-9674-CACA-786F-769DD6248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7541" y="2237643"/>
            <a:ext cx="6968919" cy="1078260"/>
          </a:xfr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750"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end page text</a:t>
            </a:r>
          </a:p>
        </p:txBody>
      </p:sp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B747D04-D878-252D-86A4-C89D5CB38B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766" y="434659"/>
            <a:ext cx="1433006" cy="8589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5937E9F-3682-BA48-CD5B-52645781BB53}"/>
              </a:ext>
            </a:extLst>
          </p:cNvPr>
          <p:cNvSpPr/>
          <p:nvPr userDrawn="1"/>
        </p:nvSpPr>
        <p:spPr>
          <a:xfrm>
            <a:off x="1143000" y="5092502"/>
            <a:ext cx="8000999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0985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Grey">
    <p:bg>
      <p:bgPr>
        <a:solidFill>
          <a:srgbClr val="EA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E8FF240-2C96-184B-BF50-BCC6EFB690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7275" y="1956463"/>
            <a:ext cx="6968559" cy="3587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73A0"/>
                </a:solidFill>
                <a:latin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add subtitle</a:t>
            </a:r>
            <a:endParaRPr lang="en-US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18DB2C5-C8F3-96E7-9619-94675E2425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915" y="2384145"/>
            <a:ext cx="6968919" cy="10809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buNone/>
              <a:defRPr sz="3750" b="1">
                <a:solidFill>
                  <a:srgbClr val="0A395B"/>
                </a:solidFill>
              </a:defRPr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057BA05-5500-C3BE-71AB-A9B75170C1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5" y="4330486"/>
            <a:ext cx="6968558" cy="3688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35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</a:defRPr>
            </a:lvl1pPr>
            <a:lvl2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2pPr>
            <a:lvl3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3pPr>
            <a:lvl4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4pPr>
            <a:lvl5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5pPr>
          </a:lstStyle>
          <a:p>
            <a:pPr lvl="0"/>
            <a:r>
              <a:rPr lang="en-GB"/>
              <a:t>Click to add presenter | date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AD55A5C4-2E88-14BE-1898-5F732AECCF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765" y="434282"/>
            <a:ext cx="1433006" cy="85891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F054D58-4292-3FFF-4700-59DD02333A1E}"/>
              </a:ext>
            </a:extLst>
          </p:cNvPr>
          <p:cNvSpPr/>
          <p:nvPr userDrawn="1"/>
        </p:nvSpPr>
        <p:spPr>
          <a:xfrm>
            <a:off x="1132367" y="5087632"/>
            <a:ext cx="8011633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3812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chart">
    <p:bg>
      <p:bgPr>
        <a:solidFill>
          <a:srgbClr val="0A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A7720B-CFD9-844D-8184-00529D01B30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42925" y="1558977"/>
            <a:ext cx="8196884" cy="302572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A395B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7">
            <a:extLst>
              <a:ext uri="{FF2B5EF4-FFF2-40B4-BE49-F238E27FC236}">
                <a16:creationId xmlns:a16="http://schemas.microsoft.com/office/drawing/2014/main" id="{99FCE8A5-72FA-D04E-A2BD-CECBFACEF6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6736741" cy="379161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defRPr sz="3000" b="1" i="0" baseline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D459210A-D34A-C842-A9EB-444B1C75AE6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6" y="1095451"/>
            <a:ext cx="673729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012AB0-F4BF-9544-A4A7-0AD273D01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AC2D10-1D0D-BEFF-F12F-0575FC7FA0C5}"/>
              </a:ext>
            </a:extLst>
          </p:cNvPr>
          <p:cNvSpPr/>
          <p:nvPr userDrawn="1"/>
        </p:nvSpPr>
        <p:spPr>
          <a:xfrm>
            <a:off x="543922" y="5092502"/>
            <a:ext cx="8600077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" name="Picture 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DE8BCB8-31D3-4395-9C50-C24DA6806B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06035" y="264038"/>
            <a:ext cx="1433006" cy="85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57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chart_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A7720B-CFD9-844D-8184-00529D01B30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42925" y="1558977"/>
            <a:ext cx="8196884" cy="302572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A395B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7">
            <a:extLst>
              <a:ext uri="{FF2B5EF4-FFF2-40B4-BE49-F238E27FC236}">
                <a16:creationId xmlns:a16="http://schemas.microsoft.com/office/drawing/2014/main" id="{99FCE8A5-72FA-D04E-A2BD-CECBFACEF6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6736741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D459210A-D34A-C842-A9EB-444B1C75AE6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6" y="1095451"/>
            <a:ext cx="673729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012AB0-F4BF-9544-A4A7-0AD273D01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AC2D10-1D0D-BEFF-F12F-0575FC7FA0C5}"/>
              </a:ext>
            </a:extLst>
          </p:cNvPr>
          <p:cNvSpPr/>
          <p:nvPr userDrawn="1"/>
        </p:nvSpPr>
        <p:spPr>
          <a:xfrm>
            <a:off x="543922" y="5092502"/>
            <a:ext cx="8600077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84A64106-11C0-FC98-275E-E1B6DA7D52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17638" y="145245"/>
            <a:ext cx="1433006" cy="85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1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half imag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A395B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3FB4792F-6A2E-4B43-99B8-95E861C324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1164" y="1068243"/>
            <a:ext cx="3858867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8DEC81BB-8695-5E41-AD42-6BC72F448C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00168" y="1659993"/>
            <a:ext cx="3859186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4" name="Text Placeholder 23">
            <a:extLst>
              <a:ext uri="{FF2B5EF4-FFF2-40B4-BE49-F238E27FC236}">
                <a16:creationId xmlns:a16="http://schemas.microsoft.com/office/drawing/2014/main" id="{F4448EE3-9F56-1E49-969F-4545BFCCA8F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00168" y="2039930"/>
            <a:ext cx="3859186" cy="2446164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</a:t>
            </a:r>
          </a:p>
          <a:p>
            <a:pPr lvl="0"/>
            <a:endParaRPr lang="en-GB"/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FDFE31-426B-D942-8C9A-ED4ACF5FD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F95347-8818-B30D-1289-A1E25CD5ECC5}"/>
              </a:ext>
            </a:extLst>
          </p:cNvPr>
          <p:cNvSpPr/>
          <p:nvPr userDrawn="1"/>
        </p:nvSpPr>
        <p:spPr>
          <a:xfrm>
            <a:off x="5101164" y="5087632"/>
            <a:ext cx="4042836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E69E8FA5-EF17-42EF-2DDD-C7F7CA13B3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52462" y="99045"/>
            <a:ext cx="1433006" cy="85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58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FB59E-3554-0847-8D09-6E1F2EC4E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0929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A395B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D5CDACD2-C424-0D4E-AD81-2B0BCA7021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1044137"/>
            <a:ext cx="365901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 baseline="0">
                <a:solidFill>
                  <a:srgbClr val="0A395B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898DAF2A-02B4-3744-88E3-B5DF5C6F2B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6" y="1424724"/>
            <a:ext cx="3659318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14" name="Text Placeholder 23">
            <a:extLst>
              <a:ext uri="{FF2B5EF4-FFF2-40B4-BE49-F238E27FC236}">
                <a16:creationId xmlns:a16="http://schemas.microsoft.com/office/drawing/2014/main" id="{777C4CBC-0F4E-3A4E-B77F-A676036942A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6" y="1955060"/>
            <a:ext cx="3659318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GB"/>
              <a:t>Click to add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</a:t>
            </a:r>
          </a:p>
          <a:p>
            <a:pPr lvl="0"/>
            <a:r>
              <a:rPr lang="en-GB"/>
              <a:t>Magna </a:t>
            </a:r>
            <a:r>
              <a:rPr lang="en-GB" err="1"/>
              <a:t>fringilla</a:t>
            </a:r>
            <a:r>
              <a:rPr lang="en-GB"/>
              <a:t> </a:t>
            </a:r>
            <a:r>
              <a:rPr lang="en-GB" err="1"/>
              <a:t>urna</a:t>
            </a:r>
            <a:r>
              <a:rPr lang="en-GB"/>
              <a:t>. Dui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ornare</a:t>
            </a:r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FA3EEA6-D5B9-3C4E-AFDB-31AB0113A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5C7AC-B501-3DD8-9EA7-BCD0298DBCD7}"/>
              </a:ext>
            </a:extLst>
          </p:cNvPr>
          <p:cNvSpPr/>
          <p:nvPr userDrawn="1"/>
        </p:nvSpPr>
        <p:spPr>
          <a:xfrm>
            <a:off x="543923" y="5092502"/>
            <a:ext cx="4027006" cy="6690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518A0C3D-561F-1A29-C3D9-A28B314BCA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0462" y="112971"/>
            <a:ext cx="1433006" cy="85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88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_text on right">
    <p:bg>
      <p:bgPr>
        <a:solidFill>
          <a:srgbClr val="003E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3">
            <a:extLst>
              <a:ext uri="{FF2B5EF4-FFF2-40B4-BE49-F238E27FC236}">
                <a16:creationId xmlns:a16="http://schemas.microsoft.com/office/drawing/2014/main" id="{793BE891-C998-C44F-8DD4-417B037E73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23962" y="1956463"/>
            <a:ext cx="5735410" cy="3587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add subtitle</a:t>
            </a:r>
            <a:endParaRPr lang="en-US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73D6791-9711-B761-C2A6-147270E474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23601" y="2384145"/>
            <a:ext cx="5735411" cy="15927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4000"/>
              </a:lnSpc>
              <a:buNone/>
              <a:defRPr sz="3750" b="1">
                <a:solidFill>
                  <a:srgbClr val="EAECED"/>
                </a:solidFill>
              </a:defRPr>
            </a:lvl1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BD9905D-755D-96F2-78A7-85163667402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23599" y="4330486"/>
            <a:ext cx="5735410" cy="3688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350" b="0" i="0" baseline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  <a:lvl2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2pPr>
            <a:lvl3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3pPr>
            <a:lvl4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4pPr>
            <a:lvl5pPr>
              <a:defRPr b="1" i="0">
                <a:latin typeface="Arial" panose="020B0606030504020204" pitchFamily="34" charset="0"/>
                <a:ea typeface="Arial" panose="020B0606030504020204" pitchFamily="34" charset="0"/>
                <a:cs typeface="Arial" panose="020B0606030504020204" pitchFamily="34" charset="0"/>
              </a:defRPr>
            </a:lvl5pPr>
          </a:lstStyle>
          <a:p>
            <a:pPr lvl="0"/>
            <a:r>
              <a:rPr lang="en-GB"/>
              <a:t>Click to add presenter | date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C6E38C-4938-60C3-2BA6-6AE4122D9712}"/>
              </a:ext>
            </a:extLst>
          </p:cNvPr>
          <p:cNvSpPr/>
          <p:nvPr userDrawn="1"/>
        </p:nvSpPr>
        <p:spPr>
          <a:xfrm>
            <a:off x="3136605" y="5087632"/>
            <a:ext cx="6007395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100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o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7">
            <a:extLst>
              <a:ext uri="{FF2B5EF4-FFF2-40B4-BE49-F238E27FC236}">
                <a16:creationId xmlns:a16="http://schemas.microsoft.com/office/drawing/2014/main" id="{966F452A-D209-3145-B9E5-418684C857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0" i="0" baseline="0">
                <a:solidFill>
                  <a:srgbClr val="0A395B"/>
                </a:solidFill>
                <a:latin typeface=" Source Sans Pro Semibold"/>
                <a:cs typeface="Arial" panose="020B0604020202020204" pitchFamily="34" charset="0"/>
              </a:defRPr>
            </a:lvl1pPr>
          </a:lstStyle>
          <a:p>
            <a:r>
              <a:rPr lang="en-GB"/>
              <a:t>Click to add title</a:t>
            </a:r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24A0A90-0190-8845-8B51-BBF8FB888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925" y="1095451"/>
            <a:ext cx="7972425" cy="2603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add subtitle</a:t>
            </a:r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D590F41-6246-E941-AA78-A83304293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F4501DD9-80C5-1BB6-61BB-D4D43FCAFE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2925" y="1509196"/>
            <a:ext cx="7972425" cy="3024909"/>
          </a:xfrm>
          <a:prstGeom prst="rect">
            <a:avLst/>
          </a:prstGeom>
        </p:spPr>
        <p:txBody>
          <a:bodyPr numCol="1" spcCol="180000">
            <a:noAutofit/>
          </a:bodyPr>
          <a:lstStyle>
            <a:lvl1pPr marL="0" indent="0">
              <a:lnSpc>
                <a:spcPts val="2300"/>
              </a:lnSpc>
              <a:spcAft>
                <a:spcPts val="300"/>
              </a:spcAft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GB"/>
              <a:t>Click to add single column text</a:t>
            </a:r>
          </a:p>
          <a:p>
            <a:pPr lvl="0"/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labore</a:t>
            </a:r>
            <a:r>
              <a:rPr lang="en-GB"/>
              <a:t> et dolore magna </a:t>
            </a:r>
            <a:r>
              <a:rPr lang="en-GB" err="1"/>
              <a:t>aliqua</a:t>
            </a:r>
            <a:r>
              <a:rPr lang="en-GB"/>
              <a:t>. Libero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 </a:t>
            </a:r>
            <a:r>
              <a:rPr lang="en-GB" err="1"/>
              <a:t>interdum</a:t>
            </a:r>
            <a:r>
              <a:rPr lang="en-GB"/>
              <a:t> </a:t>
            </a:r>
            <a:r>
              <a:rPr lang="en-GB" err="1"/>
              <a:t>varius</a:t>
            </a:r>
            <a:r>
              <a:rPr lang="en-GB"/>
              <a:t>. At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at in </a:t>
            </a:r>
            <a:r>
              <a:rPr lang="en-GB" err="1"/>
              <a:t>tellus</a:t>
            </a:r>
            <a:r>
              <a:rPr lang="en-GB"/>
              <a:t> integer </a:t>
            </a:r>
            <a:r>
              <a:rPr lang="en-GB" err="1"/>
              <a:t>feugiat</a:t>
            </a:r>
            <a:r>
              <a:rPr lang="en-GB"/>
              <a:t>. Felis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velit</a:t>
            </a:r>
            <a:r>
              <a:rPr lang="en-GB"/>
              <a:t> </a:t>
            </a:r>
            <a:r>
              <a:rPr lang="en-GB" err="1"/>
              <a:t>aliquet</a:t>
            </a:r>
            <a:r>
              <a:rPr lang="en-GB"/>
              <a:t> </a:t>
            </a:r>
            <a:r>
              <a:rPr lang="en-GB" err="1"/>
              <a:t>sagittis</a:t>
            </a:r>
            <a:r>
              <a:rPr lang="en-GB"/>
              <a:t> id. </a:t>
            </a:r>
            <a:r>
              <a:rPr lang="en-GB" err="1"/>
              <a:t>Quisque</a:t>
            </a:r>
            <a:r>
              <a:rPr lang="en-GB"/>
              <a:t> id </a:t>
            </a:r>
            <a:r>
              <a:rPr lang="en-GB" err="1"/>
              <a:t>diam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elementum</a:t>
            </a:r>
            <a:r>
              <a:rPr lang="en-GB"/>
              <a:t> pulvinar. </a:t>
            </a:r>
          </a:p>
          <a:p>
            <a:pPr lvl="0"/>
            <a:r>
              <a:rPr lang="en-GB" err="1"/>
              <a:t>Pellentesque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 </a:t>
            </a:r>
            <a:r>
              <a:rPr lang="en-GB" err="1"/>
              <a:t>porttitor</a:t>
            </a:r>
            <a:r>
              <a:rPr lang="en-GB"/>
              <a:t> </a:t>
            </a:r>
            <a:r>
              <a:rPr lang="en-GB" err="1"/>
              <a:t>eget</a:t>
            </a:r>
            <a:r>
              <a:rPr lang="en-GB"/>
              <a:t> </a:t>
            </a:r>
            <a:r>
              <a:rPr lang="en-GB" err="1"/>
              <a:t>dolor</a:t>
            </a:r>
            <a:r>
              <a:rPr lang="en-GB"/>
              <a:t> </a:t>
            </a:r>
            <a:r>
              <a:rPr lang="en-GB" err="1"/>
              <a:t>morbi</a:t>
            </a:r>
            <a:r>
              <a:rPr lang="en-GB"/>
              <a:t>. </a:t>
            </a:r>
            <a:r>
              <a:rPr lang="en-GB" err="1"/>
              <a:t>Tortor</a:t>
            </a:r>
            <a:r>
              <a:rPr lang="en-GB"/>
              <a:t> </a:t>
            </a:r>
            <a:r>
              <a:rPr lang="en-GB" err="1"/>
              <a:t>aliquam</a:t>
            </a:r>
            <a:r>
              <a:rPr lang="en-GB"/>
              <a:t> </a:t>
            </a:r>
            <a:r>
              <a:rPr lang="en-GB" err="1"/>
              <a:t>nulla</a:t>
            </a:r>
            <a:r>
              <a:rPr lang="en-GB"/>
              <a:t> </a:t>
            </a:r>
            <a:r>
              <a:rPr lang="en-GB" err="1"/>
              <a:t>facilisi</a:t>
            </a:r>
            <a:r>
              <a:rPr lang="en-GB"/>
              <a:t> </a:t>
            </a:r>
            <a:r>
              <a:rPr lang="en-GB" err="1"/>
              <a:t>cras</a:t>
            </a:r>
            <a:r>
              <a:rPr lang="en-GB"/>
              <a:t> fermentum. </a:t>
            </a:r>
            <a:r>
              <a:rPr lang="en-GB" err="1"/>
              <a:t>Malesuada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 </a:t>
            </a:r>
            <a:r>
              <a:rPr lang="en-GB" err="1"/>
              <a:t>vel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 </a:t>
            </a:r>
            <a:r>
              <a:rPr lang="en-GB" err="1"/>
              <a:t>maecenas</a:t>
            </a:r>
            <a:r>
              <a:rPr lang="en-GB"/>
              <a:t>. </a:t>
            </a:r>
            <a:r>
              <a:rPr lang="en-GB" err="1"/>
              <a:t>Arcu</a:t>
            </a:r>
            <a:r>
              <a:rPr lang="en-GB"/>
              <a:t> non </a:t>
            </a:r>
            <a:r>
              <a:rPr lang="en-GB" err="1"/>
              <a:t>odio</a:t>
            </a:r>
            <a:r>
              <a:rPr lang="en-GB"/>
              <a:t> </a:t>
            </a:r>
            <a:r>
              <a:rPr lang="en-GB" err="1"/>
              <a:t>euismod</a:t>
            </a:r>
            <a:r>
              <a:rPr lang="en-GB"/>
              <a:t> lacinia at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risus</a:t>
            </a:r>
            <a:r>
              <a:rPr lang="en-GB"/>
              <a:t>. </a:t>
            </a:r>
            <a:r>
              <a:rPr lang="en-GB" err="1"/>
              <a:t>Dapibus</a:t>
            </a:r>
            <a:r>
              <a:rPr lang="en-GB"/>
              <a:t> </a:t>
            </a:r>
            <a:r>
              <a:rPr lang="en-GB" err="1"/>
              <a:t>ultrices</a:t>
            </a:r>
            <a:r>
              <a:rPr lang="en-GB"/>
              <a:t> in </a:t>
            </a:r>
            <a:r>
              <a:rPr lang="en-GB" err="1"/>
              <a:t>iaculis</a:t>
            </a:r>
            <a:r>
              <a:rPr lang="en-GB"/>
              <a:t> </a:t>
            </a:r>
            <a:r>
              <a:rPr lang="en-GB" err="1"/>
              <a:t>nunc</a:t>
            </a:r>
            <a:r>
              <a:rPr lang="en-GB"/>
              <a:t>. Fermentum dui </a:t>
            </a:r>
            <a:r>
              <a:rPr lang="en-GB" err="1"/>
              <a:t>faucibus</a:t>
            </a:r>
            <a:r>
              <a:rPr lang="en-GB"/>
              <a:t> in </a:t>
            </a:r>
            <a:r>
              <a:rPr lang="en-GB" err="1"/>
              <a:t>ornare</a:t>
            </a:r>
            <a:r>
              <a:rPr lang="en-GB"/>
              <a:t> </a:t>
            </a:r>
            <a:r>
              <a:rPr lang="en-GB" err="1"/>
              <a:t>quam</a:t>
            </a:r>
            <a:r>
              <a:rPr lang="en-GB"/>
              <a:t> </a:t>
            </a:r>
            <a:r>
              <a:rPr lang="en-GB" err="1"/>
              <a:t>viverra</a:t>
            </a:r>
            <a:r>
              <a:rPr lang="en-GB"/>
              <a:t>.</a:t>
            </a:r>
          </a:p>
          <a:p>
            <a:pPr lvl="0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87AB96-42FD-5DF1-6E07-C785DA185518}"/>
              </a:ext>
            </a:extLst>
          </p:cNvPr>
          <p:cNvSpPr/>
          <p:nvPr userDrawn="1"/>
        </p:nvSpPr>
        <p:spPr>
          <a:xfrm>
            <a:off x="542925" y="5087632"/>
            <a:ext cx="8601075" cy="71770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245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4767264"/>
            <a:ext cx="54864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Source Sans Pro Bold"/>
                <a:ea typeface="Source Sans Pro Bold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511E7907-00B2-9242-A4A2-7F4EEFCF3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35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732F2C2C-44BE-2648-9DA0-E8064109C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45538" y="476820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bg1">
                    <a:lumMod val="65000"/>
                  </a:schemeClr>
                </a:solidFill>
                <a:latin typeface="Source Sans Pro Bold"/>
              </a:defRPr>
            </a:lvl1pPr>
          </a:lstStyle>
          <a:p>
            <a:fld id="{9445717F-2858-4043-A9CA-B2273EB609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4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26" r:id="rId2"/>
    <p:sldLayoutId id="2147483721" r:id="rId3"/>
    <p:sldLayoutId id="2147483701" r:id="rId4"/>
    <p:sldLayoutId id="2147483739" r:id="rId5"/>
    <p:sldLayoutId id="2147483703" r:id="rId6"/>
    <p:sldLayoutId id="2147483704" r:id="rId7"/>
    <p:sldLayoutId id="2147483736" r:id="rId8"/>
    <p:sldLayoutId id="2147483715" r:id="rId9"/>
    <p:sldLayoutId id="2147483737" r:id="rId10"/>
    <p:sldLayoutId id="2147483699" r:id="rId11"/>
    <p:sldLayoutId id="2147483705" r:id="rId12"/>
    <p:sldLayoutId id="2147483700" r:id="rId13"/>
    <p:sldLayoutId id="2147483711" r:id="rId14"/>
    <p:sldLayoutId id="2147483718" r:id="rId15"/>
    <p:sldLayoutId id="2147483740" r:id="rId16"/>
    <p:sldLayoutId id="2147483723" r:id="rId17"/>
    <p:sldLayoutId id="2147483741" r:id="rId18"/>
    <p:sldLayoutId id="2147483716" r:id="rId19"/>
    <p:sldLayoutId id="2147483738" r:id="rId20"/>
    <p:sldLayoutId id="2147483695" r:id="rId21"/>
    <p:sldLayoutId id="2147483686" r:id="rId22"/>
    <p:sldLayoutId id="2147483698" r:id="rId23"/>
    <p:sldLayoutId id="2147483694" r:id="rId24"/>
    <p:sldLayoutId id="2147483702" r:id="rId2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baseline="0">
          <a:solidFill>
            <a:srgbClr val="0A395B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ts val="2200"/>
        </a:lnSpc>
        <a:spcBef>
          <a:spcPts val="0"/>
        </a:spcBef>
        <a:spcAft>
          <a:spcPts val="200"/>
        </a:spcAft>
        <a:buFont typeface="Arial" panose="020B0604020202020204" pitchFamily="34" charset="0"/>
        <a:buNone/>
        <a:defRPr sz="1700" b="0" i="0" kern="1200" baseline="0">
          <a:solidFill>
            <a:schemeClr val="tx1">
              <a:lumMod val="65000"/>
              <a:lumOff val="35000"/>
            </a:schemeClr>
          </a:solidFill>
          <a:latin typeface="Source Sans Pro Semibold" panose="020B0603030403020204" pitchFamily="34" charset="0"/>
          <a:ea typeface="+mn-ea"/>
          <a:cs typeface="Arial" panose="020B0604020202020204" pitchFamily="34" charset="0"/>
        </a:defRPr>
      </a:lvl1pPr>
      <a:lvl2pPr marL="144975" indent="-144000" algn="l" defTabSz="685800" rtl="0" eaLnBrk="1" latinLnBrk="0" hangingPunct="1">
        <a:lnSpc>
          <a:spcPts val="1900"/>
        </a:lnSpc>
        <a:spcBef>
          <a:spcPts val="100"/>
        </a:spcBef>
        <a:spcAft>
          <a:spcPts val="100"/>
        </a:spcAft>
        <a:buFont typeface="Arial" panose="020B0604020202020204" pitchFamily="34" charset="0"/>
        <a:buChar char="•"/>
        <a:tabLst/>
        <a:defRPr sz="1600" b="0" i="0" kern="1200" baseline="0">
          <a:solidFill>
            <a:schemeClr val="tx1">
              <a:lumMod val="65000"/>
              <a:lumOff val="35000"/>
            </a:schemeClr>
          </a:solidFill>
          <a:latin typeface="Source Sans Pro" panose="020B0503030403020204" pitchFamily="34" charset="0"/>
          <a:ea typeface="+mn-ea"/>
          <a:cs typeface="Arial" panose="020B0604020202020204" pitchFamily="34" charset="0"/>
        </a:defRPr>
      </a:lvl2pPr>
      <a:lvl3pPr marL="288000" indent="-14400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b="0" i="0" kern="1200" baseline="0">
          <a:solidFill>
            <a:schemeClr val="tx1">
              <a:lumMod val="65000"/>
              <a:lumOff val="35000"/>
            </a:schemeClr>
          </a:solidFill>
          <a:latin typeface="Source Sans Pro" panose="020B0503030403020204" pitchFamily="34" charset="0"/>
          <a:ea typeface="+mn-ea"/>
          <a:cs typeface="Arial" panose="020B0604020202020204" pitchFamily="34" charset="0"/>
        </a:defRPr>
      </a:lvl3pPr>
      <a:lvl4pPr marL="432000" indent="-14400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b="0" i="0" kern="1200" baseline="0">
          <a:solidFill>
            <a:schemeClr val="tx1">
              <a:lumMod val="65000"/>
              <a:lumOff val="35000"/>
            </a:schemeClr>
          </a:solidFill>
          <a:latin typeface="Source Sans Pro Semibold" panose="020B0603030403020204" pitchFamily="34" charset="0"/>
          <a:ea typeface="+mn-ea"/>
          <a:cs typeface="Arial" panose="020B0604020202020204" pitchFamily="34" charset="0"/>
        </a:defRPr>
      </a:lvl4pPr>
      <a:lvl5pPr marL="576000" indent="-14400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b="0" i="0" kern="1200" cap="all" baseline="0">
          <a:solidFill>
            <a:schemeClr val="tx1">
              <a:lumMod val="65000"/>
              <a:lumOff val="35000"/>
            </a:schemeClr>
          </a:solidFill>
          <a:latin typeface="Source Sans Pro" panose="020B0503030403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3D632-AE30-4338-D686-AA7A63E67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6915" y="1794164"/>
            <a:ext cx="6968919" cy="167093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NZ" sz="2000">
                <a:latin typeface="Source Sans Pro Semibold"/>
                <a:ea typeface="Source Sans Pro Semibold"/>
                <a:cs typeface="Arial"/>
              </a:rPr>
              <a:t>Introduction to</a:t>
            </a:r>
          </a:p>
          <a:p>
            <a:r>
              <a:rPr lang="en-NZ">
                <a:latin typeface="Source Sans Pro Semibold"/>
                <a:ea typeface="Source Sans Pro Semibold"/>
                <a:cs typeface="Arial"/>
              </a:rPr>
              <a:t>Simplifying Local Government </a:t>
            </a:r>
            <a:br>
              <a:rPr lang="en-NZ">
                <a:latin typeface="Source Sans Pro Semibold"/>
                <a:ea typeface="Source Sans Pro Semibold"/>
                <a:cs typeface="Arial"/>
              </a:rPr>
            </a:br>
            <a:r>
              <a:rPr lang="en-NZ" sz="2800">
                <a:latin typeface="Source Sans Pro Semibold"/>
                <a:ea typeface="Source Sans Pro Semibold"/>
                <a:cs typeface="Arial"/>
              </a:rPr>
              <a:t>A draft proposal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DD7EE-0F60-3EC5-F355-4332D9C79F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56915" y="4511040"/>
            <a:ext cx="6968558" cy="37279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NZ"/>
              <a:t>Marianna Brook, Principal Advisor Mayoral Forum and Local Government Reform</a:t>
            </a:r>
          </a:p>
        </p:txBody>
      </p:sp>
    </p:spTree>
    <p:extLst>
      <p:ext uri="{BB962C8B-B14F-4D97-AF65-F5344CB8AC3E}">
        <p14:creationId xmlns:p14="http://schemas.microsoft.com/office/powerpoint/2010/main" val="3546650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1C08-04B5-6C31-36C7-4EB0ED400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What happens and when?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A35A6-CBD3-67C3-1C74-5996C485A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4E86F9-4A1E-2E46-AD0F-FA0049CE7C7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43264" y="1174659"/>
            <a:ext cx="7972425" cy="3024909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NZ" sz="1600">
                <a:latin typeface="Source Sans Pro" panose="020B0503030403020204" pitchFamily="34" charset="0"/>
                <a:ea typeface="Source Sans Pro" panose="020B0503030403020204" pitchFamily="34" charset="0"/>
              </a:rPr>
              <a:t>Nov 2025–Feb 2026: Engagement on the proposal document; Rapid review of regional council roles and functions.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100000"/>
              </a:lnSpc>
            </a:pPr>
            <a:endParaRPr lang="en-NZ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NZ" sz="1600">
                <a:latin typeface="Source Sans Pro" panose="020B0503030403020204" pitchFamily="34" charset="0"/>
                <a:ea typeface="Source Sans Pro" panose="020B0503030403020204" pitchFamily="34" charset="0"/>
              </a:rPr>
              <a:t>20 February: Submissions close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NZ" sz="1600">
                <a:latin typeface="Source Sans Pro" panose="020B0503030403020204" pitchFamily="34" charset="0"/>
                <a:ea typeface="Source Sans Pro" panose="020B0503030403020204" pitchFamily="34" charset="0"/>
              </a:rPr>
              <a:t>March 2026: Ministers report back to Cabinet with a final proposal and preliminary view on any transfer/cessation of regional council functions.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NZ" sz="1600">
                <a:latin typeface="Source Sans Pro" panose="020B0503030403020204" pitchFamily="34" charset="0"/>
                <a:ea typeface="Source Sans Pro" panose="020B0503030403020204" pitchFamily="34" charset="0"/>
              </a:rPr>
              <a:t>Mid-2026: Legislation introduced and referred to select committee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NZ" sz="1600">
                <a:latin typeface="Source Sans Pro" panose="020B0503030403020204" pitchFamily="34" charset="0"/>
                <a:ea typeface="Source Sans Pro" panose="020B0503030403020204" pitchFamily="34" charset="0"/>
              </a:rPr>
              <a:t>Mid-2027: Legislation  enacted</a:t>
            </a:r>
          </a:p>
          <a:p>
            <a:endParaRPr lang="en-NZ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3CAA5C7-58DF-63B8-0DBC-36B85A77DF9D}"/>
              </a:ext>
            </a:extLst>
          </p:cNvPr>
          <p:cNvSpPr txBox="1"/>
          <p:nvPr/>
        </p:nvSpPr>
        <p:spPr>
          <a:xfrm>
            <a:off x="806605" y="1838162"/>
            <a:ext cx="7530790" cy="1697901"/>
          </a:xfrm>
          <a:prstGeom prst="rect">
            <a:avLst/>
          </a:prstGeom>
          <a:solidFill>
            <a:srgbClr val="0073A0"/>
          </a:solidFill>
          <a:ln w="57150">
            <a:noFill/>
            <a:prstDash val="dash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ORC process: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Now to mid-January: Councillor input invited via email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14 January: Councillor presentation (time tbc) and discussion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Mid-January: Councillor views written up and circulated via email for feedback   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4 February: Draft submission finalised for the Council agenda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NZ" sz="16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18 February: Draft submission considered by Council</a:t>
            </a:r>
          </a:p>
        </p:txBody>
      </p:sp>
    </p:spTree>
    <p:extLst>
      <p:ext uri="{BB962C8B-B14F-4D97-AF65-F5344CB8AC3E}">
        <p14:creationId xmlns:p14="http://schemas.microsoft.com/office/powerpoint/2010/main" val="1928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2AA77-4512-7B48-A7CA-06B70B05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Foundations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1CDEE-06D7-424E-9107-9BBAAC4AF78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2925" y="1323278"/>
            <a:ext cx="8058382" cy="3210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‘Simplifying Local Government’ is a draft proposal for public discussion. It is not Government policy.</a:t>
            </a:r>
          </a:p>
          <a:p>
            <a:pPr marL="430530" lvl="1" indent="-285750">
              <a:buFont typeface="Arial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proposal’s stated aims are to </a:t>
            </a:r>
            <a:r>
              <a:rPr lang="en-US" b="1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s</a:t>
            </a:r>
            <a:r>
              <a:rPr lang="en-US" sz="1600" b="1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implify local government </a:t>
            </a:r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and </a:t>
            </a:r>
            <a:r>
              <a:rPr lang="en-US" sz="1600" b="1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improve efficiency</a:t>
            </a:r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.</a:t>
            </a:r>
          </a:p>
          <a:p>
            <a:pPr marL="430530" lvl="1" indent="-285750">
              <a:buFont typeface="Arial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reasons for change cited in the proposal are: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current system is complex, confusing, and costly.</a:t>
            </a:r>
            <a:endParaRPr lang="en-US" sz="1600">
              <a:latin typeface="Source Sans Pro"/>
              <a:ea typeface="Source Sans Pro"/>
              <a:cs typeface="Arial"/>
            </a:endParaRP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There is a duplication of governance roles.</a:t>
            </a:r>
            <a:endParaRPr lang="en-US" sz="1600">
              <a:latin typeface="Source Sans Pro"/>
              <a:ea typeface="Source Sans Pro"/>
              <a:cs typeface="Arial"/>
            </a:endParaRP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Resource management reform and other changes require a review of council operations.</a:t>
            </a:r>
          </a:p>
          <a:p>
            <a:pPr marL="144780" lvl="1" indent="0">
              <a:buNone/>
            </a:pPr>
            <a:endParaRPr lang="en-US" sz="16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144780" lvl="1" indent="-143510">
              <a:buFont typeface="Arial" panose="020B0604020202020204" pitchFamily="34" charset="0"/>
              <a:buChar char="•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BEBD7-27D4-8947-A7BE-A9957FD8B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6940A6-74D6-856C-F696-9AE016AAF62D}"/>
              </a:ext>
            </a:extLst>
          </p:cNvPr>
          <p:cNvSpPr txBox="1"/>
          <p:nvPr/>
        </p:nvSpPr>
        <p:spPr>
          <a:xfrm>
            <a:off x="892098" y="4251430"/>
            <a:ext cx="7359805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>
                <a:solidFill>
                  <a:srgbClr val="4B4B4B"/>
                </a:solidFill>
                <a:latin typeface="Source Sans Pro Semibold"/>
                <a:ea typeface="Source Sans Pro Semibold"/>
                <a:cs typeface="Arial"/>
              </a:rPr>
              <a:t>Consultation question 1:</a:t>
            </a:r>
            <a:r>
              <a:rPr lang="en-US" sz="1400">
                <a:solidFill>
                  <a:srgbClr val="4B4B4B"/>
                </a:solidFill>
                <a:latin typeface="Source Sans Pro Semibold"/>
                <a:ea typeface="Source Sans Pro Semibold"/>
                <a:cs typeface="Arial"/>
              </a:rPr>
              <a:t> Do you agree there is a need to simplify local government?</a:t>
            </a:r>
            <a:endParaRPr lang="en-US" sz="1400">
              <a:latin typeface="Source Sans Pro Semibold"/>
              <a:ea typeface="Source Sans Pro Semibold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25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D6A57-73D2-B30F-2325-8FEF0C903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1BC8-83C5-AE3E-97D6-426D268E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What is Being Proposed?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FC552-F06B-770F-2D38-15510423EB5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92814" y="1284807"/>
            <a:ext cx="4188065" cy="25738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proposal has two steps:</a:t>
            </a:r>
          </a:p>
          <a:p>
            <a:endParaRPr lang="en-US" sz="16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Source Sans Pro"/>
                <a:ea typeface="Source Sans Pro Semibold"/>
                <a:cs typeface="Arial"/>
              </a:rPr>
              <a:t>Step 1: Replace regional councillors with a Combined Territories Board (CTB) made up of mayors.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Source Sans Pro"/>
                <a:ea typeface="Source Sans Pro Semibold"/>
                <a:cs typeface="Arial"/>
              </a:rPr>
              <a:t>Step 2: CTBs develop regional </a:t>
            </a:r>
            <a:r>
              <a:rPr lang="en-US" sz="1600" err="1">
                <a:latin typeface="Source Sans Pro"/>
                <a:ea typeface="Source Sans Pro Semibold"/>
                <a:cs typeface="Arial"/>
              </a:rPr>
              <a:t>reorganisation</a:t>
            </a:r>
            <a:r>
              <a:rPr lang="en-US" sz="1600">
                <a:latin typeface="Source Sans Pro"/>
                <a:ea typeface="Source Sans Pro Semibold"/>
                <a:cs typeface="Arial"/>
              </a:rPr>
              <a:t> plans (RRPs) to improve service delivery. </a:t>
            </a:r>
            <a:endParaRPr lang="en-US" sz="16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endParaRPr lang="en-US" sz="1400">
              <a:latin typeface="Source Sans Pro Semibold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US" sz="14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US" sz="14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144780" lvl="1" indent="0">
              <a:buNone/>
            </a:pPr>
            <a:endParaRPr lang="en-US" sz="1400">
              <a:latin typeface="Source Sans Pro"/>
              <a:ea typeface="Source Sans Pro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b="1">
              <a:solidFill>
                <a:srgbClr val="4B4B4B"/>
              </a:solidFill>
              <a:latin typeface="Source Sans Pro Semibold"/>
              <a:ea typeface="Source Sans Pro Semibold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b="1">
              <a:solidFill>
                <a:srgbClr val="4B4B4B"/>
              </a:solidFill>
              <a:latin typeface="Source Sans Pro Semibold"/>
              <a:ea typeface="Source Sans Pro Semibold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b="1">
              <a:solidFill>
                <a:srgbClr val="4B4B4B"/>
              </a:solidFill>
              <a:latin typeface="Source Sans Pro Semibold"/>
              <a:ea typeface="Source Sans Pro Semibold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1400" b="1">
              <a:solidFill>
                <a:srgbClr val="4B4B4B"/>
              </a:solidFill>
              <a:latin typeface="Source Sans Pro Semibold"/>
              <a:ea typeface="Source Sans Pro Semibold"/>
              <a:cs typeface="Arial"/>
            </a:endParaRPr>
          </a:p>
          <a:p>
            <a:endParaRPr lang="en-US" sz="1600">
              <a:ea typeface="Source Sans Pro Semibold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B05B1-86CA-C78E-81D6-F6C7DD119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F0441A-4BD9-BA95-E35C-88D12999DA65}"/>
              </a:ext>
            </a:extLst>
          </p:cNvPr>
          <p:cNvSpPr txBox="1"/>
          <p:nvPr/>
        </p:nvSpPr>
        <p:spPr>
          <a:xfrm>
            <a:off x="892097" y="4397798"/>
            <a:ext cx="7359805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>
                <a:solidFill>
                  <a:srgbClr val="4B4B4B"/>
                </a:solidFill>
                <a:latin typeface="Source Sans Pro Semibold"/>
                <a:ea typeface="Source Sans Pro Semibold"/>
                <a:cs typeface="Arial"/>
              </a:rPr>
              <a:t>Consultation question 2: What do you think of the proposed approach overall?</a:t>
            </a:r>
            <a:endParaRPr lang="en-US" sz="1400">
              <a:latin typeface="Source Sans Pro Semibold"/>
              <a:ea typeface="Source Sans Pro Semibold"/>
              <a:cs typeface="Arial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594DA97-1D95-FE1D-BF21-CC035DF37D6E}"/>
              </a:ext>
            </a:extLst>
          </p:cNvPr>
          <p:cNvSpPr txBox="1"/>
          <p:nvPr/>
        </p:nvSpPr>
        <p:spPr>
          <a:xfrm>
            <a:off x="5420053" y="745702"/>
            <a:ext cx="2850970" cy="3354765"/>
          </a:xfrm>
          <a:prstGeom prst="rect">
            <a:avLst/>
          </a:prstGeom>
          <a:solidFill>
            <a:srgbClr val="0073A0"/>
          </a:solidFill>
          <a:ln w="57150">
            <a:noFill/>
            <a:prstDash val="dash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600" b="1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Rapid review of regional council roles and functions</a:t>
            </a:r>
            <a:br>
              <a:rPr kumimoji="0" lang="en-NZ" sz="1200" b="0" i="0" u="none" strike="noStrike" kern="1200" cap="none" spc="0" normalizeH="0" baseline="0" noProof="0">
                <a:solidFill>
                  <a:sysClr val="windowText" lastClr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Arial"/>
              </a:rPr>
            </a:br>
            <a:endParaRPr kumimoji="0" lang="en-NZ" sz="1200" b="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200" b="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Starting immediately, relevant government agencies will rapidly review the roles and functions of regional councils to identify if any could be ceased or should be returned to central government.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200" b="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This review will focus on statutory functions of regional councils.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200" b="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Any changes to regional council functions would need to be signalled to CTBs before the RRP process starts.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200" b="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122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E70C1-2AE5-EB2E-C1C6-B0C988608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A09CF-7F38-ADEF-A5F3-4B797728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23" y="701860"/>
            <a:ext cx="7971766" cy="379161"/>
          </a:xfrm>
        </p:spPr>
        <p:txBody>
          <a:bodyPr/>
          <a:lstStyle/>
          <a:p>
            <a:r>
              <a:rPr lang="en-US" b="1"/>
              <a:t>Combined Territories Board (CTB)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B28DC6-5675-039B-AA81-97839470446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85786" y="1369901"/>
            <a:ext cx="8193941" cy="30249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Once established, CTBs would govern all roles and functions of regional councils.</a:t>
            </a: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ORC may choose to discuss implications for Port Otago in this context.</a:t>
            </a: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CTBs would meet regularly, like a council meeting. </a:t>
            </a: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CTBs would be able to establish committees, with mayors delegating roles to  councillors to share workload.</a:t>
            </a:r>
          </a:p>
          <a:p>
            <a:pPr marL="430530" lvl="1" indent="-285750">
              <a:buFont typeface="Arial"/>
              <a:buChar char="•"/>
            </a:pPr>
            <a:endParaRPr lang="en-NZ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GB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Other considerations not in the proposal include the potential for an independent CTB chair and/or mana whenua representation on the CTB.</a:t>
            </a:r>
          </a:p>
          <a:p>
            <a:pPr marL="430530" lvl="1" indent="-285750">
              <a:buFont typeface="Arial"/>
              <a:buChar char="•"/>
            </a:pPr>
            <a:r>
              <a:rPr lang="en-GB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work of the CTB, including developing the RRP, would use regional council funding.</a:t>
            </a:r>
          </a:p>
          <a:p>
            <a:pPr marL="430530" lvl="1" indent="-285750">
              <a:buFont typeface="Arial"/>
              <a:buChar char="•"/>
            </a:pPr>
            <a:r>
              <a:rPr lang="en-GB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Crown participation options are discussed on the next slide.</a:t>
            </a:r>
          </a:p>
          <a:p>
            <a:pPr marL="430530" lvl="1" indent="-285750">
              <a:buFont typeface="Arial"/>
              <a:buChar char="•"/>
            </a:pPr>
            <a:endParaRPr lang="en-GB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NZ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NZ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144780" lvl="1" indent="0">
              <a:buNone/>
            </a:pPr>
            <a:endParaRPr lang="en-US">
              <a:latin typeface="Source Sans Pro"/>
              <a:ea typeface="Source Sans Pro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9301C5-B16C-22D6-04B9-0FC12349C99F}"/>
              </a:ext>
            </a:extLst>
          </p:cNvPr>
          <p:cNvSpPr txBox="1"/>
          <p:nvPr/>
        </p:nvSpPr>
        <p:spPr>
          <a:xfrm>
            <a:off x="892097" y="4159293"/>
            <a:ext cx="7359805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questions 3 and 4: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Do you agree with replacing regional councillors with a CTB?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What do you like or dislike about the proposal to replace regional councillors with a CTB?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1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D1C7A-EFFA-903D-F813-6D3E6BC6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1A240-1E42-6646-6666-E0BB7A934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a typeface="Source Sans Pro Semibold"/>
                <a:cs typeface="Arial"/>
              </a:rPr>
              <a:t>Crown Participation Options</a:t>
            </a:r>
            <a:endParaRPr lang="en-US">
              <a:ea typeface="Source Sans Pro Semibold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07608-4FAA-4143-BEF1-D0BC11BD9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3264" y="1286172"/>
            <a:ext cx="7972425" cy="30249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  <a:buChar char="•"/>
            </a:pPr>
            <a:r>
              <a:rPr lang="en-GB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Government’s preferred approach is for the CTB to be comprised of mayors. </a:t>
            </a:r>
          </a:p>
          <a:p>
            <a:pPr marL="144780" lvl="1" indent="0">
              <a:buNone/>
            </a:pPr>
            <a:endParaRPr lang="en-GB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While this is the preferred option, the proposal document signals alternative models: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Crown Commissioner without voting rights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Crown Commissioner with veto power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Crown Commissioner with a majority vote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Crown Commissioners instead of a CTB</a:t>
            </a:r>
          </a:p>
          <a:p>
            <a:pPr marL="287805" lvl="2" indent="0">
              <a:buNone/>
            </a:pPr>
            <a:endParaRPr lang="en-NZ" sz="16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144780" lvl="1" indent="0">
              <a:buNone/>
            </a:pPr>
            <a:endParaRPr lang="en-GB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287655" lvl="2" indent="0">
              <a:buNone/>
            </a:pPr>
            <a:endParaRPr lang="en-US" sz="1600">
              <a:latin typeface="Source Sans Pro"/>
              <a:ea typeface="Source Sans Pro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154540-C0FA-FA3C-3C51-FCB31D7E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D339F6-B390-B849-2511-8C58BF6A2E2A}"/>
              </a:ext>
            </a:extLst>
          </p:cNvPr>
          <p:cNvSpPr txBox="1"/>
          <p:nvPr/>
        </p:nvSpPr>
        <p:spPr>
          <a:xfrm>
            <a:off x="849573" y="4187357"/>
            <a:ext cx="7359805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 5: What level of Crown participation in regional decision-making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82488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1793B-F5A1-56BD-5CDA-75E550BFD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E8954A-1FA9-D905-A8F2-EB67918C770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2923" y="1364634"/>
            <a:ext cx="7972425" cy="30249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  <a:buChar char="•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Voting under a CTB structure would reflect the population each mayor represents, adjusted for effective representation. </a:t>
            </a:r>
          </a:p>
          <a:p>
            <a:pPr marL="430530" lvl="1" indent="-285750">
              <a:buFont typeface="Arial"/>
              <a:buChar char="•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Local Government Commission would determine the formula for each region.</a:t>
            </a:r>
          </a:p>
          <a:p>
            <a:pPr marL="430530" lvl="1" indent="-285750">
              <a:buFont typeface="Arial"/>
              <a:buChar char="•"/>
            </a:pPr>
            <a:r>
              <a:rPr lang="en-NZ">
                <a:latin typeface="Source Sans Pro"/>
                <a:ea typeface="Source Sans Pro"/>
                <a:cs typeface="Arial"/>
              </a:rPr>
              <a:t>The principle of ‘effective representation’ is already used by local authorities in representation reviews.  </a:t>
            </a:r>
          </a:p>
          <a:p>
            <a:pPr marL="430530" lvl="1" indent="-285750">
              <a:buFont typeface="Arial"/>
              <a:buChar char="•"/>
            </a:pPr>
            <a:endParaRPr lang="en-NZ">
              <a:latin typeface="Source Sans Pro"/>
              <a:ea typeface="Source Sans Pro"/>
              <a:cs typeface="Arial"/>
            </a:endParaRPr>
          </a:p>
          <a:p>
            <a:pPr marL="430530" lvl="1" indent="-285750">
              <a:buFont typeface="Arial"/>
              <a:buChar char="•"/>
            </a:pPr>
            <a:endParaRPr lang="en-US">
              <a:latin typeface="Source Sans Pro"/>
              <a:ea typeface="Source Sans Pro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A47B1-D11D-CBE9-D907-771FD6F1B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1F570F-C4E4-BFAA-F92D-45378859FD09}"/>
              </a:ext>
            </a:extLst>
          </p:cNvPr>
          <p:cNvSpPr txBox="1"/>
          <p:nvPr/>
        </p:nvSpPr>
        <p:spPr>
          <a:xfrm>
            <a:off x="849234" y="3912490"/>
            <a:ext cx="7359805" cy="95410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questions 6 and 7: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Do you agree that mayors on the CTB should have a proportional vote adjusted for effective representation?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What do you like or dislike about the voting proposal for the CTB?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64E4F1C-830E-1BCA-281B-59C287CC835C}"/>
              </a:ext>
            </a:extLst>
          </p:cNvPr>
          <p:cNvSpPr txBox="1">
            <a:spLocks/>
          </p:cNvSpPr>
          <p:nvPr/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 baseline="0">
                <a:solidFill>
                  <a:srgbClr val="0A395B"/>
                </a:solidFill>
                <a:latin typeface=" Source Sans Pro Semibold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>
                <a:ea typeface="Source Sans Pro Semibold"/>
                <a:cs typeface="Arial"/>
              </a:rPr>
              <a:t>Voting</a:t>
            </a:r>
            <a:endParaRPr lang="en-US">
              <a:ea typeface="Source Sans Pro Semibold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4325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1E977-0AAE-A7CE-5445-F30BB3FAA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1F87D-672D-EE9C-B415-0200DD71044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3923" y="1227221"/>
            <a:ext cx="4480179" cy="30249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A small number of districts, including Waitaki, have parts of their territory split between two or more regions.</a:t>
            </a: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proposal offers two options for the smaller populations of these Councils to be represented under the CTB model: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‘Adoption’ by an adjacent district’s mayor, with voting rights adjusted accordingly.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6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mayor (or a delegate) attends both regions’ CTBs.</a:t>
            </a:r>
          </a:p>
          <a:p>
            <a:pPr marL="573555" lvl="2" indent="-285750">
              <a:buFont typeface="Arial"/>
              <a:buChar char="•"/>
            </a:pPr>
            <a:endParaRPr lang="en-NZ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573555" lvl="2" indent="-285750">
              <a:buFont typeface="Arial"/>
              <a:buChar char="•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r>
              <a:rPr lang="en-US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 </a:t>
            </a:r>
            <a:br>
              <a:rPr lang="en-US" sz="1400"/>
            </a:br>
            <a:endParaRPr lang="en-US" sz="1400">
              <a:ea typeface="Source Sans Pro Semibold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C866B-8942-B187-3A56-460A80334A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1D27D6-9578-A384-986A-97B4AA0246C2}"/>
              </a:ext>
            </a:extLst>
          </p:cNvPr>
          <p:cNvSpPr txBox="1"/>
          <p:nvPr/>
        </p:nvSpPr>
        <p:spPr>
          <a:xfrm>
            <a:off x="892097" y="4244980"/>
            <a:ext cx="7359805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 8: What do you think about the ways that communities crossing regional boundaries could be represented?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84A51EF7-BF2C-171B-7889-97DCD3C7C65D}"/>
              </a:ext>
            </a:extLst>
          </p:cNvPr>
          <p:cNvSpPr txBox="1"/>
          <p:nvPr/>
        </p:nvSpPr>
        <p:spPr>
          <a:xfrm>
            <a:off x="5420053" y="884113"/>
            <a:ext cx="2850970" cy="2739211"/>
          </a:xfrm>
          <a:prstGeom prst="rect">
            <a:avLst/>
          </a:prstGeom>
          <a:solidFill>
            <a:srgbClr val="0073A0"/>
          </a:solidFill>
          <a:ln w="57150">
            <a:noFill/>
            <a:prstDash val="dash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Waitaki</a:t>
            </a:r>
            <a:r>
              <a:rPr kumimoji="0" lang="en-NZ" sz="140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40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40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According to the proposal, Waitaki’s mayor would sit on the Otago CTB as a default, and arrangements </a:t>
            </a:r>
            <a:r>
              <a:rPr lang="en-NZ" sz="1400">
                <a:solidFill>
                  <a:sysClr val="window" lastClr="FFFFFF"/>
                </a:solidFill>
                <a:latin typeface="Aptos"/>
                <a:cs typeface="Arial"/>
              </a:rPr>
              <a:t>made to represent </a:t>
            </a:r>
            <a:r>
              <a:rPr kumimoji="0" lang="en-NZ" sz="140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the Canterbury population.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400">
              <a:solidFill>
                <a:sysClr val="window" lastClr="FFFFFF"/>
              </a:solidFill>
              <a:latin typeface="Aptos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1400">
                <a:solidFill>
                  <a:sysClr val="window" lastClr="FFFFFF"/>
                </a:solidFill>
                <a:latin typeface="Aptos"/>
                <a:cs typeface="Arial"/>
              </a:rPr>
              <a:t>P</a:t>
            </a:r>
            <a:r>
              <a:rPr kumimoji="0" lang="en-NZ" sz="1400" i="0" u="none" strike="noStrike" kern="1200" cap="none" spc="0" normalizeH="0" baseline="0" noProof="0" err="1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opulations</a:t>
            </a:r>
            <a:r>
              <a:rPr kumimoji="0" lang="en-NZ" sz="140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:</a:t>
            </a:r>
            <a:endParaRPr kumimoji="0" lang="en-NZ" sz="140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  <a:p>
            <a:pPr lvl="0"/>
            <a:r>
              <a:rPr lang="en-NZ" sz="1400">
                <a:solidFill>
                  <a:sysClr val="window" lastClr="FFFFFF"/>
                </a:solidFill>
                <a:latin typeface="Aptos"/>
                <a:cs typeface="Arial"/>
              </a:rPr>
              <a:t>Otago - 21,600</a:t>
            </a:r>
          </a:p>
          <a:p>
            <a:pPr lvl="0"/>
            <a:r>
              <a:rPr lang="en-NZ" sz="1400">
                <a:solidFill>
                  <a:sysClr val="window" lastClr="FFFFFF"/>
                </a:solidFill>
                <a:latin typeface="Aptos"/>
                <a:cs typeface="Arial"/>
              </a:rPr>
              <a:t>Canterbury - 1,900</a:t>
            </a:r>
          </a:p>
          <a:p>
            <a:pPr lvl="0"/>
            <a:endParaRPr kumimoji="0" lang="en-NZ" sz="140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F04A333-32DF-2915-9F1A-C1E0671A627E}"/>
              </a:ext>
            </a:extLst>
          </p:cNvPr>
          <p:cNvSpPr txBox="1">
            <a:spLocks/>
          </p:cNvSpPr>
          <p:nvPr/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 baseline="0">
                <a:solidFill>
                  <a:srgbClr val="0A395B"/>
                </a:solidFill>
                <a:latin typeface=" Source Sans Pro Semibold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>
                <a:ea typeface="Source Sans Pro Semibold"/>
                <a:cs typeface="Arial"/>
              </a:rPr>
              <a:t>Cross-Boundary issues</a:t>
            </a:r>
            <a:endParaRPr lang="en-US">
              <a:ea typeface="Source Sans Pro Semibold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0713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0DFF5-F04D-3970-16C0-EECCBA8F2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05C59-CB54-8168-53B2-2510652C3FF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38615" y="1118964"/>
            <a:ext cx="5932448" cy="246070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  <a:buChar char="•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Step 2 of the Government’s proposal would see CTBs develop regional </a:t>
            </a:r>
            <a:r>
              <a:rPr lang="en-US" err="1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reorganisation</a:t>
            </a: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 plans (RRPs). Each RRP would: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US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Map current council functions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US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Set out future delivery options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Meet the assessment criteria (see text box at right)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Involve post-settlement governance entities in relation to Treaty settlements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Include a transition plan</a:t>
            </a:r>
          </a:p>
          <a:p>
            <a:pPr marL="573555" lvl="2" indent="-285750">
              <a:buFont typeface="Courier New" panose="02070309020205020404" pitchFamily="49" charset="0"/>
              <a:buChar char="o"/>
            </a:pPr>
            <a:r>
              <a:rPr lang="en-NZ" sz="1400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Have undergone public consultation</a:t>
            </a:r>
            <a:endParaRPr lang="en-US" sz="1400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NZ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The Minister of Local Government would be the decision-maker on RRPs, with advice from the Local Government Commission and in consultation with other relevant ministers.</a:t>
            </a:r>
            <a:br>
              <a:rPr lang="en-US">
                <a:latin typeface="Source Sans Pro Semibold"/>
              </a:rPr>
            </a:br>
            <a:endParaRPr lang="en-US">
              <a:solidFill>
                <a:srgbClr val="595959"/>
              </a:solidFill>
              <a:latin typeface="Source Sans Pro Semibold"/>
              <a:ea typeface="Source Sans Pro Semibold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ED5D9-A800-5C46-89E5-9D9F08E25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05012" y="4706156"/>
            <a:ext cx="2057400" cy="273844"/>
          </a:xfrm>
        </p:spPr>
        <p:txBody>
          <a:bodyPr/>
          <a:lstStyle/>
          <a:p>
            <a:fld id="{9445717F-2858-4043-A9CA-B2273EB609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DB607-8D68-9BC8-B9B5-21CEB890C156}"/>
              </a:ext>
            </a:extLst>
          </p:cNvPr>
          <p:cNvSpPr txBox="1"/>
          <p:nvPr/>
        </p:nvSpPr>
        <p:spPr>
          <a:xfrm>
            <a:off x="675318" y="4241336"/>
            <a:ext cx="7708976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400" b="1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questions 9 and 10: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Do you support the proposal to require CTBs to develop regional </a:t>
            </a:r>
            <a:r>
              <a:rPr lang="en-US" sz="1400" err="1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reorganisation</a:t>
            </a: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 plans?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What do you think about the criteria proposed for assessing regional </a:t>
            </a:r>
            <a:r>
              <a:rPr lang="en-US" sz="1400" err="1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reorganisation</a:t>
            </a:r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 plans?</a:t>
            </a:r>
            <a:endParaRPr lang="en-US" sz="1400">
              <a:latin typeface="Source Sans Pro Semibold" panose="020B0603030403020204" pitchFamily="34" charset="0"/>
              <a:ea typeface="Source Sans Pro Semibold" panose="020B0603030403020204" pitchFamily="34" charset="0"/>
              <a:cs typeface="Arial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FD7200A6-A202-7B34-FE52-BFD20CDFEEAF}"/>
              </a:ext>
            </a:extLst>
          </p:cNvPr>
          <p:cNvSpPr txBox="1"/>
          <p:nvPr/>
        </p:nvSpPr>
        <p:spPr>
          <a:xfrm>
            <a:off x="6371063" y="1118964"/>
            <a:ext cx="1880839" cy="2954655"/>
          </a:xfrm>
          <a:prstGeom prst="rect">
            <a:avLst/>
          </a:prstGeom>
          <a:solidFill>
            <a:srgbClr val="0073A0"/>
          </a:solidFill>
          <a:ln w="57150">
            <a:noFill/>
            <a:prstDash val="dashDot"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600" i="0" u="none" strike="noStrike" kern="1200" cap="none" spc="0" normalizeH="0" baseline="0" noProof="0">
                <a:solidFill>
                  <a:sysClr val="window" lastClr="FFFFFF"/>
                </a:solidFill>
                <a:effectLst/>
                <a:uLnTx/>
                <a:uFillTx/>
                <a:latin typeface="Aptos"/>
                <a:ea typeface="+mn-ea"/>
                <a:cs typeface="Arial"/>
              </a:rPr>
              <a:t>Assessment criteria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140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/>
              <a:ea typeface="+mn-ea"/>
              <a:cs typeface="Arial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Big-picture fit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Affordable now and in the future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Better services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Clear leadership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Local say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Treaty arrangements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NZ" sz="1400">
                <a:solidFill>
                  <a:sysClr val="window" lastClr="FFFFFF"/>
                </a:solidFill>
                <a:latin typeface="Aptos" panose="020B0004020202020204" pitchFamily="34" charset="0"/>
                <a:cs typeface="Arial"/>
              </a:rPr>
              <a:t>Can it be done?</a:t>
            </a:r>
          </a:p>
          <a:p>
            <a:pPr lvl="0"/>
            <a:endParaRPr kumimoji="0" lang="en-NZ" sz="1400" i="0" u="none" strike="noStrike" kern="1200" cap="none" spc="0" normalizeH="0" baseline="0" noProof="0">
              <a:solidFill>
                <a:sysClr val="window" lastClr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A1DC856-B785-238C-C9F8-E85489717C7A}"/>
              </a:ext>
            </a:extLst>
          </p:cNvPr>
          <p:cNvSpPr txBox="1">
            <a:spLocks/>
          </p:cNvSpPr>
          <p:nvPr/>
        </p:nvSpPr>
        <p:spPr>
          <a:xfrm>
            <a:off x="543923" y="694533"/>
            <a:ext cx="7971766" cy="3791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 baseline="0">
                <a:solidFill>
                  <a:srgbClr val="0A395B"/>
                </a:solidFill>
                <a:latin typeface=" Source Sans Pro Semibold"/>
                <a:ea typeface="Source Sans Pro Semibold" panose="020B06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Regional </a:t>
            </a:r>
            <a:r>
              <a:rPr lang="en-US" err="1"/>
              <a:t>Reorganisation</a:t>
            </a:r>
            <a:r>
              <a:rPr lang="en-US"/>
              <a:t> Plans</a:t>
            </a:r>
            <a:endParaRPr lang="en-US">
              <a:ea typeface="Source Sans Pro Semibold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793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D4E39-2A0E-0D12-C242-268DBEF9B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0644A-0505-80DC-7111-239F3781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Treaty of Waitangi and Māori Representation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F59905-612D-99E1-9CDD-13D2BA9F3FA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2925" y="1509196"/>
            <a:ext cx="7972425" cy="30249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30530" lvl="1" indent="-285750">
              <a:buFont typeface="Arial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CTBs will inherit regional councils’ obligations under Treaty </a:t>
            </a:r>
            <a:r>
              <a:rPr lang="en-US" err="1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settlements.</a:t>
            </a: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Existing arrangements for Māori engagement will continue.</a:t>
            </a:r>
          </a:p>
          <a:p>
            <a:pPr marL="430530" lvl="1" indent="-285750">
              <a:buFont typeface="Arial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Regional constituencies, including Māori constituencies, will no longer exist.</a:t>
            </a:r>
          </a:p>
          <a:p>
            <a:pPr marL="430530" lvl="1" indent="-285750">
              <a:buFont typeface="Arial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pPr marL="430530" lvl="1" indent="-285750">
              <a:buFont typeface="Arial"/>
              <a:buChar char="•"/>
            </a:pPr>
            <a:r>
              <a:rPr lang="en-US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As earlier noted, </a:t>
            </a:r>
            <a:r>
              <a:rPr lang="en-GB">
                <a:solidFill>
                  <a:srgbClr val="4B4B4B"/>
                </a:solidFill>
                <a:latin typeface="Source Sans Pro"/>
                <a:ea typeface="Source Sans Pro Semibold"/>
                <a:cs typeface="Arial"/>
              </a:rPr>
              <a:t>a consideration not in the proposal is the potential for mana whenua representation on the CTB.</a:t>
            </a:r>
          </a:p>
          <a:p>
            <a:pPr marL="430530" lvl="1" indent="-285750">
              <a:buFont typeface="Arial"/>
            </a:pPr>
            <a:endParaRPr lang="en-US">
              <a:solidFill>
                <a:srgbClr val="4B4B4B"/>
              </a:solidFill>
              <a:latin typeface="Source Sans Pro"/>
              <a:ea typeface="Source Sans Pro Semibold"/>
              <a:cs typeface="Arial"/>
            </a:endParaRPr>
          </a:p>
          <a:p>
            <a:endParaRPr lang="en-US" sz="1400" b="1">
              <a:solidFill>
                <a:srgbClr val="4B4B4B"/>
              </a:solidFill>
              <a:latin typeface="Source Sans Pro Semibold"/>
              <a:ea typeface="Source Sans Pro Semibold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6481C-E21A-486D-13C3-25A0F69C5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45717F-2858-4043-A9CA-B2273EB609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E8E49-88EC-D9BE-FF48-841712F12BF3}"/>
              </a:ext>
            </a:extLst>
          </p:cNvPr>
          <p:cNvSpPr txBox="1"/>
          <p:nvPr/>
        </p:nvSpPr>
        <p:spPr>
          <a:xfrm>
            <a:off x="849234" y="4381902"/>
            <a:ext cx="7359805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>
                <a:solidFill>
                  <a:srgbClr val="4B4B4B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Arial"/>
              </a:rPr>
              <a:t>Consultation question 11: </a:t>
            </a:r>
            <a:r>
              <a:rPr lang="en-US" sz="1400">
                <a:solidFill>
                  <a:srgbClr val="4B4B4B"/>
                </a:solidFill>
                <a:latin typeface="Source Sans Pro Semibold"/>
                <a:ea typeface="Source Sans Pro Semibold"/>
              </a:rPr>
              <a:t>What do you think about how the proposal provides for iwi/Māori interests and Treaty arrangements?</a:t>
            </a:r>
            <a:endParaRPr lang="en-US" sz="1400">
              <a:solidFill>
                <a:srgbClr val="595959"/>
              </a:solidFill>
              <a:latin typeface="Source Sans Pro Semibold"/>
              <a:ea typeface="Source Sans Pro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874570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2" id="{AE889C91-CB39-3B49-A807-521534682636}" vid="{371C15DE-A4B0-9A44-A998-B4C834F919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2FFEDB9C6A73274794DF28531864304F" ma:contentTypeVersion="92" ma:contentTypeDescription="Create a new document." ma:contentTypeScope="" ma:versionID="db9b253324ac53ba9f735c5f35eaaf67">
  <xsd:schema xmlns:xsd="http://www.w3.org/2001/XMLSchema" xmlns:xs="http://www.w3.org/2001/XMLSchema" xmlns:p="http://schemas.microsoft.com/office/2006/metadata/properties" xmlns:ns2="4f9c820c-e7e2-444d-97ee-45f2b3485c1d" xmlns:ns3="15ffb055-6eb4-45a1-bc20-bf2ac0d420da" xmlns:ns4="725c79e5-42ce-4aa0-ac78-b6418001f0d2" xmlns:ns5="c91a514c-9034-4fa3-897a-8352025b26ed" xmlns:ns6="7af8820d-5d77-49fd-a90f-de67c7df7ae1" xmlns:ns7="cf5c6748-c28d-4fd0-b98f-0f431de5959e" xmlns:ns8="ae74b65f-670c-4d45-8bb4-1dbd1920ddae" xmlns:ns9="6c624c20-d424-4528-aba7-7a785f7b45c8" targetNamespace="http://schemas.microsoft.com/office/2006/metadata/properties" ma:root="true" ma:fieldsID="ce456b0089554040f6e91a0a408cb9bc" ns2:_="" ns3:_="" ns4:_="" ns5:_="" ns6:_="" ns7:_="" ns8:_="" ns9:_="">
    <xsd:import namespace="4f9c820c-e7e2-444d-97ee-45f2b3485c1d"/>
    <xsd:import namespace="15ffb055-6eb4-45a1-bc20-bf2ac0d420da"/>
    <xsd:import namespace="725c79e5-42ce-4aa0-ac78-b6418001f0d2"/>
    <xsd:import namespace="c91a514c-9034-4fa3-897a-8352025b26ed"/>
    <xsd:import namespace="7af8820d-5d77-49fd-a90f-de67c7df7ae1"/>
    <xsd:import namespace="cf5c6748-c28d-4fd0-b98f-0f431de5959e"/>
    <xsd:import namespace="ae74b65f-670c-4d45-8bb4-1dbd1920ddae"/>
    <xsd:import namespace="6c624c20-d424-4528-aba7-7a785f7b45c8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3:KeyWords" minOccurs="0"/>
                <xsd:element ref="ns2:Narrative" minOccurs="0"/>
                <xsd:element ref="ns3:SecurityClassification" minOccurs="0"/>
                <xsd:element ref="ns2:Subactivity" minOccurs="0"/>
                <xsd:element ref="ns2:Case" minOccurs="0"/>
                <xsd:element ref="ns2:RelatedPeople" minOccurs="0"/>
                <xsd:element ref="ns2:CategoryName" minOccurs="0"/>
                <xsd:element ref="ns2:CategoryValue" minOccurs="0"/>
                <xsd:element ref="ns2:BusinessValue" minOccurs="0"/>
                <xsd:element ref="ns2:FunctionGroup" minOccurs="0"/>
                <xsd:element ref="ns2:Function" minOccurs="0"/>
                <xsd:element ref="ns2:PRAType" minOccurs="0"/>
                <xsd:element ref="ns2:PRADate1" minOccurs="0"/>
                <xsd:element ref="ns2:PRADate2" minOccurs="0"/>
                <xsd:element ref="ns2:PRADate3" minOccurs="0"/>
                <xsd:element ref="ns2:PRADateDisposal" minOccurs="0"/>
                <xsd:element ref="ns2:PRADateTrigger" minOccurs="0"/>
                <xsd:element ref="ns2:PRAText1" minOccurs="0"/>
                <xsd:element ref="ns2:PRAText2" minOccurs="0"/>
                <xsd:element ref="ns2:PRAText3" minOccurs="0"/>
                <xsd:element ref="ns2:PRAText4" minOccurs="0"/>
                <xsd:element ref="ns2:PRAText5" minOccurs="0"/>
                <xsd:element ref="ns2:AggregationStatus" minOccurs="0"/>
                <xsd:element ref="ns2:Project" minOccurs="0"/>
                <xsd:element ref="ns2:Activity" minOccurs="0"/>
                <xsd:element ref="ns4:AggregationNarrative" minOccurs="0"/>
                <xsd:element ref="ns5:Channel" minOccurs="0"/>
                <xsd:element ref="ns5:Team" minOccurs="0"/>
                <xsd:element ref="ns5:Level2" minOccurs="0"/>
                <xsd:element ref="ns5:Level3" minOccurs="0"/>
                <xsd:element ref="ns5:Year" minOccurs="0"/>
                <xsd:element ref="ns5:OverrideLabel" minOccurs="0"/>
                <xsd:element ref="ns5:SetLabel" minOccurs="0"/>
                <xsd:element ref="ns6:zMigrationID" minOccurs="0"/>
                <xsd:element ref="ns6:zLegacy" minOccurs="0"/>
                <xsd:element ref="ns6:zLegacyJSON" minOccurs="0"/>
                <xsd:element ref="ns7:ObjectiveID" minOccurs="0"/>
                <xsd:element ref="ns8:MediaServiceMetadata" minOccurs="0"/>
                <xsd:element ref="ns8:MediaServiceFastMetadata" minOccurs="0"/>
                <xsd:element ref="ns8:MediaServiceObjectDetectorVersions" minOccurs="0"/>
                <xsd:element ref="ns8:MediaServiceDateTaken" minOccurs="0"/>
                <xsd:element ref="ns8:MediaServiceGenerationTime" minOccurs="0"/>
                <xsd:element ref="ns8:MediaServiceEventHashCode" minOccurs="0"/>
                <xsd:element ref="ns8:MediaLengthInSeconds" minOccurs="0"/>
                <xsd:element ref="ns8:lcf76f155ced4ddcb4097134ff3c332f" minOccurs="0"/>
                <xsd:element ref="ns9:TaxCatchAll" minOccurs="0"/>
                <xsd:element ref="ns8:MediaServiceOCR" minOccurs="0"/>
                <xsd:element ref="ns8:MediaServiceLocation" minOccurs="0"/>
                <xsd:element ref="ns8:Links" minOccurs="0"/>
                <xsd:element ref="ns9:SharedWithUsers" minOccurs="0"/>
                <xsd:element ref="ns9:SharedWithDetails" minOccurs="0"/>
                <xsd:element ref="ns9:_dlc_DocId" minOccurs="0"/>
                <xsd:element ref="ns9:_dlc_DocIdUrl" minOccurs="0"/>
                <xsd:element ref="ns9:_dlc_DocIdPersistId" minOccurs="0"/>
                <xsd:element ref="ns8:MediaServiceSearchProperties" minOccurs="0"/>
                <xsd:element ref="ns8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c820c-e7e2-444d-97ee-45f2b3485c1d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 Type" ma:format="Dropdown" ma:hidden="true" ma:internalName="DocumentType" ma:readOnly="false">
      <xsd:simpleType>
        <xsd:restriction base="dms:Choice">
          <xsd:enumeration value="APPLICATION, certificate, consent related"/>
          <xsd:enumeration value="CONTRACT, Variation, Agreement"/>
          <xsd:enumeration value="CORRESPONDENCE"/>
          <xsd:enumeration value="DRAWING, Plan, Map"/>
          <xsd:enumeration value="EMPLOYMENT related"/>
          <xsd:enumeration value="FINANCIAL related"/>
          <xsd:enumeration value="KNOWLEDGE article"/>
          <xsd:enumeration value="MEETING related"/>
          <xsd:enumeration value="MEMO, Filenote, Email"/>
          <xsd:enumeration value="MODEL, Calculation, Working"/>
          <xsd:enumeration value="PHOTO, Image or Multi-media"/>
          <xsd:enumeration value="PRESENTATION"/>
          <xsd:enumeration value="PUBLICATION material"/>
          <xsd:enumeration value="PURCHASING related"/>
          <xsd:enumeration value="REPORT, or planning related"/>
          <xsd:enumeration value="RULES, Policy, Bylaw, procedure"/>
          <xsd:enumeration value="SERVICE REQUEST related"/>
          <xsd:enumeration value="SPECIFICATION or standard"/>
          <xsd:enumeration value="SUPPLIER PRODUCT Info"/>
          <xsd:enumeration value="TEMPLATE, Checklist or Form"/>
        </xsd:restriction>
      </xsd:simpleType>
    </xsd:element>
    <xsd:element name="Narrative" ma:index="10" nillable="true" ma:displayName="Narrative" ma:hidden="true" ma:internalName="Narrative" ma:readOnly="false">
      <xsd:simpleType>
        <xsd:restriction base="dms:Note"/>
      </xsd:simpleType>
    </xsd:element>
    <xsd:element name="Subactivity" ma:index="12" nillable="true" ma:displayName="Subactivity" ma:default="NA" ma:hidden="true" ma:internalName="Subactivity" ma:readOnly="false">
      <xsd:simpleType>
        <xsd:restriction base="dms:Text">
          <xsd:maxLength value="255"/>
        </xsd:restriction>
      </xsd:simpleType>
    </xsd:element>
    <xsd:element name="Case" ma:index="13" nillable="true" ma:displayName="Case" ma:default="NA" ma:hidden="true" ma:internalName="Case" ma:readOnly="false">
      <xsd:simpleType>
        <xsd:restriction base="dms:Text">
          <xsd:maxLength value="255"/>
        </xsd:restriction>
      </xsd:simpleType>
    </xsd:element>
    <xsd:element name="RelatedPeople" ma:index="14" nillable="true" ma:displayName="Related People" ma:hidden="true" ma:list="UserInfo" ma:SharePointGroup="0" ma:internalName="RelatedPeopl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ategoryName" ma:index="15" nillable="true" ma:displayName="Category 1" ma:default="NA" ma:hidden="true" ma:internalName="CategoryName" ma:readOnly="false">
      <xsd:simpleType>
        <xsd:restriction base="dms:Text">
          <xsd:maxLength value="255"/>
        </xsd:restriction>
      </xsd:simpleType>
    </xsd:element>
    <xsd:element name="CategoryValue" ma:index="16" nillable="true" ma:displayName="Category 2" ma:default="NA" ma:hidden="true" ma:internalName="CategoryValue" ma:readOnly="false">
      <xsd:simpleType>
        <xsd:restriction base="dms:Text">
          <xsd:maxLength value="255"/>
        </xsd:restriction>
      </xsd:simpleType>
    </xsd:element>
    <xsd:element name="BusinessValue" ma:index="17" nillable="true" ma:displayName="Business Value" ma:hidden="true" ma:internalName="BusinessValue" ma:readOnly="false">
      <xsd:simpleType>
        <xsd:restriction base="dms:Text">
          <xsd:maxLength value="255"/>
        </xsd:restriction>
      </xsd:simpleType>
    </xsd:element>
    <xsd:element name="FunctionGroup" ma:index="18" nillable="true" ma:displayName="Function Group" ma:default="Governance" ma:hidden="true" ma:internalName="FunctionGroup" ma:readOnly="false">
      <xsd:simpleType>
        <xsd:restriction base="dms:Text">
          <xsd:maxLength value="255"/>
        </xsd:restriction>
      </xsd:simpleType>
    </xsd:element>
    <xsd:element name="Function" ma:index="19" nillable="true" ma:displayName="Function" ma:default="" ma:hidden="true" ma:internalName="Function" ma:readOnly="false">
      <xsd:simpleType>
        <xsd:restriction base="dms:Text">
          <xsd:maxLength value="255"/>
        </xsd:restriction>
      </xsd:simpleType>
    </xsd:element>
    <xsd:element name="PRAType" ma:index="20" nillable="true" ma:displayName="PRA Type" ma:default="Doc" ma:hidden="true" ma:indexed="true" ma:internalName="PRAType" ma:readOnly="false">
      <xsd:simpleType>
        <xsd:restriction base="dms:Text">
          <xsd:maxLength value="255"/>
        </xsd:restriction>
      </xsd:simpleType>
    </xsd:element>
    <xsd:element name="PRADate1" ma:index="21" nillable="true" ma:displayName="PRA Date 1" ma:format="DateOnly" ma:hidden="true" ma:internalName="PRADate1" ma:readOnly="false">
      <xsd:simpleType>
        <xsd:restriction base="dms:DateTime"/>
      </xsd:simpleType>
    </xsd:element>
    <xsd:element name="PRADate2" ma:index="22" nillable="true" ma:displayName="PRA Date 2" ma:format="DateOnly" ma:hidden="true" ma:internalName="PRADate2" ma:readOnly="false">
      <xsd:simpleType>
        <xsd:restriction base="dms:DateTime"/>
      </xsd:simpleType>
    </xsd:element>
    <xsd:element name="PRADate3" ma:index="23" nillable="true" ma:displayName="PRA Date 3" ma:format="DateOnly" ma:hidden="true" ma:internalName="PRADate3" ma:readOnly="false">
      <xsd:simpleType>
        <xsd:restriction base="dms:DateTime"/>
      </xsd:simpleType>
    </xsd:element>
    <xsd:element name="PRADateDisposal" ma:index="24" nillable="true" ma:displayName="PRA Date Disposal" ma:format="DateOnly" ma:hidden="true" ma:internalName="PRADateDisposal" ma:readOnly="false">
      <xsd:simpleType>
        <xsd:restriction base="dms:DateTime"/>
      </xsd:simpleType>
    </xsd:element>
    <xsd:element name="PRADateTrigger" ma:index="25" nillable="true" ma:displayName="PRA Date Trigger" ma:format="DateOnly" ma:hidden="true" ma:internalName="PRADateTrigger" ma:readOnly="false">
      <xsd:simpleType>
        <xsd:restriction base="dms:DateTime"/>
      </xsd:simpleType>
    </xsd:element>
    <xsd:element name="PRAText1" ma:index="26" nillable="true" ma:displayName="PRA Text 1" ma:hidden="true" ma:internalName="PRAText1" ma:readOnly="false">
      <xsd:simpleType>
        <xsd:restriction base="dms:Text">
          <xsd:maxLength value="255"/>
        </xsd:restriction>
      </xsd:simpleType>
    </xsd:element>
    <xsd:element name="PRAText2" ma:index="27" nillable="true" ma:displayName="PRA Text 2" ma:hidden="true" ma:internalName="PRAText2" ma:readOnly="false">
      <xsd:simpleType>
        <xsd:restriction base="dms:Text">
          <xsd:maxLength value="255"/>
        </xsd:restriction>
      </xsd:simpleType>
    </xsd:element>
    <xsd:element name="PRAText3" ma:index="28" nillable="true" ma:displayName="PRA Text 3" ma:hidden="true" ma:internalName="PRAText3" ma:readOnly="false">
      <xsd:simpleType>
        <xsd:restriction base="dms:Text">
          <xsd:maxLength value="255"/>
        </xsd:restriction>
      </xsd:simpleType>
    </xsd:element>
    <xsd:element name="PRAText4" ma:index="29" nillable="true" ma:displayName="PRA Text 4" ma:hidden="true" ma:internalName="PRAText4" ma:readOnly="false">
      <xsd:simpleType>
        <xsd:restriction base="dms:Text">
          <xsd:maxLength value="255"/>
        </xsd:restriction>
      </xsd:simpleType>
    </xsd:element>
    <xsd:element name="PRAText5" ma:index="30" nillable="true" ma:displayName="PRA Text 5" ma:hidden="true" ma:indexed="true" ma:internalName="PRAText5" ma:readOnly="false">
      <xsd:simpleType>
        <xsd:restriction base="dms:Text">
          <xsd:maxLength value="255"/>
        </xsd:restriction>
      </xsd:simpleType>
    </xsd:element>
    <xsd:element name="AggregationStatus" ma:index="31" nillable="true" ma:displayName="Aggregation Status" ma:default="Normal" ma:format="Dropdown" ma:hidden="true" ma:internalName="AggregationStatus" ma:readOnly="false">
      <xsd:simpleType>
        <xsd:union memberTypes="dms:Text">
          <xsd:simpleType>
            <xsd:restriction base="dms:Choice">
              <xsd:enumeration value="Delete Soon"/>
              <xsd:enumeration value="Transfer Soon"/>
              <xsd:enumeration value="Appraise Soon"/>
              <xsd:enumeration value="Delete"/>
              <xsd:enumeration value="Transfer"/>
              <xsd:enumeration value="Appraise"/>
              <xsd:enumeration value="Hold"/>
              <xsd:enumeration value="Normal"/>
              <xsd:enumeration value="Archive"/>
            </xsd:restriction>
          </xsd:simpleType>
        </xsd:union>
      </xsd:simpleType>
    </xsd:element>
    <xsd:element name="Project" ma:index="32" nillable="true" ma:displayName="Project" ma:default="NA" ma:hidden="true" ma:internalName="Project" ma:readOnly="false">
      <xsd:simpleType>
        <xsd:restriction base="dms:Text">
          <xsd:maxLength value="255"/>
        </xsd:restriction>
      </xsd:simpleType>
    </xsd:element>
    <xsd:element name="Activity" ma:index="33" nillable="true" ma:displayName="Activity" ma:default="" ma:hidden="true" ma:internalName="Activity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fb055-6eb4-45a1-bc20-bf2ac0d420da" elementFormDefault="qualified">
    <xsd:import namespace="http://schemas.microsoft.com/office/2006/documentManagement/types"/>
    <xsd:import namespace="http://schemas.microsoft.com/office/infopath/2007/PartnerControls"/>
    <xsd:element name="KeyWords" ma:index="9" nillable="true" ma:displayName="Key Words" ma:hidden="true" ma:internalName="KeyWords" ma:readOnly="false">
      <xsd:simpleType>
        <xsd:restriction base="dms:Note"/>
      </xsd:simpleType>
    </xsd:element>
    <xsd:element name="SecurityClassification" ma:index="11" nillable="true" ma:displayName="Security Classification" ma:format="Dropdown" ma:hidden="true" ma:internalName="SecurityClassification" ma:readOnly="false">
      <xsd:simpleType>
        <xsd:restriction base="dms:Choice">
          <xsd:enumeration value="Confidential"/>
          <xsd:enumeration value="Restricted"/>
          <xsd:enumeration value="Un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c79e5-42ce-4aa0-ac78-b6418001f0d2" elementFormDefault="qualified">
    <xsd:import namespace="http://schemas.microsoft.com/office/2006/documentManagement/types"/>
    <xsd:import namespace="http://schemas.microsoft.com/office/infopath/2007/PartnerControls"/>
    <xsd:element name="AggregationNarrative" ma:index="34" nillable="true" ma:displayName="Aggregation Narrative" ma:hidden="true" ma:internalName="AggregationNarrativ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a514c-9034-4fa3-897a-8352025b26ed" elementFormDefault="qualified">
    <xsd:import namespace="http://schemas.microsoft.com/office/2006/documentManagement/types"/>
    <xsd:import namespace="http://schemas.microsoft.com/office/infopath/2007/PartnerControls"/>
    <xsd:element name="Channel" ma:index="35" nillable="true" ma:displayName="Channel" ma:default="NA" ma:hidden="true" ma:internalName="Channel" ma:readOnly="false">
      <xsd:simpleType>
        <xsd:restriction base="dms:Text">
          <xsd:maxLength value="255"/>
        </xsd:restriction>
      </xsd:simpleType>
    </xsd:element>
    <xsd:element name="Team" ma:index="36" nillable="true" ma:displayName="Team" ma:default="Governance" ma:hidden="true" ma:internalName="Team" ma:readOnly="false">
      <xsd:simpleType>
        <xsd:restriction base="dms:Text">
          <xsd:maxLength value="255"/>
        </xsd:restriction>
      </xsd:simpleType>
    </xsd:element>
    <xsd:element name="Level2" ma:index="37" nillable="true" ma:displayName="Level2" ma:default="NA" ma:hidden="true" ma:internalName="Level2" ma:readOnly="false">
      <xsd:simpleType>
        <xsd:restriction base="dms:Text">
          <xsd:maxLength value="255"/>
        </xsd:restriction>
      </xsd:simpleType>
    </xsd:element>
    <xsd:element name="Level3" ma:index="38" nillable="true" ma:displayName="Level3" ma:hidden="true" ma:internalName="Level3" ma:readOnly="false">
      <xsd:simpleType>
        <xsd:restriction base="dms:Text">
          <xsd:maxLength value="255"/>
        </xsd:restriction>
      </xsd:simpleType>
    </xsd:element>
    <xsd:element name="Year" ma:index="39" nillable="true" ma:displayName="Year" ma:default="NA" ma:hidden="true" ma:internalName="Year" ma:readOnly="false">
      <xsd:simpleType>
        <xsd:restriction base="dms:Text">
          <xsd:maxLength value="255"/>
        </xsd:restriction>
      </xsd:simpleType>
    </xsd:element>
    <xsd:element name="OverrideLabel" ma:index="40" nillable="true" ma:displayName="Override Label" ma:hidden="true" ma:indexed="true" ma:internalName="OverrideLabel" ma:readOnly="false">
      <xsd:simpleType>
        <xsd:restriction base="dms:Text">
          <xsd:maxLength value="255"/>
        </xsd:restriction>
      </xsd:simpleType>
    </xsd:element>
    <xsd:element name="SetLabel" ma:index="41" nillable="true" ma:displayName="Set Label" ma:default="RETAIN" ma:hidden="true" ma:indexed="true" ma:internalName="SetLabe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8820d-5d77-49fd-a90f-de67c7df7ae1" elementFormDefault="qualified">
    <xsd:import namespace="http://schemas.microsoft.com/office/2006/documentManagement/types"/>
    <xsd:import namespace="http://schemas.microsoft.com/office/infopath/2007/PartnerControls"/>
    <xsd:element name="zMigrationID" ma:index="42" nillable="true" ma:displayName="zMigrationID" ma:hidden="true" ma:indexed="true" ma:internalName="zMigrationID" ma:readOnly="false">
      <xsd:simpleType>
        <xsd:restriction base="dms:Text">
          <xsd:maxLength value="255"/>
        </xsd:restriction>
      </xsd:simpleType>
    </xsd:element>
    <xsd:element name="zLegacy" ma:index="43" nillable="true" ma:displayName="zLegacy" ma:hidden="true" ma:internalName="zLegacy" ma:readOnly="false">
      <xsd:simpleType>
        <xsd:restriction base="dms:Note"/>
      </xsd:simpleType>
    </xsd:element>
    <xsd:element name="zLegacyJSON" ma:index="44" nillable="true" ma:displayName="zLegacyJSON" ma:hidden="true" ma:internalName="zLegacyJSON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5c6748-c28d-4fd0-b98f-0f431de5959e" elementFormDefault="qualified">
    <xsd:import namespace="http://schemas.microsoft.com/office/2006/documentManagement/types"/>
    <xsd:import namespace="http://schemas.microsoft.com/office/infopath/2007/PartnerControls"/>
    <xsd:element name="ObjectiveID" ma:index="45" nillable="true" ma:displayName="Objective ID" ma:hidden="true" ma:internalName="ObjectiveID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74b65f-670c-4d45-8bb4-1dbd1920dd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4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4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5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5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c7d328cb-87b6-454d-8e4d-926b9ed8b4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5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57" nillable="true" ma:displayName="Location" ma:indexed="true" ma:internalName="MediaServiceLocation" ma:readOnly="true">
      <xsd:simpleType>
        <xsd:restriction base="dms:Text"/>
      </xsd:simpleType>
    </xsd:element>
    <xsd:element name="Links" ma:index="58" nillable="true" ma:displayName="Links" ma:internalName="Links">
      <xsd:simpleType>
        <xsd:restriction base="dms:Note">
          <xsd:maxLength value="255"/>
        </xsd:restriction>
      </xsd:simpleType>
    </xsd:element>
    <xsd:element name="MediaServiceSearchProperties" ma:index="6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6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24c20-d424-4528-aba7-7a785f7b45c8" elementFormDefault="qualified">
    <xsd:import namespace="http://schemas.microsoft.com/office/2006/documentManagement/types"/>
    <xsd:import namespace="http://schemas.microsoft.com/office/infopath/2007/PartnerControls"/>
    <xsd:element name="TaxCatchAll" ma:index="55" nillable="true" ma:displayName="Taxonomy Catch All Column" ma:hidden="true" ma:list="{bc4854ef-955d-477c-a603-dee32718a7e3}" ma:internalName="TaxCatchAll" ma:showField="CatchAllData" ma:web="6c624c20-d424-4528-aba7-7a785f7b4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5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6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6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activity xmlns="4f9c820c-e7e2-444d-97ee-45f2b3485c1d">Workshops</Subactivity>
    <BusinessValue xmlns="4f9c820c-e7e2-444d-97ee-45f2b3485c1d" xsi:nil="true"/>
    <PRADateDisposal xmlns="4f9c820c-e7e2-444d-97ee-45f2b3485c1d" xsi:nil="true"/>
    <KeyWords xmlns="15ffb055-6eb4-45a1-bc20-bf2ac0d420da" xsi:nil="true"/>
    <SecurityClassification xmlns="15ffb055-6eb4-45a1-bc20-bf2ac0d420da" xsi:nil="true"/>
    <PRADate3 xmlns="4f9c820c-e7e2-444d-97ee-45f2b3485c1d" xsi:nil="true"/>
    <PRAText5 xmlns="4f9c820c-e7e2-444d-97ee-45f2b3485c1d" xsi:nil="true"/>
    <Level2 xmlns="c91a514c-9034-4fa3-897a-8352025b26ed">NA</Level2>
    <Activity xmlns="4f9c820c-e7e2-444d-97ee-45f2b3485c1d">Catchment Advisory</Activity>
    <AggregationStatus xmlns="4f9c820c-e7e2-444d-97ee-45f2b3485c1d">Normal</AggregationStatus>
    <CategoryValue xmlns="4f9c820c-e7e2-444d-97ee-45f2b3485c1d">NA</CategoryValue>
    <PRADate2 xmlns="4f9c820c-e7e2-444d-97ee-45f2b3485c1d" xsi:nil="true"/>
    <SetLabel xmlns="c91a514c-9034-4fa3-897a-8352025b26ed">RETAIN</SetLabel>
    <Case xmlns="4f9c820c-e7e2-444d-97ee-45f2b3485c1d">NA</Case>
    <PRAText1 xmlns="4f9c820c-e7e2-444d-97ee-45f2b3485c1d" xsi:nil="true"/>
    <PRAText4 xmlns="4f9c820c-e7e2-444d-97ee-45f2b3485c1d" xsi:nil="true"/>
    <Level3 xmlns="c91a514c-9034-4fa3-897a-8352025b26ed" xsi:nil="true"/>
    <Team xmlns="c91a514c-9034-4fa3-897a-8352025b26ed">Governance</Team>
    <Project xmlns="4f9c820c-e7e2-444d-97ee-45f2b3485c1d">NA</Project>
    <zLegacy xmlns="7af8820d-5d77-49fd-a90f-de67c7df7ae1" xsi:nil="true"/>
    <FunctionGroup xmlns="4f9c820c-e7e2-444d-97ee-45f2b3485c1d">Governance</FunctionGroup>
    <Function xmlns="4f9c820c-e7e2-444d-97ee-45f2b3485c1d">Operational Engagement</Function>
    <RelatedPeople xmlns="4f9c820c-e7e2-444d-97ee-45f2b3485c1d">
      <UserInfo>
        <DisplayName/>
        <AccountId xsi:nil="true"/>
        <AccountType/>
      </UserInfo>
    </RelatedPeople>
    <AggregationNarrative xmlns="725c79e5-42ce-4aa0-ac78-b6418001f0d2" xsi:nil="true"/>
    <Channel xmlns="c91a514c-9034-4fa3-897a-8352025b26ed">NA</Channel>
    <PRAType xmlns="4f9c820c-e7e2-444d-97ee-45f2b3485c1d">Doc</PRAType>
    <PRADate1 xmlns="4f9c820c-e7e2-444d-97ee-45f2b3485c1d" xsi:nil="true"/>
    <DocumentType xmlns="4f9c820c-e7e2-444d-97ee-45f2b3485c1d" xsi:nil="true"/>
    <PRAText3 xmlns="4f9c820c-e7e2-444d-97ee-45f2b3485c1d" xsi:nil="true"/>
    <OverrideLabel xmlns="c91a514c-9034-4fa3-897a-8352025b26ed" xsi:nil="true"/>
    <zLegacyJSON xmlns="7af8820d-5d77-49fd-a90f-de67c7df7ae1" xsi:nil="true"/>
    <Year xmlns="c91a514c-9034-4fa3-897a-8352025b26ed">NA</Year>
    <zMigrationID xmlns="7af8820d-5d77-49fd-a90f-de67c7df7ae1" xsi:nil="true"/>
    <Narrative xmlns="4f9c820c-e7e2-444d-97ee-45f2b3485c1d" xsi:nil="true"/>
    <CategoryName xmlns="4f9c820c-e7e2-444d-97ee-45f2b3485c1d">NA</CategoryName>
    <PRADateTrigger xmlns="4f9c820c-e7e2-444d-97ee-45f2b3485c1d" xsi:nil="true"/>
    <PRAText2 xmlns="4f9c820c-e7e2-444d-97ee-45f2b3485c1d" xsi:nil="true"/>
    <lcf76f155ced4ddcb4097134ff3c332f xmlns="ae74b65f-670c-4d45-8bb4-1dbd1920ddae">
      <Terms xmlns="http://schemas.microsoft.com/office/infopath/2007/PartnerControls"/>
    </lcf76f155ced4ddcb4097134ff3c332f>
    <TaxCatchAll xmlns="6c624c20-d424-4528-aba7-7a785f7b45c8" xsi:nil="true"/>
    <Links xmlns="ae74b65f-670c-4d45-8bb4-1dbd1920ddae" xsi:nil="true"/>
    <_dlc_DocIdUrl xmlns="6c624c20-d424-4528-aba7-7a785f7b45c8">
      <Url>https://otagorc.sharepoint.com/sites/Governance/_layouts/15/DocIdRedir.aspx?ID=Governance-733917699-15889</Url>
      <Description>Governance-733917699-15889</Description>
    </_dlc_DocIdUrl>
    <ObjectiveID xmlns="cf5c6748-c28d-4fd0-b98f-0f431de5959e" xsi:nil="true"/>
    <_dlc_DocId xmlns="6c624c20-d424-4528-aba7-7a785f7b45c8">Governance-733917699-15889</_dlc_DocId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CE83E8-5691-445C-92D0-3AB08B49AA1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5A2B7CA-A82C-43B0-B074-93D72FAB94A3}"/>
</file>

<file path=customXml/itemProps3.xml><?xml version="1.0" encoding="utf-8"?>
<ds:datastoreItem xmlns:ds="http://schemas.openxmlformats.org/officeDocument/2006/customXml" ds:itemID="{9D878167-0713-4282-98E9-9E036F76AE0E}">
  <ds:schemaRefs>
    <ds:schemaRef ds:uri="15ffb055-6eb4-45a1-bc20-bf2ac0d420da"/>
    <ds:schemaRef ds:uri="4f9c820c-e7e2-444d-97ee-45f2b3485c1d"/>
    <ds:schemaRef ds:uri="6c624c20-d424-4528-aba7-7a785f7b45c8"/>
    <ds:schemaRef ds:uri="725c79e5-42ce-4aa0-ac78-b6418001f0d2"/>
    <ds:schemaRef ds:uri="7af8820d-5d77-49fd-a90f-de67c7df7ae1"/>
    <ds:schemaRef ds:uri="ae74b65f-670c-4d45-8bb4-1dbd1920ddae"/>
    <ds:schemaRef ds:uri="c91a514c-9034-4fa3-897a-8352025b26ed"/>
    <ds:schemaRef ds:uri="cf5c6748-c28d-4fd0-b98f-0f431de5959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EAACD961-3CEC-4327-A205-9410C58B28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otago745054_Graduates - Copy</Template>
  <Application>Microsoft Office PowerPoint</Application>
  <PresentationFormat>On-screen Show (16:9)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Foundations</vt:lpstr>
      <vt:lpstr>What is Being Proposed?</vt:lpstr>
      <vt:lpstr>Combined Territories Board (CTB)</vt:lpstr>
      <vt:lpstr>Crown Participation Options</vt:lpstr>
      <vt:lpstr>PowerPoint Presentation</vt:lpstr>
      <vt:lpstr>PowerPoint Presentation</vt:lpstr>
      <vt:lpstr>PowerPoint Presentation</vt:lpstr>
      <vt:lpstr>Treaty of Waitangi and Māori Representation</vt:lpstr>
      <vt:lpstr>What happens and when?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Jason Anson</dc:creator>
  <cp:keywords/>
  <dc:description/>
  <cp:revision>1</cp:revision>
  <cp:lastPrinted>2026-01-13T22:01:45Z</cp:lastPrinted>
  <dcterms:created xsi:type="dcterms:W3CDTF">2023-04-19T04:20:53Z</dcterms:created>
  <dcterms:modified xsi:type="dcterms:W3CDTF">2026-01-14T01:36:04Z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0x0101002FFEDB9C6A73274794DF28531864304F</vt:lpwstr>
  </property>
  <property fmtid="{D5CDD505-2E9C-101B-9397-08002B2CF9AE}" pid="3" name="_dlc_DocId">
    <vt:lpwstr>OperationalEngagement-437910295-2071</vt:lpwstr>
  </property>
  <property fmtid="{D5CDD505-2E9C-101B-9397-08002B2CF9AE}" pid="4" name="_dlc_DocIdItemGuid">
    <vt:lpwstr>520b101b-4f80-45da-9357-ddaabf27d0be</vt:lpwstr>
  </property>
  <property fmtid="{D5CDD505-2E9C-101B-9397-08002B2CF9AE}" pid="5" name="_dlc_DocIdUrl">
    <vt:lpwstr>https://otagorc.sharepoint.com/sites/OperationalEngagement/_layouts/15/DocIdRedir.aspx?ID=OperationalEngagement-437910295-2071, OperationalEngagement-437910295-2071</vt:lpwstr>
  </property>
  <property fmtid="{D5CDD505-2E9C-101B-9397-08002B2CF9AE}" pid="6" name="MediaServiceImageTags">
    <vt:lpwstr/>
  </property>
</Properties>
</file>