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2A2_2A9B2D11.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2C2_DFB8D2B9.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0"/>
  </p:notesMasterIdLst>
  <p:sldIdLst>
    <p:sldId id="286" r:id="rId6"/>
    <p:sldId id="336" r:id="rId7"/>
    <p:sldId id="649" r:id="rId8"/>
    <p:sldId id="691" r:id="rId9"/>
    <p:sldId id="705" r:id="rId10"/>
    <p:sldId id="663" r:id="rId11"/>
    <p:sldId id="653" r:id="rId12"/>
    <p:sldId id="674" r:id="rId13"/>
    <p:sldId id="675" r:id="rId14"/>
    <p:sldId id="682" r:id="rId15"/>
    <p:sldId id="706" r:id="rId16"/>
    <p:sldId id="578" r:id="rId17"/>
    <p:sldId id="647" r:id="rId18"/>
    <p:sldId id="683" r:id="rId19"/>
    <p:sldId id="650" r:id="rId20"/>
    <p:sldId id="679" r:id="rId21"/>
    <p:sldId id="680" r:id="rId22"/>
    <p:sldId id="702" r:id="rId23"/>
    <p:sldId id="670" r:id="rId24"/>
    <p:sldId id="667" r:id="rId25"/>
    <p:sldId id="703" r:id="rId26"/>
    <p:sldId id="684" r:id="rId27"/>
    <p:sldId id="654" r:id="rId28"/>
    <p:sldId id="694" r:id="rId29"/>
    <p:sldId id="669" r:id="rId30"/>
    <p:sldId id="655" r:id="rId31"/>
    <p:sldId id="695" r:id="rId32"/>
    <p:sldId id="671" r:id="rId33"/>
    <p:sldId id="696" r:id="rId34"/>
    <p:sldId id="700" r:id="rId35"/>
    <p:sldId id="685" r:id="rId36"/>
    <p:sldId id="665" r:id="rId37"/>
    <p:sldId id="662" r:id="rId38"/>
    <p:sldId id="699" r:id="rId39"/>
    <p:sldId id="701" r:id="rId40"/>
    <p:sldId id="688" r:id="rId41"/>
    <p:sldId id="704" r:id="rId42"/>
    <p:sldId id="686" r:id="rId43"/>
    <p:sldId id="657" r:id="rId44"/>
    <p:sldId id="658" r:id="rId45"/>
    <p:sldId id="708" r:id="rId46"/>
    <p:sldId id="692" r:id="rId47"/>
    <p:sldId id="707" r:id="rId48"/>
    <p:sldId id="342" r:id="rId49"/>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772E503-7093-EB64-8CA5-BB4A7AFB41D2}" name="Simon Wilson" initials="" userId="S::Simon.Wilson@orc.govt.nz::1814a734-4e9d-4080-9a30-45c4ac72f0f5" providerId="AD"/>
  <p188:author id="{2A2CCA2E-AEBF-A588-5E46-215E433465B4}" name="Joanna Gilroy" initials="JG" userId="S::joanna.gilroy@orc.govt.nz::0fb10a87-f924-44fc-8e01-21a8a4c02a5f" providerId="AD"/>
  <p188:author id="{91690D40-3B4B-66AD-7B7C-4334671FD5F6}" name="Jasmin Lamorie" initials="JL" userId="S::jasmin.lamorie@orc.govt.nz::fccebf5a-0c69-4027-b04d-90327b456c2e" providerId="AD"/>
  <p188:author id="{E16A5F60-EA9E-26A0-C384-CE9D5320BD46}" name="Stephen Fraser" initials="SF" userId="S::stephen.fraser@orc.govt.nz::1ad064d0-1828-4030-8836-8515b05a4b9d" providerId="AD"/>
  <p188:author id="{CA4D3373-7C0A-51AF-8B9A-4D6CA9E13E90}" name="Joanna Gilroy" initials="JG" userId="S::Joanna.Gilroy@orc.govt.nz::0fb10a87-f924-44fc-8e01-21a8a4c02a5f" providerId="AD"/>
  <p188:author id="{BFFAD28C-00E2-CEBE-7BE0-44B25565C498}" name="Alexandra King" initials="" userId="S::Alexandra.King@orc.govt.nz::253d53bf-391a-4f49-97b8-ca3856d4ed24" providerId="AD"/>
  <p188:author id="{D88298AE-49C2-7F2F-81E5-2DDFD6AE6EB5}" name="Hilary Lennox" initials="HL" userId="S::hilary.lennox@orc.govt.nz::3ce0d986-ebff-4440-8924-2dbe124f3442" providerId="AD"/>
  <p188:author id="{23FFE2D9-DA04-D2F8-7CE9-B30A8689D1A4}" name="Jasmin Lamorie" initials="JL" userId="S::Jasmin.Lamorie@orc.govt.nz::fccebf5a-0c69-4027-b04d-90327b456c2e" providerId="AD"/>
  <p188:author id="{493BF5DA-4802-C577-19A0-DEAD4E162C9C}" name="Simon Wilson" initials="SW" userId="S::simon.wilson@orc.govt.nz::1814a734-4e9d-4080-9a30-45c4ac72f0f5" providerId="AD"/>
  <p188:author id="{4B08ABF3-D8E9-615B-A5D2-C839C06ADE96}" name="Ian Telfer" initials="IT" userId="S::Ian.Telfer@orc.govt.nz::13306c3b-ffcd-4e61-9151-c5fbf799a660" providerId="AD"/>
  <p188:author id="{5D73EDF9-F45C-8580-5A4C-23676DE9262B}" name="Alexandra King" initials="AK" userId="S::alexandra.king@orc.govt.nz::253d53bf-391a-4f49-97b8-ca3856d4ed24" providerId="AD"/>
  <p188:author id="{7C02FAF9-646A-6C89-62C8-AA2E22C0559E}" name="Stephen Fraser" initials="SF" userId="S::Stephen.Fraser@orc.govt.nz::1ad064d0-1828-4030-8836-8515b05a4b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FFFFFF"/>
    <a:srgbClr val="FF9900"/>
    <a:srgbClr val="009999"/>
    <a:srgbClr val="C04F15"/>
    <a:srgbClr val="669900"/>
    <a:srgbClr val="BE5A64"/>
    <a:srgbClr val="FFCC00"/>
    <a:srgbClr val="CCCC00"/>
    <a:srgbClr val="0424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6DF242-7A58-68D7-3ABB-0A62EECA4A66}" v="16" dt="2026-08-04T01:21:33.162"/>
    <p1510:client id="{6B2EF262-176D-0798-0B24-3259F9C7276F}" v="19" dt="2026-08-04T01:10:08.495"/>
    <p1510:client id="{E3591108-0010-8DC8-DE65-1B3E7837C0EF}" v="1" dt="2026-08-04T00:56:03.0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omments/modernComment_2A2_2A9B2D11.xml><?xml version="1.0" encoding="utf-8"?>
<p188:cmLst xmlns:a="http://schemas.openxmlformats.org/drawingml/2006/main" xmlns:r="http://schemas.openxmlformats.org/officeDocument/2006/relationships" xmlns:p188="http://schemas.microsoft.com/office/powerpoint/2018/8/main">
  <p188:cm id="{E91D68A7-E0F2-470B-B5FD-46AF03EC7683}" authorId="{2A2CCA2E-AEBF-A588-5E46-215E433465B4}" created="2026-07-21T20:58:26.100" startDate="2026-07-21T20:58:26.100" dueDate="2026-07-21T20:58:26.100" assignedTo="{7C02FAF9-646A-6C89-62C8-AA2E22C0559E}" title="@Stephen Fraser any notes on what these rates cover and how we land on them would be great. question will come up around is this someone's pay, does it cover overheads i.e how do we decide what the rate is?">
    <ac:deMkLst xmlns:ac="http://schemas.microsoft.com/office/drawing/2013/main/command">
      <pc:docMk xmlns:pc="http://schemas.microsoft.com/office/powerpoint/2013/main/command"/>
      <pc:sldMk xmlns:pc="http://schemas.microsoft.com/office/powerpoint/2013/main/command" cId="714812689" sldId="674"/>
      <ac:spMk id="2" creationId="{04E4AB69-1CE6-EF55-5BCC-9498C53D8386}"/>
    </ac:deMkLst>
    <p188:replyLst>
      <p188:reply id="{C72B4AD9-EE10-4D4F-AA6A-C450825DAC34}" authorId="{E16A5F60-EA9E-26A0-C384-CE9D5320BD46}" created="2026-07-21T21:19:41.307">
        <p188:txBody>
          <a:bodyPr/>
          <a:lstStyle/>
          <a:p>
            <a:r>
              <a:rPr lang="en-GB"/>
              <a:t>In principal its the same as what we'd do if in commercial sector, just without the 'profit' margin added. Main contributors are the Salary cost (including a leave factor), overhead costs and an administration factor (recovering part of the Consents admin costs). </a:t>
            </a:r>
          </a:p>
        </p188:txBody>
      </p188:reply>
    </p188:replyLst>
    <p188:txBody>
      <a:bodyPr/>
      <a:lstStyle/>
      <a:p>
        <a:r>
          <a:rPr lang="en-US"/>
          <a:t>[@Stephen Fraser] any notes on what these rates cover and how we land on them would be great. question will come up around is this someone's pay, does it cover overheads i.e how do we decide what the rate is?</a:t>
        </a:r>
      </a:p>
    </p188:txBody>
    <p188:extLst>
      <p:ext xmlns:p="http://schemas.openxmlformats.org/presentationml/2006/main" uri="{5BB2D875-25FF-4072-B9AC-8F64D62656EB}">
        <p228:taskDetails xmlns:p228="http://schemas.microsoft.com/office/powerpoint/2022/08/main">
          <p228:history>
            <p228:event time="2026-07-21T20:58:26.100" id="{F1730BF2-B1DE-493A-9D5D-987F381DA19A}">
              <p228:atrbtn authorId="{2A2CCA2E-AEBF-A588-5E46-215E433465B4}"/>
              <p228:anchr>
                <p228:comment id="{E91D68A7-E0F2-470B-B5FD-46AF03EC7683}"/>
              </p228:anchr>
              <p228:add/>
            </p228:event>
            <p228:event time="2026-07-21T20:58:26.100" id="{7A71E3FB-EC3F-401A-80AC-8A3ED532A268}">
              <p228:atrbtn authorId="{2A2CCA2E-AEBF-A588-5E46-215E433465B4}"/>
              <p228:anchr>
                <p228:comment id="{E91D68A7-E0F2-470B-B5FD-46AF03EC7683}"/>
              </p228:anchr>
              <p228:asgn authorId="{7C02FAF9-646A-6C89-62C8-AA2E22C0559E}"/>
            </p228:event>
            <p228:event time="2026-07-21T20:58:26.100" id="{5C9BE51B-59CE-4A63-A1C4-AF47C7C6A237}">
              <p228:atrbtn authorId="{2A2CCA2E-AEBF-A588-5E46-215E433465B4}"/>
              <p228:anchr>
                <p228:comment id="{E91D68A7-E0F2-470B-B5FD-46AF03EC7683}"/>
              </p228:anchr>
              <p228:title val="@Stephen Fraser any notes on what these rates cover and how we land on them would be great. question will come up around is this someone's pay, does it cover overheads i.e how do we decide what the rate is?"/>
            </p228:event>
            <p228:event time="2026-07-21T20:58:26.100" id="{DF6558A5-C92B-4F06-A01A-EC45D3596424}">
              <p228:atrbtn authorId="{2A2CCA2E-AEBF-A588-5E46-215E433465B4}"/>
              <p228:anchr>
                <p228:comment id="{E91D68A7-E0F2-470B-B5FD-46AF03EC7683}"/>
              </p228:anchr>
              <p228:date stDt="2026-07-21T20:58:26.100" endDt="2026-07-21T20:58:26.100"/>
            </p228:event>
          </p228:history>
        </p228:taskDetails>
      </p:ext>
    </p188:extLst>
  </p188:cm>
</p188:cmLst>
</file>

<file path=ppt/comments/modernComment_2C2_DFB8D2B9.xml><?xml version="1.0" encoding="utf-8"?>
<p188:cmLst xmlns:a="http://schemas.openxmlformats.org/drawingml/2006/main" xmlns:r="http://schemas.openxmlformats.org/officeDocument/2006/relationships" xmlns:p188="http://schemas.microsoft.com/office/powerpoint/2018/8/main">
  <p188:cm id="{5970951F-873F-4528-B5A8-E0C71B7EF4E2}" authorId="{2A2CCA2E-AEBF-A588-5E46-215E433465B4}" created="2026-07-21T20:54:16.884">
    <ac:deMkLst xmlns:ac="http://schemas.microsoft.com/office/drawing/2013/main/command">
      <pc:docMk xmlns:pc="http://schemas.microsoft.com/office/powerpoint/2013/main/command"/>
      <pc:sldMk xmlns:pc="http://schemas.microsoft.com/office/powerpoint/2013/main/command" cId="3753431737" sldId="706"/>
      <ac:spMk id="2" creationId="{3DE74E83-EA34-CED3-D5A6-9FC8F4F16B91}"/>
    </ac:deMkLst>
    <p188:replyLst>
      <p188:reply id="{2C4D0E8A-F0B3-45FD-827D-8F9CF69BB06D}" authorId="{5D73EDF9-F45C-8580-5A4C-23676DE9262B}" created="2026-07-21T23:22:14.592">
        <p188:txBody>
          <a:bodyPr/>
          <a:lstStyle/>
          <a:p>
            <a:r>
              <a:rPr lang="en-US"/>
              <a:t>[@Simon Wilson] for you to add how this is done for compliance </a:t>
            </a:r>
          </a:p>
        </p188:txBody>
      </p188:reply>
    </p188:replyLst>
    <p188:txBody>
      <a:bodyPr/>
      <a:lstStyle/>
      <a:p>
        <a:r>
          <a:rPr lang="en-US"/>
          <a:t>just add in here when we send out invoices. so for consents; PM and compliance work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163" cy="512763"/>
          </a:xfrm>
          <a:prstGeom prst="rect">
            <a:avLst/>
          </a:prstGeom>
        </p:spPr>
        <p:txBody>
          <a:bodyPr vert="horz" lIns="91425" tIns="45713" rIns="91425" bIns="45713" rtlCol="0"/>
          <a:lstStyle>
            <a:lvl1pPr algn="l">
              <a:defRPr sz="1200"/>
            </a:lvl1pPr>
          </a:lstStyle>
          <a:p>
            <a:endParaRPr lang="en-NZ"/>
          </a:p>
        </p:txBody>
      </p:sp>
      <p:sp>
        <p:nvSpPr>
          <p:cNvPr id="3" name="Date Placeholder 2"/>
          <p:cNvSpPr>
            <a:spLocks noGrp="1"/>
          </p:cNvSpPr>
          <p:nvPr>
            <p:ph type="dt" idx="1"/>
          </p:nvPr>
        </p:nvSpPr>
        <p:spPr>
          <a:xfrm>
            <a:off x="4024313" y="0"/>
            <a:ext cx="3078162" cy="512763"/>
          </a:xfrm>
          <a:prstGeom prst="rect">
            <a:avLst/>
          </a:prstGeom>
        </p:spPr>
        <p:txBody>
          <a:bodyPr vert="horz" lIns="91425" tIns="45713" rIns="91425" bIns="45713" rtlCol="0"/>
          <a:lstStyle>
            <a:lvl1pPr algn="r">
              <a:defRPr sz="1200"/>
            </a:lvl1pPr>
          </a:lstStyle>
          <a:p>
            <a:fld id="{DB839476-7976-40D9-ADA8-A5E1C7EB11C0}" type="datetimeFigureOut">
              <a:rPr lang="en-NZ" smtClean="0"/>
              <a:t>4/08/2026</a:t>
            </a:fld>
            <a:endParaRPr lang="en-NZ"/>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25" tIns="45713" rIns="91425" bIns="45713" rtlCol="0" anchor="ctr"/>
          <a:lstStyle/>
          <a:p>
            <a:endParaRPr lang="en-NZ"/>
          </a:p>
        </p:txBody>
      </p:sp>
      <p:sp>
        <p:nvSpPr>
          <p:cNvPr id="5" name="Notes Placeholder 4"/>
          <p:cNvSpPr>
            <a:spLocks noGrp="1"/>
          </p:cNvSpPr>
          <p:nvPr>
            <p:ph type="body" sz="quarter" idx="3"/>
          </p:nvPr>
        </p:nvSpPr>
        <p:spPr>
          <a:xfrm>
            <a:off x="711200" y="4926014"/>
            <a:ext cx="5683250" cy="4029076"/>
          </a:xfrm>
          <a:prstGeom prst="rect">
            <a:avLst/>
          </a:prstGeom>
        </p:spPr>
        <p:txBody>
          <a:bodyPr vert="horz" lIns="91425" tIns="45713" rIns="91425"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1" y="9721851"/>
            <a:ext cx="3078163" cy="512763"/>
          </a:xfrm>
          <a:prstGeom prst="rect">
            <a:avLst/>
          </a:prstGeom>
        </p:spPr>
        <p:txBody>
          <a:bodyPr vert="horz" lIns="91425" tIns="45713" rIns="91425" bIns="45713" rtlCol="0" anchor="b"/>
          <a:lstStyle>
            <a:lvl1pPr algn="l">
              <a:defRPr sz="1200"/>
            </a:lvl1pPr>
          </a:lstStyle>
          <a:p>
            <a:endParaRPr lang="en-NZ"/>
          </a:p>
        </p:txBody>
      </p:sp>
      <p:sp>
        <p:nvSpPr>
          <p:cNvPr id="7" name="Slide Number Placeholder 6"/>
          <p:cNvSpPr>
            <a:spLocks noGrp="1"/>
          </p:cNvSpPr>
          <p:nvPr>
            <p:ph type="sldNum" sz="quarter" idx="5"/>
          </p:nvPr>
        </p:nvSpPr>
        <p:spPr>
          <a:xfrm>
            <a:off x="4024313" y="9721851"/>
            <a:ext cx="3078162" cy="512763"/>
          </a:xfrm>
          <a:prstGeom prst="rect">
            <a:avLst/>
          </a:prstGeom>
        </p:spPr>
        <p:txBody>
          <a:bodyPr vert="horz" lIns="91425" tIns="45713" rIns="91425" bIns="45713" rtlCol="0" anchor="b"/>
          <a:lstStyle>
            <a:lvl1pPr algn="r">
              <a:defRPr sz="1200"/>
            </a:lvl1pPr>
          </a:lstStyle>
          <a:p>
            <a:fld id="{62B505E6-57E1-4F34-9E0A-561F8590D233}" type="slidenum">
              <a:rPr lang="en-NZ" smtClean="0"/>
              <a:t>‹#›</a:t>
            </a:fld>
            <a:endParaRPr lang="en-NZ"/>
          </a:p>
        </p:txBody>
      </p:sp>
    </p:spTree>
    <p:extLst>
      <p:ext uri="{BB962C8B-B14F-4D97-AF65-F5344CB8AC3E}">
        <p14:creationId xmlns:p14="http://schemas.microsoft.com/office/powerpoint/2010/main" val="121793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3088BDF5-082B-2A40-957B-1A1489EEBDA3}" type="slidenum">
              <a:rPr lang="en-US" smtClean="0"/>
              <a:pPr/>
              <a:t>1</a:t>
            </a:fld>
            <a:endParaRPr lang="en-US"/>
          </a:p>
        </p:txBody>
      </p:sp>
    </p:spTree>
    <p:extLst>
      <p:ext uri="{BB962C8B-B14F-4D97-AF65-F5344CB8AC3E}">
        <p14:creationId xmlns:p14="http://schemas.microsoft.com/office/powerpoint/2010/main" val="3506249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0AE1E-B53A-B875-6268-C7D581F14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54545-3C82-E167-A2ED-F9EF019A933F}"/>
              </a:ext>
            </a:extLst>
          </p:cNvPr>
          <p:cNvSpPr>
            <a:spLocks noGrp="1" noRot="1" noChangeAspect="1"/>
          </p:cNvSpPr>
          <p:nvPr>
            <p:ph type="sldImg"/>
          </p:nvPr>
        </p:nvSpPr>
        <p:spPr/>
        <p:txBody>
          <a:bodyPr/>
          <a:lstStyle/>
          <a:p>
            <a:endParaRPr lang="en-NZ"/>
          </a:p>
        </p:txBody>
      </p:sp>
      <p:sp>
        <p:nvSpPr>
          <p:cNvPr id="3" name="Notes Placeholder 2">
            <a:extLst>
              <a:ext uri="{FF2B5EF4-FFF2-40B4-BE49-F238E27FC236}">
                <a16:creationId xmlns:a16="http://schemas.microsoft.com/office/drawing/2014/main" id="{1C9B43D7-3445-BD6C-42B6-11B7DDAE69C2}"/>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1CC4C325-8820-FBF6-EB6F-6FABA85D2331}"/>
              </a:ext>
            </a:extLst>
          </p:cNvPr>
          <p:cNvSpPr>
            <a:spLocks noGrp="1"/>
          </p:cNvSpPr>
          <p:nvPr>
            <p:ph type="sldNum" sz="quarter" idx="5"/>
          </p:nvPr>
        </p:nvSpPr>
        <p:spPr/>
        <p:txBody>
          <a:bodyPr/>
          <a:lstStyle/>
          <a:p>
            <a:fld id="{3088BDF5-082B-2A40-957B-1A1489EEBDA3}" type="slidenum">
              <a:rPr lang="en-US" smtClean="0"/>
              <a:pPr/>
              <a:t>12</a:t>
            </a:fld>
            <a:endParaRPr lang="en-US"/>
          </a:p>
        </p:txBody>
      </p:sp>
    </p:spTree>
    <p:extLst>
      <p:ext uri="{BB962C8B-B14F-4D97-AF65-F5344CB8AC3E}">
        <p14:creationId xmlns:p14="http://schemas.microsoft.com/office/powerpoint/2010/main" val="1811779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E53DE-69AC-EEC7-9FCA-740F29CFB8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977DD-0AFA-45FF-8E87-233012D80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6FD61-2C38-12F5-498F-F25F920A7BC7}"/>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AB40A270-087B-A064-BEB0-7A67E3E4A9D0}"/>
              </a:ext>
            </a:extLst>
          </p:cNvPr>
          <p:cNvSpPr>
            <a:spLocks noGrp="1"/>
          </p:cNvSpPr>
          <p:nvPr>
            <p:ph type="sldNum" sz="quarter" idx="5"/>
          </p:nvPr>
        </p:nvSpPr>
        <p:spPr/>
        <p:txBody>
          <a:bodyPr/>
          <a:lstStyle/>
          <a:p>
            <a:fld id="{62B505E6-57E1-4F34-9E0A-561F8590D233}" type="slidenum">
              <a:rPr lang="en-NZ" smtClean="0"/>
              <a:t>13</a:t>
            </a:fld>
            <a:endParaRPr lang="en-NZ"/>
          </a:p>
        </p:txBody>
      </p:sp>
    </p:spTree>
    <p:extLst>
      <p:ext uri="{BB962C8B-B14F-4D97-AF65-F5344CB8AC3E}">
        <p14:creationId xmlns:p14="http://schemas.microsoft.com/office/powerpoint/2010/main" val="1288563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F7BF4-AE84-FEAD-1D81-A4DA27738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7C01D-DEB1-7E23-4E86-B5D975318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D9B4E-2F02-F8A2-F99C-D73F29B1BD84}"/>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FA2A0B36-6EA3-BB56-4756-BF9115CF8A46}"/>
              </a:ext>
            </a:extLst>
          </p:cNvPr>
          <p:cNvSpPr>
            <a:spLocks noGrp="1"/>
          </p:cNvSpPr>
          <p:nvPr>
            <p:ph type="sldNum" sz="quarter" idx="5"/>
          </p:nvPr>
        </p:nvSpPr>
        <p:spPr/>
        <p:txBody>
          <a:bodyPr/>
          <a:lstStyle/>
          <a:p>
            <a:fld id="{62B505E6-57E1-4F34-9E0A-561F8590D233}" type="slidenum">
              <a:rPr lang="en-NZ" smtClean="0"/>
              <a:t>14</a:t>
            </a:fld>
            <a:endParaRPr lang="en-NZ"/>
          </a:p>
        </p:txBody>
      </p:sp>
    </p:spTree>
    <p:extLst>
      <p:ext uri="{BB962C8B-B14F-4D97-AF65-F5344CB8AC3E}">
        <p14:creationId xmlns:p14="http://schemas.microsoft.com/office/powerpoint/2010/main" val="3328095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F7017-7A68-9B1B-E0C3-BE6C81C628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1DAF1-8685-6FA0-D439-0C9A31620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576F2B-0527-B4D1-2703-379F87F27738}"/>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55CDB0F3-84B3-72D4-50D2-5C5174CBC8D9}"/>
              </a:ext>
            </a:extLst>
          </p:cNvPr>
          <p:cNvSpPr>
            <a:spLocks noGrp="1"/>
          </p:cNvSpPr>
          <p:nvPr>
            <p:ph type="sldNum" sz="quarter" idx="5"/>
          </p:nvPr>
        </p:nvSpPr>
        <p:spPr/>
        <p:txBody>
          <a:bodyPr/>
          <a:lstStyle/>
          <a:p>
            <a:fld id="{62B505E6-57E1-4F34-9E0A-561F8590D233}" type="slidenum">
              <a:rPr lang="en-NZ" smtClean="0"/>
              <a:t>15</a:t>
            </a:fld>
            <a:endParaRPr lang="en-NZ"/>
          </a:p>
        </p:txBody>
      </p:sp>
    </p:spTree>
    <p:extLst>
      <p:ext uri="{BB962C8B-B14F-4D97-AF65-F5344CB8AC3E}">
        <p14:creationId xmlns:p14="http://schemas.microsoft.com/office/powerpoint/2010/main" val="1127980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AC1EF-955B-BC69-0F62-F94405ED9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A26AF-B62F-38F8-2A8B-48F42C4F1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E38CE6-6A07-9A49-72B4-2159714D91F4}"/>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384966FD-3142-2346-8407-D78FCC635EA3}"/>
              </a:ext>
            </a:extLst>
          </p:cNvPr>
          <p:cNvSpPr>
            <a:spLocks noGrp="1"/>
          </p:cNvSpPr>
          <p:nvPr>
            <p:ph type="sldNum" sz="quarter" idx="5"/>
          </p:nvPr>
        </p:nvSpPr>
        <p:spPr/>
        <p:txBody>
          <a:bodyPr/>
          <a:lstStyle/>
          <a:p>
            <a:fld id="{62B505E6-57E1-4F34-9E0A-561F8590D233}" type="slidenum">
              <a:rPr lang="en-NZ" smtClean="0"/>
              <a:t>16</a:t>
            </a:fld>
            <a:endParaRPr lang="en-NZ"/>
          </a:p>
        </p:txBody>
      </p:sp>
    </p:spTree>
    <p:extLst>
      <p:ext uri="{BB962C8B-B14F-4D97-AF65-F5344CB8AC3E}">
        <p14:creationId xmlns:p14="http://schemas.microsoft.com/office/powerpoint/2010/main" val="182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069A-CE7E-05CC-368F-D84DF2133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61557-8304-2DC8-A647-AF750F2CC7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E3EA0-D5FD-2797-A468-833500809EFE}"/>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E3A98920-4FDD-1BE5-8447-37A1FFEACC57}"/>
              </a:ext>
            </a:extLst>
          </p:cNvPr>
          <p:cNvSpPr>
            <a:spLocks noGrp="1"/>
          </p:cNvSpPr>
          <p:nvPr>
            <p:ph type="sldNum" sz="quarter" idx="5"/>
          </p:nvPr>
        </p:nvSpPr>
        <p:spPr/>
        <p:txBody>
          <a:bodyPr/>
          <a:lstStyle/>
          <a:p>
            <a:fld id="{62B505E6-57E1-4F34-9E0A-561F8590D233}" type="slidenum">
              <a:rPr lang="en-NZ" smtClean="0"/>
              <a:t>17</a:t>
            </a:fld>
            <a:endParaRPr lang="en-NZ"/>
          </a:p>
        </p:txBody>
      </p:sp>
    </p:spTree>
    <p:extLst>
      <p:ext uri="{BB962C8B-B14F-4D97-AF65-F5344CB8AC3E}">
        <p14:creationId xmlns:p14="http://schemas.microsoft.com/office/powerpoint/2010/main" val="783403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64FA1-7C96-D81F-0B2D-21A6BA628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0FE3C-DE59-1B89-924F-03A2884E5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BC4F02-4EB9-82DE-1CFD-2B0BA030B3FF}"/>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5802A2CF-0D4C-84C1-7998-C549FD18C93A}"/>
              </a:ext>
            </a:extLst>
          </p:cNvPr>
          <p:cNvSpPr>
            <a:spLocks noGrp="1"/>
          </p:cNvSpPr>
          <p:nvPr>
            <p:ph type="sldNum" sz="quarter" idx="5"/>
          </p:nvPr>
        </p:nvSpPr>
        <p:spPr/>
        <p:txBody>
          <a:bodyPr/>
          <a:lstStyle/>
          <a:p>
            <a:fld id="{62B505E6-57E1-4F34-9E0A-561F8590D233}" type="slidenum">
              <a:rPr lang="en-NZ" smtClean="0"/>
              <a:t>18</a:t>
            </a:fld>
            <a:endParaRPr lang="en-NZ"/>
          </a:p>
        </p:txBody>
      </p:sp>
    </p:spTree>
    <p:extLst>
      <p:ext uri="{BB962C8B-B14F-4D97-AF65-F5344CB8AC3E}">
        <p14:creationId xmlns:p14="http://schemas.microsoft.com/office/powerpoint/2010/main" val="47906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24B6F-2E1E-1B56-E312-C022CB8DE7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168C4-B89D-18F0-E105-D9722EBE30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FBCB19-A989-F6D6-9620-EF7CFB63FD7E}"/>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8D4FA3FB-7659-CC2A-D6EE-867B570D6E5D}"/>
              </a:ext>
            </a:extLst>
          </p:cNvPr>
          <p:cNvSpPr>
            <a:spLocks noGrp="1"/>
          </p:cNvSpPr>
          <p:nvPr>
            <p:ph type="sldNum" sz="quarter" idx="5"/>
          </p:nvPr>
        </p:nvSpPr>
        <p:spPr/>
        <p:txBody>
          <a:bodyPr/>
          <a:lstStyle/>
          <a:p>
            <a:fld id="{62B505E6-57E1-4F34-9E0A-561F8590D233}" type="slidenum">
              <a:rPr lang="en-NZ" smtClean="0"/>
              <a:t>19</a:t>
            </a:fld>
            <a:endParaRPr lang="en-NZ"/>
          </a:p>
        </p:txBody>
      </p:sp>
    </p:spTree>
    <p:extLst>
      <p:ext uri="{BB962C8B-B14F-4D97-AF65-F5344CB8AC3E}">
        <p14:creationId xmlns:p14="http://schemas.microsoft.com/office/powerpoint/2010/main" val="2454259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3E5DD-365D-0A45-B370-F36FEB4DFC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9CF53-370F-5B1C-F874-9D3FC4291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1798B-C64C-E08C-6E3D-64DC5FEA9014}"/>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A5A87DA9-7C04-1ECD-D9EA-1AEABB46359E}"/>
              </a:ext>
            </a:extLst>
          </p:cNvPr>
          <p:cNvSpPr>
            <a:spLocks noGrp="1"/>
          </p:cNvSpPr>
          <p:nvPr>
            <p:ph type="sldNum" sz="quarter" idx="5"/>
          </p:nvPr>
        </p:nvSpPr>
        <p:spPr/>
        <p:txBody>
          <a:bodyPr/>
          <a:lstStyle/>
          <a:p>
            <a:fld id="{62B505E6-57E1-4F34-9E0A-561F8590D233}" type="slidenum">
              <a:rPr lang="en-NZ" smtClean="0"/>
              <a:t>20</a:t>
            </a:fld>
            <a:endParaRPr lang="en-NZ"/>
          </a:p>
        </p:txBody>
      </p:sp>
    </p:spTree>
    <p:extLst>
      <p:ext uri="{BB962C8B-B14F-4D97-AF65-F5344CB8AC3E}">
        <p14:creationId xmlns:p14="http://schemas.microsoft.com/office/powerpoint/2010/main" val="4054755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56525-BDA6-7E00-921F-3E6424B35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7D550-B906-31BA-8C6F-5FF7D95DBD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95CE57-5078-D749-39D6-067E037C1930}"/>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F5B3DA73-369A-7349-FCA2-55C07F114059}"/>
              </a:ext>
            </a:extLst>
          </p:cNvPr>
          <p:cNvSpPr>
            <a:spLocks noGrp="1"/>
          </p:cNvSpPr>
          <p:nvPr>
            <p:ph type="sldNum" sz="quarter" idx="5"/>
          </p:nvPr>
        </p:nvSpPr>
        <p:spPr/>
        <p:txBody>
          <a:bodyPr/>
          <a:lstStyle/>
          <a:p>
            <a:fld id="{62B505E6-57E1-4F34-9E0A-561F8590D233}" type="slidenum">
              <a:rPr lang="en-NZ" smtClean="0"/>
              <a:t>21</a:t>
            </a:fld>
            <a:endParaRPr lang="en-NZ"/>
          </a:p>
        </p:txBody>
      </p:sp>
    </p:spTree>
    <p:extLst>
      <p:ext uri="{BB962C8B-B14F-4D97-AF65-F5344CB8AC3E}">
        <p14:creationId xmlns:p14="http://schemas.microsoft.com/office/powerpoint/2010/main" val="1612847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599C-CAD1-3206-661A-7C13EEC01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F4A6FA-88DB-F366-2DA0-42B201948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E128EC-4A19-89E5-A368-46C7C7EF7D23}"/>
              </a:ext>
            </a:extLst>
          </p:cNvPr>
          <p:cNvSpPr>
            <a:spLocks noGrp="1"/>
          </p:cNvSpPr>
          <p:nvPr>
            <p:ph type="body" idx="1"/>
          </p:nvPr>
        </p:nvSpPr>
        <p:spPr/>
        <p:txBody>
          <a:bodyPr/>
          <a:lstStyle/>
          <a:p>
            <a:endParaRPr lang="en-US" sz="1200" b="1">
              <a:solidFill>
                <a:schemeClr val="dk1"/>
              </a:solidFill>
              <a:latin typeface="Calibri"/>
              <a:ea typeface="Calibri"/>
              <a:cs typeface="Calibri"/>
            </a:endParaRPr>
          </a:p>
        </p:txBody>
      </p:sp>
      <p:sp>
        <p:nvSpPr>
          <p:cNvPr id="4" name="Slide Number Placeholder 3">
            <a:extLst>
              <a:ext uri="{FF2B5EF4-FFF2-40B4-BE49-F238E27FC236}">
                <a16:creationId xmlns:a16="http://schemas.microsoft.com/office/drawing/2014/main" id="{89C2762C-854F-EEAB-21E5-46FB16A47163}"/>
              </a:ext>
            </a:extLst>
          </p:cNvPr>
          <p:cNvSpPr>
            <a:spLocks noGrp="1"/>
          </p:cNvSpPr>
          <p:nvPr>
            <p:ph type="sldNum" sz="quarter" idx="5"/>
          </p:nvPr>
        </p:nvSpPr>
        <p:spPr/>
        <p:txBody>
          <a:bodyPr/>
          <a:lstStyle/>
          <a:p>
            <a:fld id="{62B505E6-57E1-4F34-9E0A-561F8590D233}" type="slidenum">
              <a:rPr lang="en-NZ" smtClean="0"/>
              <a:t>2</a:t>
            </a:fld>
            <a:endParaRPr lang="en-NZ"/>
          </a:p>
        </p:txBody>
      </p:sp>
    </p:spTree>
    <p:extLst>
      <p:ext uri="{BB962C8B-B14F-4D97-AF65-F5344CB8AC3E}">
        <p14:creationId xmlns:p14="http://schemas.microsoft.com/office/powerpoint/2010/main" val="1849664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D474B-F67B-C5BC-1573-E53B448E4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75063-0F41-5175-8C98-05EB8554A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5A4F0A-FA93-0DC9-6B27-6AB024212424}"/>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46A7A16F-E19F-8CBB-C6F4-30161F976FC0}"/>
              </a:ext>
            </a:extLst>
          </p:cNvPr>
          <p:cNvSpPr>
            <a:spLocks noGrp="1"/>
          </p:cNvSpPr>
          <p:nvPr>
            <p:ph type="sldNum" sz="quarter" idx="5"/>
          </p:nvPr>
        </p:nvSpPr>
        <p:spPr/>
        <p:txBody>
          <a:bodyPr/>
          <a:lstStyle/>
          <a:p>
            <a:fld id="{62B505E6-57E1-4F34-9E0A-561F8590D233}" type="slidenum">
              <a:rPr lang="en-NZ" smtClean="0"/>
              <a:t>22</a:t>
            </a:fld>
            <a:endParaRPr lang="en-NZ"/>
          </a:p>
        </p:txBody>
      </p:sp>
    </p:spTree>
    <p:extLst>
      <p:ext uri="{BB962C8B-B14F-4D97-AF65-F5344CB8AC3E}">
        <p14:creationId xmlns:p14="http://schemas.microsoft.com/office/powerpoint/2010/main" val="2129362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66CD0-018D-C9F7-5928-EAB9DCF45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2854A-AC29-DA8D-C03B-83C6B666D3E2}"/>
              </a:ext>
            </a:extLst>
          </p:cNvPr>
          <p:cNvSpPr>
            <a:spLocks noGrp="1" noRot="1" noChangeAspect="1"/>
          </p:cNvSpPr>
          <p:nvPr>
            <p:ph type="sldImg"/>
          </p:nvPr>
        </p:nvSpPr>
        <p:spPr/>
        <p:txBody>
          <a:bodyPr/>
          <a:lstStyle/>
          <a:p>
            <a:endParaRPr lang="en-NZ"/>
          </a:p>
        </p:txBody>
      </p:sp>
      <p:sp>
        <p:nvSpPr>
          <p:cNvPr id="3" name="Notes Placeholder 2">
            <a:extLst>
              <a:ext uri="{FF2B5EF4-FFF2-40B4-BE49-F238E27FC236}">
                <a16:creationId xmlns:a16="http://schemas.microsoft.com/office/drawing/2014/main" id="{A1A38C6A-34B7-305E-0AA7-F948B989B672}"/>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3F7F5345-6A06-EFFC-7682-79FD0A99D389}"/>
              </a:ext>
            </a:extLst>
          </p:cNvPr>
          <p:cNvSpPr>
            <a:spLocks noGrp="1"/>
          </p:cNvSpPr>
          <p:nvPr>
            <p:ph type="sldNum" sz="quarter" idx="5"/>
          </p:nvPr>
        </p:nvSpPr>
        <p:spPr/>
        <p:txBody>
          <a:bodyPr/>
          <a:lstStyle/>
          <a:p>
            <a:fld id="{3088BDF5-082B-2A40-957B-1A1489EEBDA3}" type="slidenum">
              <a:rPr lang="en-US" smtClean="0"/>
              <a:pPr/>
              <a:t>23</a:t>
            </a:fld>
            <a:endParaRPr lang="en-US"/>
          </a:p>
        </p:txBody>
      </p:sp>
    </p:spTree>
    <p:extLst>
      <p:ext uri="{BB962C8B-B14F-4D97-AF65-F5344CB8AC3E}">
        <p14:creationId xmlns:p14="http://schemas.microsoft.com/office/powerpoint/2010/main" val="4014843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18272-7016-1E21-2FCA-6CC486E21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858F2-8217-71D5-EFF2-B3F11B26F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F20F73-FA22-7302-28D3-60E57C463357}"/>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EAC6362E-175D-AB8C-B662-0DB71E57412B}"/>
              </a:ext>
            </a:extLst>
          </p:cNvPr>
          <p:cNvSpPr>
            <a:spLocks noGrp="1"/>
          </p:cNvSpPr>
          <p:nvPr>
            <p:ph type="sldNum" sz="quarter" idx="5"/>
          </p:nvPr>
        </p:nvSpPr>
        <p:spPr/>
        <p:txBody>
          <a:bodyPr/>
          <a:lstStyle/>
          <a:p>
            <a:fld id="{62B505E6-57E1-4F34-9E0A-561F8590D233}" type="slidenum">
              <a:rPr lang="en-NZ" smtClean="0"/>
              <a:t>24</a:t>
            </a:fld>
            <a:endParaRPr lang="en-NZ"/>
          </a:p>
        </p:txBody>
      </p:sp>
    </p:spTree>
    <p:extLst>
      <p:ext uri="{BB962C8B-B14F-4D97-AF65-F5344CB8AC3E}">
        <p14:creationId xmlns:p14="http://schemas.microsoft.com/office/powerpoint/2010/main" val="3368434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B146D-C955-4CC2-B430-05020EAB3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EFCBD-BACC-1BF5-7EF3-A6CD997037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E74670-C0BE-EE32-639A-88B690409676}"/>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117AD942-877F-171D-4A6C-B88171DB6856}"/>
              </a:ext>
            </a:extLst>
          </p:cNvPr>
          <p:cNvSpPr>
            <a:spLocks noGrp="1"/>
          </p:cNvSpPr>
          <p:nvPr>
            <p:ph type="sldNum" sz="quarter" idx="5"/>
          </p:nvPr>
        </p:nvSpPr>
        <p:spPr/>
        <p:txBody>
          <a:bodyPr/>
          <a:lstStyle/>
          <a:p>
            <a:fld id="{62B505E6-57E1-4F34-9E0A-561F8590D233}" type="slidenum">
              <a:rPr lang="en-NZ" smtClean="0"/>
              <a:t>25</a:t>
            </a:fld>
            <a:endParaRPr lang="en-NZ"/>
          </a:p>
        </p:txBody>
      </p:sp>
    </p:spTree>
    <p:extLst>
      <p:ext uri="{BB962C8B-B14F-4D97-AF65-F5344CB8AC3E}">
        <p14:creationId xmlns:p14="http://schemas.microsoft.com/office/powerpoint/2010/main" val="1810851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52617-FA17-2614-E846-05E576152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AC65E-A75A-E376-B903-457930CC5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68B2F-89B2-0B76-245F-E0DEEC7BC0EC}"/>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140A1951-9071-F08E-C6D7-8442D207FC68}"/>
              </a:ext>
            </a:extLst>
          </p:cNvPr>
          <p:cNvSpPr>
            <a:spLocks noGrp="1"/>
          </p:cNvSpPr>
          <p:nvPr>
            <p:ph type="sldNum" sz="quarter" idx="5"/>
          </p:nvPr>
        </p:nvSpPr>
        <p:spPr/>
        <p:txBody>
          <a:bodyPr/>
          <a:lstStyle/>
          <a:p>
            <a:fld id="{62B505E6-57E1-4F34-9E0A-561F8590D233}" type="slidenum">
              <a:rPr lang="en-NZ" smtClean="0"/>
              <a:t>26</a:t>
            </a:fld>
            <a:endParaRPr lang="en-NZ"/>
          </a:p>
        </p:txBody>
      </p:sp>
    </p:spTree>
    <p:extLst>
      <p:ext uri="{BB962C8B-B14F-4D97-AF65-F5344CB8AC3E}">
        <p14:creationId xmlns:p14="http://schemas.microsoft.com/office/powerpoint/2010/main" val="2539619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79B10-A2C0-7C58-BF9C-202361C1F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87051-0272-A383-2876-359EE18379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C224D-1424-A221-0AD2-666CBD6CB384}"/>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EF0335D4-9A38-CFA8-6E68-6C2578C8F166}"/>
              </a:ext>
            </a:extLst>
          </p:cNvPr>
          <p:cNvSpPr>
            <a:spLocks noGrp="1"/>
          </p:cNvSpPr>
          <p:nvPr>
            <p:ph type="sldNum" sz="quarter" idx="5"/>
          </p:nvPr>
        </p:nvSpPr>
        <p:spPr/>
        <p:txBody>
          <a:bodyPr/>
          <a:lstStyle/>
          <a:p>
            <a:fld id="{62B505E6-57E1-4F34-9E0A-561F8590D233}" type="slidenum">
              <a:rPr lang="en-NZ" smtClean="0"/>
              <a:t>27</a:t>
            </a:fld>
            <a:endParaRPr lang="en-NZ"/>
          </a:p>
        </p:txBody>
      </p:sp>
    </p:spTree>
    <p:extLst>
      <p:ext uri="{BB962C8B-B14F-4D97-AF65-F5344CB8AC3E}">
        <p14:creationId xmlns:p14="http://schemas.microsoft.com/office/powerpoint/2010/main" val="10758188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FE75A-A061-4FD6-A03E-8F4C277C8B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6CB03-2CD3-72E8-948A-D0E9575F4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CCE5F2-8C83-6BBB-540B-07FFE8E5A832}"/>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F09C9AE5-B466-5AD6-666E-3721B246CEBA}"/>
              </a:ext>
            </a:extLst>
          </p:cNvPr>
          <p:cNvSpPr>
            <a:spLocks noGrp="1"/>
          </p:cNvSpPr>
          <p:nvPr>
            <p:ph type="sldNum" sz="quarter" idx="5"/>
          </p:nvPr>
        </p:nvSpPr>
        <p:spPr/>
        <p:txBody>
          <a:bodyPr/>
          <a:lstStyle/>
          <a:p>
            <a:fld id="{62B505E6-57E1-4F34-9E0A-561F8590D233}" type="slidenum">
              <a:rPr lang="en-NZ" smtClean="0"/>
              <a:t>28</a:t>
            </a:fld>
            <a:endParaRPr lang="en-NZ"/>
          </a:p>
        </p:txBody>
      </p:sp>
    </p:spTree>
    <p:extLst>
      <p:ext uri="{BB962C8B-B14F-4D97-AF65-F5344CB8AC3E}">
        <p14:creationId xmlns:p14="http://schemas.microsoft.com/office/powerpoint/2010/main" val="1754441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98C0-B60A-E00E-6198-1E8BB6959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F7993-C964-AF0C-622F-32B8002229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BA6493-5284-8FED-DF63-D02417826C9B}"/>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E5663D04-EC13-EC71-BD54-C081DBCEF2DF}"/>
              </a:ext>
            </a:extLst>
          </p:cNvPr>
          <p:cNvSpPr>
            <a:spLocks noGrp="1"/>
          </p:cNvSpPr>
          <p:nvPr>
            <p:ph type="sldNum" sz="quarter" idx="5"/>
          </p:nvPr>
        </p:nvSpPr>
        <p:spPr/>
        <p:txBody>
          <a:bodyPr/>
          <a:lstStyle/>
          <a:p>
            <a:fld id="{62B505E6-57E1-4F34-9E0A-561F8590D233}" type="slidenum">
              <a:rPr lang="en-NZ" smtClean="0"/>
              <a:t>29</a:t>
            </a:fld>
            <a:endParaRPr lang="en-NZ"/>
          </a:p>
        </p:txBody>
      </p:sp>
    </p:spTree>
    <p:extLst>
      <p:ext uri="{BB962C8B-B14F-4D97-AF65-F5344CB8AC3E}">
        <p14:creationId xmlns:p14="http://schemas.microsoft.com/office/powerpoint/2010/main" val="1416767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DAE74-0CA5-1773-2FF4-693500AE5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266273-803A-E6FB-2D09-1C89B73AE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94BB51-EA56-D974-221A-F6A8DB6146E3}"/>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AC12957A-5266-F57C-7CB8-966068D5DCC9}"/>
              </a:ext>
            </a:extLst>
          </p:cNvPr>
          <p:cNvSpPr>
            <a:spLocks noGrp="1"/>
          </p:cNvSpPr>
          <p:nvPr>
            <p:ph type="sldNum" sz="quarter" idx="5"/>
          </p:nvPr>
        </p:nvSpPr>
        <p:spPr/>
        <p:txBody>
          <a:bodyPr/>
          <a:lstStyle/>
          <a:p>
            <a:fld id="{62B505E6-57E1-4F34-9E0A-561F8590D233}" type="slidenum">
              <a:rPr lang="en-NZ" smtClean="0"/>
              <a:t>30</a:t>
            </a:fld>
            <a:endParaRPr lang="en-NZ"/>
          </a:p>
        </p:txBody>
      </p:sp>
    </p:spTree>
    <p:extLst>
      <p:ext uri="{BB962C8B-B14F-4D97-AF65-F5344CB8AC3E}">
        <p14:creationId xmlns:p14="http://schemas.microsoft.com/office/powerpoint/2010/main" val="4165659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ECE4D-AC8D-610E-ADEF-F715931EE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70663-85F0-0E5E-8736-D733CB3AE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EDF17-5E6B-3C6D-9DBF-E5D2277D1F99}"/>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647D2E54-6316-924B-04D1-E43B3A8D6C28}"/>
              </a:ext>
            </a:extLst>
          </p:cNvPr>
          <p:cNvSpPr>
            <a:spLocks noGrp="1"/>
          </p:cNvSpPr>
          <p:nvPr>
            <p:ph type="sldNum" sz="quarter" idx="5"/>
          </p:nvPr>
        </p:nvSpPr>
        <p:spPr/>
        <p:txBody>
          <a:bodyPr/>
          <a:lstStyle/>
          <a:p>
            <a:fld id="{62B505E6-57E1-4F34-9E0A-561F8590D233}" type="slidenum">
              <a:rPr lang="en-NZ" smtClean="0"/>
              <a:t>31</a:t>
            </a:fld>
            <a:endParaRPr lang="en-NZ"/>
          </a:p>
        </p:txBody>
      </p:sp>
    </p:spTree>
    <p:extLst>
      <p:ext uri="{BB962C8B-B14F-4D97-AF65-F5344CB8AC3E}">
        <p14:creationId xmlns:p14="http://schemas.microsoft.com/office/powerpoint/2010/main" val="1805272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AF2F9-D520-50C1-5BFA-E67FC7CCD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71777A-3D3A-0595-51EF-AB7BCC349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C2D29-341C-7702-F98C-9172B1A7AA4F}"/>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114B6428-3806-94DB-A875-0E656B2347A5}"/>
              </a:ext>
            </a:extLst>
          </p:cNvPr>
          <p:cNvSpPr>
            <a:spLocks noGrp="1"/>
          </p:cNvSpPr>
          <p:nvPr>
            <p:ph type="sldNum" sz="quarter" idx="5"/>
          </p:nvPr>
        </p:nvSpPr>
        <p:spPr/>
        <p:txBody>
          <a:bodyPr/>
          <a:lstStyle/>
          <a:p>
            <a:fld id="{62B505E6-57E1-4F34-9E0A-561F8590D233}" type="slidenum">
              <a:rPr lang="en-NZ" smtClean="0"/>
              <a:t>3</a:t>
            </a:fld>
            <a:endParaRPr lang="en-NZ"/>
          </a:p>
        </p:txBody>
      </p:sp>
    </p:spTree>
    <p:extLst>
      <p:ext uri="{BB962C8B-B14F-4D97-AF65-F5344CB8AC3E}">
        <p14:creationId xmlns:p14="http://schemas.microsoft.com/office/powerpoint/2010/main" val="918301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F0B7-85B1-EC81-72C5-324D5F667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ABDEE-A405-6819-4EDF-CEB64A5CC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5317BA-2648-4AA9-0E83-F1726E086F66}"/>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EACE47BD-9709-B74B-C6D1-5FCFA6A40FC9}"/>
              </a:ext>
            </a:extLst>
          </p:cNvPr>
          <p:cNvSpPr>
            <a:spLocks noGrp="1"/>
          </p:cNvSpPr>
          <p:nvPr>
            <p:ph type="sldNum" sz="quarter" idx="5"/>
          </p:nvPr>
        </p:nvSpPr>
        <p:spPr/>
        <p:txBody>
          <a:bodyPr/>
          <a:lstStyle/>
          <a:p>
            <a:fld id="{62B505E6-57E1-4F34-9E0A-561F8590D233}" type="slidenum">
              <a:rPr lang="en-NZ" smtClean="0"/>
              <a:t>32</a:t>
            </a:fld>
            <a:endParaRPr lang="en-NZ"/>
          </a:p>
        </p:txBody>
      </p:sp>
    </p:spTree>
    <p:extLst>
      <p:ext uri="{BB962C8B-B14F-4D97-AF65-F5344CB8AC3E}">
        <p14:creationId xmlns:p14="http://schemas.microsoft.com/office/powerpoint/2010/main" val="32118929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65830-4EA5-DBA2-4DC9-0C66A3C13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C5ACF-9418-5BFD-13E5-0B94C2B0F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F8707-2FC6-3901-235B-A237AA40D447}"/>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5CA76899-D437-D923-1033-9F22BFCA7A80}"/>
              </a:ext>
            </a:extLst>
          </p:cNvPr>
          <p:cNvSpPr>
            <a:spLocks noGrp="1"/>
          </p:cNvSpPr>
          <p:nvPr>
            <p:ph type="sldNum" sz="quarter" idx="5"/>
          </p:nvPr>
        </p:nvSpPr>
        <p:spPr/>
        <p:txBody>
          <a:bodyPr/>
          <a:lstStyle/>
          <a:p>
            <a:fld id="{62B505E6-57E1-4F34-9E0A-561F8590D233}" type="slidenum">
              <a:rPr lang="en-NZ" smtClean="0"/>
              <a:t>33</a:t>
            </a:fld>
            <a:endParaRPr lang="en-NZ"/>
          </a:p>
        </p:txBody>
      </p:sp>
    </p:spTree>
    <p:extLst>
      <p:ext uri="{BB962C8B-B14F-4D97-AF65-F5344CB8AC3E}">
        <p14:creationId xmlns:p14="http://schemas.microsoft.com/office/powerpoint/2010/main" val="17192247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74C40-5B4F-0649-1FFD-CE3D7965C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8D7BA-DFA7-21EA-6D08-1FF02B7360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FFB17F-FECD-0AB7-B141-7E897023B560}"/>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6F770FEC-0841-0616-DBE5-4E82E78A0562}"/>
              </a:ext>
            </a:extLst>
          </p:cNvPr>
          <p:cNvSpPr>
            <a:spLocks noGrp="1"/>
          </p:cNvSpPr>
          <p:nvPr>
            <p:ph type="sldNum" sz="quarter" idx="5"/>
          </p:nvPr>
        </p:nvSpPr>
        <p:spPr/>
        <p:txBody>
          <a:bodyPr/>
          <a:lstStyle/>
          <a:p>
            <a:fld id="{62B505E6-57E1-4F34-9E0A-561F8590D233}" type="slidenum">
              <a:rPr lang="en-NZ" smtClean="0"/>
              <a:t>34</a:t>
            </a:fld>
            <a:endParaRPr lang="en-NZ"/>
          </a:p>
        </p:txBody>
      </p:sp>
    </p:spTree>
    <p:extLst>
      <p:ext uri="{BB962C8B-B14F-4D97-AF65-F5344CB8AC3E}">
        <p14:creationId xmlns:p14="http://schemas.microsoft.com/office/powerpoint/2010/main" val="39398337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D1CB6-D078-C2A0-717B-AF4F65DF3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4854B8-AF36-F8F1-FC90-B2270C092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15632B-B074-7B0D-A7EC-E5DF968AFFCA}"/>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CC91A92E-02CD-F482-AC53-5D1CBCA1CAD7}"/>
              </a:ext>
            </a:extLst>
          </p:cNvPr>
          <p:cNvSpPr>
            <a:spLocks noGrp="1"/>
          </p:cNvSpPr>
          <p:nvPr>
            <p:ph type="sldNum" sz="quarter" idx="5"/>
          </p:nvPr>
        </p:nvSpPr>
        <p:spPr/>
        <p:txBody>
          <a:bodyPr/>
          <a:lstStyle/>
          <a:p>
            <a:fld id="{62B505E6-57E1-4F34-9E0A-561F8590D233}" type="slidenum">
              <a:rPr lang="en-NZ" smtClean="0"/>
              <a:t>35</a:t>
            </a:fld>
            <a:endParaRPr lang="en-NZ"/>
          </a:p>
        </p:txBody>
      </p:sp>
    </p:spTree>
    <p:extLst>
      <p:ext uri="{BB962C8B-B14F-4D97-AF65-F5344CB8AC3E}">
        <p14:creationId xmlns:p14="http://schemas.microsoft.com/office/powerpoint/2010/main" val="42261340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8DB40-55B1-A23C-88F6-E82213E70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4454F-8572-0538-EDAF-7044F21E45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58B5F-9B3E-3B94-8FB7-C860089B17F7}"/>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0503EB4A-086B-4A65-086C-D34AA1AAB930}"/>
              </a:ext>
            </a:extLst>
          </p:cNvPr>
          <p:cNvSpPr>
            <a:spLocks noGrp="1"/>
          </p:cNvSpPr>
          <p:nvPr>
            <p:ph type="sldNum" sz="quarter" idx="5"/>
          </p:nvPr>
        </p:nvSpPr>
        <p:spPr/>
        <p:txBody>
          <a:bodyPr/>
          <a:lstStyle/>
          <a:p>
            <a:fld id="{62B505E6-57E1-4F34-9E0A-561F8590D233}" type="slidenum">
              <a:rPr lang="en-NZ" smtClean="0"/>
              <a:t>36</a:t>
            </a:fld>
            <a:endParaRPr lang="en-NZ"/>
          </a:p>
        </p:txBody>
      </p:sp>
    </p:spTree>
    <p:extLst>
      <p:ext uri="{BB962C8B-B14F-4D97-AF65-F5344CB8AC3E}">
        <p14:creationId xmlns:p14="http://schemas.microsoft.com/office/powerpoint/2010/main" val="2672221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06E7A-CE64-5B58-8516-8CCC372E6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4067E-083F-AA94-24B8-E6F12091C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4F93DB-0AD8-1A02-B4CB-8345552F7112}"/>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38D9CF9C-2967-0DFE-BF19-A336142DFE56}"/>
              </a:ext>
            </a:extLst>
          </p:cNvPr>
          <p:cNvSpPr>
            <a:spLocks noGrp="1"/>
          </p:cNvSpPr>
          <p:nvPr>
            <p:ph type="sldNum" sz="quarter" idx="5"/>
          </p:nvPr>
        </p:nvSpPr>
        <p:spPr/>
        <p:txBody>
          <a:bodyPr/>
          <a:lstStyle/>
          <a:p>
            <a:fld id="{62B505E6-57E1-4F34-9E0A-561F8590D233}" type="slidenum">
              <a:rPr lang="en-NZ" smtClean="0"/>
              <a:t>37</a:t>
            </a:fld>
            <a:endParaRPr lang="en-NZ"/>
          </a:p>
        </p:txBody>
      </p:sp>
    </p:spTree>
    <p:extLst>
      <p:ext uri="{BB962C8B-B14F-4D97-AF65-F5344CB8AC3E}">
        <p14:creationId xmlns:p14="http://schemas.microsoft.com/office/powerpoint/2010/main" val="5740780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AA13A-F124-7416-5B18-57D4076B9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10DE4-F490-32B3-32F8-C10E592DB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DFCDAF-7AF9-1312-1D46-956FF86A8416}"/>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B94A4142-6598-CFAC-51AE-F4A7ABD2005D}"/>
              </a:ext>
            </a:extLst>
          </p:cNvPr>
          <p:cNvSpPr>
            <a:spLocks noGrp="1"/>
          </p:cNvSpPr>
          <p:nvPr>
            <p:ph type="sldNum" sz="quarter" idx="5"/>
          </p:nvPr>
        </p:nvSpPr>
        <p:spPr/>
        <p:txBody>
          <a:bodyPr/>
          <a:lstStyle/>
          <a:p>
            <a:fld id="{62B505E6-57E1-4F34-9E0A-561F8590D233}" type="slidenum">
              <a:rPr lang="en-NZ" smtClean="0"/>
              <a:t>38</a:t>
            </a:fld>
            <a:endParaRPr lang="en-NZ"/>
          </a:p>
        </p:txBody>
      </p:sp>
    </p:spTree>
    <p:extLst>
      <p:ext uri="{BB962C8B-B14F-4D97-AF65-F5344CB8AC3E}">
        <p14:creationId xmlns:p14="http://schemas.microsoft.com/office/powerpoint/2010/main" val="18498150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8F16D-E42E-C7CE-398D-91AA6A5C1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208BA2-70EB-D83D-DBDC-BEAAF8B3A4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E40BAC-1E53-5049-9149-7E4642DA5ADF}"/>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9036F8AA-E0DA-8C03-6F5C-A0DD11BD4712}"/>
              </a:ext>
            </a:extLst>
          </p:cNvPr>
          <p:cNvSpPr>
            <a:spLocks noGrp="1"/>
          </p:cNvSpPr>
          <p:nvPr>
            <p:ph type="sldNum" sz="quarter" idx="5"/>
          </p:nvPr>
        </p:nvSpPr>
        <p:spPr/>
        <p:txBody>
          <a:bodyPr/>
          <a:lstStyle/>
          <a:p>
            <a:fld id="{62B505E6-57E1-4F34-9E0A-561F8590D233}" type="slidenum">
              <a:rPr lang="en-NZ" smtClean="0"/>
              <a:t>39</a:t>
            </a:fld>
            <a:endParaRPr lang="en-NZ"/>
          </a:p>
        </p:txBody>
      </p:sp>
    </p:spTree>
    <p:extLst>
      <p:ext uri="{BB962C8B-B14F-4D97-AF65-F5344CB8AC3E}">
        <p14:creationId xmlns:p14="http://schemas.microsoft.com/office/powerpoint/2010/main" val="28620241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E3F57-F0F5-24C1-00FF-C8643EE5A1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4098E-D699-2498-4B8F-4406C145B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01C24-10C5-AD17-71B0-FCEE760BED41}"/>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D85010E5-C59E-ABD2-9C52-E7E1BFA986A2}"/>
              </a:ext>
            </a:extLst>
          </p:cNvPr>
          <p:cNvSpPr>
            <a:spLocks noGrp="1"/>
          </p:cNvSpPr>
          <p:nvPr>
            <p:ph type="sldNum" sz="quarter" idx="5"/>
          </p:nvPr>
        </p:nvSpPr>
        <p:spPr/>
        <p:txBody>
          <a:bodyPr/>
          <a:lstStyle/>
          <a:p>
            <a:fld id="{62B505E6-57E1-4F34-9E0A-561F8590D233}" type="slidenum">
              <a:rPr lang="en-NZ" smtClean="0"/>
              <a:t>40</a:t>
            </a:fld>
            <a:endParaRPr lang="en-NZ"/>
          </a:p>
        </p:txBody>
      </p:sp>
    </p:spTree>
    <p:extLst>
      <p:ext uri="{BB962C8B-B14F-4D97-AF65-F5344CB8AC3E}">
        <p14:creationId xmlns:p14="http://schemas.microsoft.com/office/powerpoint/2010/main" val="38280031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72D9-5868-79FF-6B2D-9D4366480B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4510C5-8FFE-EAC5-BBFA-4FF5112C29BB}"/>
              </a:ext>
            </a:extLst>
          </p:cNvPr>
          <p:cNvSpPr>
            <a:spLocks noGrp="1" noRot="1" noChangeAspect="1"/>
          </p:cNvSpPr>
          <p:nvPr>
            <p:ph type="sldImg"/>
          </p:nvPr>
        </p:nvSpPr>
        <p:spPr/>
        <p:txBody>
          <a:bodyPr/>
          <a:lstStyle/>
          <a:p>
            <a:endParaRPr lang="en-NZ"/>
          </a:p>
        </p:txBody>
      </p:sp>
      <p:sp>
        <p:nvSpPr>
          <p:cNvPr id="3" name="Notes Placeholder 2">
            <a:extLst>
              <a:ext uri="{FF2B5EF4-FFF2-40B4-BE49-F238E27FC236}">
                <a16:creationId xmlns:a16="http://schemas.microsoft.com/office/drawing/2014/main" id="{CDA3C135-B0AB-37FF-92DC-0B0C0EE0C699}"/>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8E8BFE2B-13CE-1AE1-613B-25688D8B8598}"/>
              </a:ext>
            </a:extLst>
          </p:cNvPr>
          <p:cNvSpPr>
            <a:spLocks noGrp="1"/>
          </p:cNvSpPr>
          <p:nvPr>
            <p:ph type="sldNum" sz="quarter" idx="5"/>
          </p:nvPr>
        </p:nvSpPr>
        <p:spPr/>
        <p:txBody>
          <a:bodyPr/>
          <a:lstStyle/>
          <a:p>
            <a:fld id="{3088BDF5-082B-2A40-957B-1A1489EEBDA3}" type="slidenum">
              <a:rPr lang="en-US" smtClean="0"/>
              <a:pPr/>
              <a:t>44</a:t>
            </a:fld>
            <a:endParaRPr lang="en-US"/>
          </a:p>
        </p:txBody>
      </p:sp>
    </p:spTree>
    <p:extLst>
      <p:ext uri="{BB962C8B-B14F-4D97-AF65-F5344CB8AC3E}">
        <p14:creationId xmlns:p14="http://schemas.microsoft.com/office/powerpoint/2010/main" val="1401562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Cases: Porirua City Council v Ellis (2017) and Waitakere City Council v Lovelock </a:t>
            </a:r>
          </a:p>
        </p:txBody>
      </p:sp>
      <p:sp>
        <p:nvSpPr>
          <p:cNvPr id="4" name="Slide Number Placeholder 3"/>
          <p:cNvSpPr>
            <a:spLocks noGrp="1"/>
          </p:cNvSpPr>
          <p:nvPr>
            <p:ph type="sldNum" sz="quarter" idx="5"/>
          </p:nvPr>
        </p:nvSpPr>
        <p:spPr/>
        <p:txBody>
          <a:bodyPr/>
          <a:lstStyle/>
          <a:p>
            <a:fld id="{62B505E6-57E1-4F34-9E0A-561F8590D233}" type="slidenum">
              <a:rPr lang="en-NZ" smtClean="0"/>
              <a:t>4</a:t>
            </a:fld>
            <a:endParaRPr lang="en-NZ"/>
          </a:p>
        </p:txBody>
      </p:sp>
    </p:spTree>
    <p:extLst>
      <p:ext uri="{BB962C8B-B14F-4D97-AF65-F5344CB8AC3E}">
        <p14:creationId xmlns:p14="http://schemas.microsoft.com/office/powerpoint/2010/main" val="3714502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0618B-22D2-30F6-619A-9290D9F63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AD34A-0B5D-DD9F-1661-AC9DAF5A1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EE0AE5-318E-2EC8-97FE-05357DDD55CA}"/>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7F7A213C-989C-6B72-8375-F4271F0E9D64}"/>
              </a:ext>
            </a:extLst>
          </p:cNvPr>
          <p:cNvSpPr>
            <a:spLocks noGrp="1"/>
          </p:cNvSpPr>
          <p:nvPr>
            <p:ph type="sldNum" sz="quarter" idx="5"/>
          </p:nvPr>
        </p:nvSpPr>
        <p:spPr/>
        <p:txBody>
          <a:bodyPr/>
          <a:lstStyle/>
          <a:p>
            <a:fld id="{62B505E6-57E1-4F34-9E0A-561F8590D233}" type="slidenum">
              <a:rPr lang="en-NZ" smtClean="0"/>
              <a:t>6</a:t>
            </a:fld>
            <a:endParaRPr lang="en-NZ"/>
          </a:p>
        </p:txBody>
      </p:sp>
    </p:spTree>
    <p:extLst>
      <p:ext uri="{BB962C8B-B14F-4D97-AF65-F5344CB8AC3E}">
        <p14:creationId xmlns:p14="http://schemas.microsoft.com/office/powerpoint/2010/main" val="270515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0618B-22D2-30F6-619A-9290D9F63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AD34A-0B5D-DD9F-1661-AC9DAF5A1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EE0AE5-318E-2EC8-97FE-05357DDD55CA}"/>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7F7A213C-989C-6B72-8375-F4271F0E9D64}"/>
              </a:ext>
            </a:extLst>
          </p:cNvPr>
          <p:cNvSpPr>
            <a:spLocks noGrp="1"/>
          </p:cNvSpPr>
          <p:nvPr>
            <p:ph type="sldNum" sz="quarter" idx="5"/>
          </p:nvPr>
        </p:nvSpPr>
        <p:spPr/>
        <p:txBody>
          <a:bodyPr/>
          <a:lstStyle/>
          <a:p>
            <a:fld id="{62B505E6-57E1-4F34-9E0A-561F8590D233}" type="slidenum">
              <a:rPr lang="en-NZ" smtClean="0"/>
              <a:t>7</a:t>
            </a:fld>
            <a:endParaRPr lang="en-NZ"/>
          </a:p>
        </p:txBody>
      </p:sp>
    </p:spTree>
    <p:extLst>
      <p:ext uri="{BB962C8B-B14F-4D97-AF65-F5344CB8AC3E}">
        <p14:creationId xmlns:p14="http://schemas.microsoft.com/office/powerpoint/2010/main" val="270515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33D55-6688-9456-060B-675F44764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1E735-0E27-5E6C-3D0B-DD3144106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DD5D3-8362-D578-701D-AD1C8BEC6E14}"/>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2FC19047-E1BB-DFB5-17AD-77A46AEE6F2A}"/>
              </a:ext>
            </a:extLst>
          </p:cNvPr>
          <p:cNvSpPr>
            <a:spLocks noGrp="1"/>
          </p:cNvSpPr>
          <p:nvPr>
            <p:ph type="sldNum" sz="quarter" idx="5"/>
          </p:nvPr>
        </p:nvSpPr>
        <p:spPr/>
        <p:txBody>
          <a:bodyPr/>
          <a:lstStyle/>
          <a:p>
            <a:fld id="{62B505E6-57E1-4F34-9E0A-561F8590D233}" type="slidenum">
              <a:rPr lang="en-NZ" smtClean="0"/>
              <a:t>8</a:t>
            </a:fld>
            <a:endParaRPr lang="en-NZ"/>
          </a:p>
        </p:txBody>
      </p:sp>
    </p:spTree>
    <p:extLst>
      <p:ext uri="{BB962C8B-B14F-4D97-AF65-F5344CB8AC3E}">
        <p14:creationId xmlns:p14="http://schemas.microsoft.com/office/powerpoint/2010/main" val="806803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89964-E4A7-8C66-1183-74AD707A0A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AFE0E-56AF-3331-A77E-1FF7AD05B4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ACCCF3-7D2B-5CB0-E93D-F7B2299F3719}"/>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77EF6088-F3C1-7221-154C-6513EE0ADCF5}"/>
              </a:ext>
            </a:extLst>
          </p:cNvPr>
          <p:cNvSpPr>
            <a:spLocks noGrp="1"/>
          </p:cNvSpPr>
          <p:nvPr>
            <p:ph type="sldNum" sz="quarter" idx="5"/>
          </p:nvPr>
        </p:nvSpPr>
        <p:spPr/>
        <p:txBody>
          <a:bodyPr/>
          <a:lstStyle/>
          <a:p>
            <a:fld id="{62B505E6-57E1-4F34-9E0A-561F8590D233}" type="slidenum">
              <a:rPr lang="en-NZ" smtClean="0"/>
              <a:t>9</a:t>
            </a:fld>
            <a:endParaRPr lang="en-NZ"/>
          </a:p>
        </p:txBody>
      </p:sp>
    </p:spTree>
    <p:extLst>
      <p:ext uri="{BB962C8B-B14F-4D97-AF65-F5344CB8AC3E}">
        <p14:creationId xmlns:p14="http://schemas.microsoft.com/office/powerpoint/2010/main" val="3432586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96228-35EC-3C32-9F44-7092E979C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45257-4EB5-BDF3-F3ED-500FDC1B3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A875A-2A8B-81BB-9FDA-F6ED227093A6}"/>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17B534C3-596D-D9B5-672C-C619117778A8}"/>
              </a:ext>
            </a:extLst>
          </p:cNvPr>
          <p:cNvSpPr>
            <a:spLocks noGrp="1"/>
          </p:cNvSpPr>
          <p:nvPr>
            <p:ph type="sldNum" sz="quarter" idx="5"/>
          </p:nvPr>
        </p:nvSpPr>
        <p:spPr/>
        <p:txBody>
          <a:bodyPr/>
          <a:lstStyle/>
          <a:p>
            <a:fld id="{62B505E6-57E1-4F34-9E0A-561F8590D233}" type="slidenum">
              <a:rPr lang="en-NZ" smtClean="0"/>
              <a:t>10</a:t>
            </a:fld>
            <a:endParaRPr lang="en-NZ"/>
          </a:p>
        </p:txBody>
      </p:sp>
    </p:spTree>
    <p:extLst>
      <p:ext uri="{BB962C8B-B14F-4D97-AF65-F5344CB8AC3E}">
        <p14:creationId xmlns:p14="http://schemas.microsoft.com/office/powerpoint/2010/main" val="1678870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C253A-DAC4-C369-5D78-1406BD5709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6F33ACD-3F91-46E1-ECA7-0E78E9B9E0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51286F67-B49C-4082-789C-6CE28FD1C530}"/>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5" name="Footer Placeholder 4">
            <a:extLst>
              <a:ext uri="{FF2B5EF4-FFF2-40B4-BE49-F238E27FC236}">
                <a16:creationId xmlns:a16="http://schemas.microsoft.com/office/drawing/2014/main" id="{CFA25846-63CC-9D9E-BFD5-63B586EE659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9D227C69-7B0F-1AF4-FB35-6CBA98DD8D2A}"/>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1896669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0D9A1-56AE-9A49-E161-94E64FFA35EA}"/>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1303BBAA-C7FD-29E7-F6AE-7EB23C18CE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7902C97-A712-DB75-6662-0AD4F8711407}"/>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5" name="Footer Placeholder 4">
            <a:extLst>
              <a:ext uri="{FF2B5EF4-FFF2-40B4-BE49-F238E27FC236}">
                <a16:creationId xmlns:a16="http://schemas.microsoft.com/office/drawing/2014/main" id="{32DB85B1-C41C-8A55-EB12-D14282B13C6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150F638-3BC5-E71B-EA68-CBFBC8ED8B04}"/>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105321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5F4E72-A3B6-51B1-688D-49CF271644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CC54547D-DCD7-3D3A-61DC-E10BC64C45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66BFDFA-6BA5-AA35-0552-599327A0E9C4}"/>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5" name="Footer Placeholder 4">
            <a:extLst>
              <a:ext uri="{FF2B5EF4-FFF2-40B4-BE49-F238E27FC236}">
                <a16:creationId xmlns:a16="http://schemas.microsoft.com/office/drawing/2014/main" id="{06233FFD-C8E9-D3C9-5047-9C73B1FFDA0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F9C8F8B-B7AD-ADBA-A4B4-6B1E6A165034}"/>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1992179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page Light">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409701" y="2608618"/>
            <a:ext cx="9291412" cy="478367"/>
          </a:xfrm>
          <a:prstGeom prst="rect">
            <a:avLst/>
          </a:prstGeom>
        </p:spPr>
        <p:txBody>
          <a:bodyPr>
            <a:normAutofit/>
          </a:bodyPr>
          <a:lstStyle>
            <a:lvl1pPr marL="0" indent="0">
              <a:buNone/>
              <a:defRPr sz="2133" b="1" i="0">
                <a:solidFill>
                  <a:srgbClr val="0073A0"/>
                </a:solidFill>
                <a:latin typeface="Source Sans Pro" panose="020B0503030403020204" pitchFamily="34" charset="0"/>
                <a:cs typeface="Arial" panose="020B0604020202020204" pitchFamily="34" charset="0"/>
              </a:defRPr>
            </a:lvl1pPr>
          </a:lstStyle>
          <a:p>
            <a:pPr lvl="0"/>
            <a:r>
              <a:rPr lang="en-GB"/>
              <a:t>Click to add subtitle</a:t>
            </a:r>
            <a:endParaRPr lang="en-US"/>
          </a:p>
        </p:txBody>
      </p:sp>
      <p:sp>
        <p:nvSpPr>
          <p:cNvPr id="2" name="Text Placeholder 4">
            <a:extLst>
              <a:ext uri="{FF2B5EF4-FFF2-40B4-BE49-F238E27FC236}">
                <a16:creationId xmlns:a16="http://schemas.microsoft.com/office/drawing/2014/main" id="{50DB1F15-37EC-C830-706B-5BCF91B821EC}"/>
              </a:ext>
            </a:extLst>
          </p:cNvPr>
          <p:cNvSpPr>
            <a:spLocks noGrp="1"/>
          </p:cNvSpPr>
          <p:nvPr>
            <p:ph type="body" sz="quarter" idx="13" hasCustomPrompt="1"/>
          </p:nvPr>
        </p:nvSpPr>
        <p:spPr>
          <a:xfrm>
            <a:off x="1409221" y="3178860"/>
            <a:ext cx="9291892" cy="1441267"/>
          </a:xfrm>
          <a:prstGeom prst="rect">
            <a:avLst/>
          </a:prstGeom>
        </p:spPr>
        <p:txBody>
          <a:bodyPr>
            <a:noAutofit/>
          </a:bodyPr>
          <a:lstStyle>
            <a:lvl1pPr marL="0" indent="0" algn="l">
              <a:lnSpc>
                <a:spcPts val="5333"/>
              </a:lnSpc>
              <a:buNone/>
              <a:defRPr sz="5000" b="1">
                <a:solidFill>
                  <a:srgbClr val="003E60"/>
                </a:solidFill>
              </a:defRPr>
            </a:lvl1pPr>
          </a:lstStyle>
          <a:p>
            <a:pPr lvl="0"/>
            <a:r>
              <a:rPr lang="en-US"/>
              <a:t>Click to edit</a:t>
            </a:r>
            <a:br>
              <a:rPr lang="en-US"/>
            </a:br>
            <a:r>
              <a:rPr lang="en-US"/>
              <a:t>Master text styles</a:t>
            </a:r>
          </a:p>
        </p:txBody>
      </p:sp>
      <p:sp>
        <p:nvSpPr>
          <p:cNvPr id="3" name="Text Placeholder 4">
            <a:extLst>
              <a:ext uri="{FF2B5EF4-FFF2-40B4-BE49-F238E27FC236}">
                <a16:creationId xmlns:a16="http://schemas.microsoft.com/office/drawing/2014/main" id="{3449DD78-0BAA-FDBA-DD0E-0511BC7D3FF4}"/>
              </a:ext>
            </a:extLst>
          </p:cNvPr>
          <p:cNvSpPr>
            <a:spLocks noGrp="1"/>
          </p:cNvSpPr>
          <p:nvPr>
            <p:ph type="body" sz="quarter" idx="15" hasCustomPrompt="1"/>
          </p:nvPr>
        </p:nvSpPr>
        <p:spPr>
          <a:xfrm>
            <a:off x="1409220" y="5773982"/>
            <a:ext cx="9291411" cy="491861"/>
          </a:xfrm>
          <a:prstGeom prst="rect">
            <a:avLst/>
          </a:prstGeom>
        </p:spPr>
        <p:txBody>
          <a:bodyPr>
            <a:noAutofit/>
          </a:bodyPr>
          <a:lstStyle>
            <a:lvl1pPr marL="0" indent="0" algn="l">
              <a:buNone/>
              <a:defRPr sz="1800" b="0" i="0" baseline="0">
                <a:solidFill>
                  <a:schemeClr val="bg1">
                    <a:lumMod val="65000"/>
                  </a:schemeClr>
                </a:solidFill>
                <a:latin typeface="Source Sans Pro Semibold" panose="020B0603030403020204" pitchFamily="34" charset="0"/>
                <a:ea typeface="Source Sans Pro Semibold" panose="020B0603030403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pic>
        <p:nvPicPr>
          <p:cNvPr id="4" name="Picture 3" descr="Logo, company name&#10;&#10;Description automatically generated">
            <a:extLst>
              <a:ext uri="{FF2B5EF4-FFF2-40B4-BE49-F238E27FC236}">
                <a16:creationId xmlns:a16="http://schemas.microsoft.com/office/drawing/2014/main" id="{C83ADCCC-5A96-0066-844E-71118B0AAEE5}"/>
              </a:ext>
            </a:extLst>
          </p:cNvPr>
          <p:cNvPicPr>
            <a:picLocks noChangeAspect="1"/>
          </p:cNvPicPr>
          <p:nvPr userDrawn="1"/>
        </p:nvPicPr>
        <p:blipFill>
          <a:blip r:embed="rId2"/>
          <a:stretch>
            <a:fillRect/>
          </a:stretch>
        </p:blipFill>
        <p:spPr>
          <a:xfrm>
            <a:off x="1297020" y="579044"/>
            <a:ext cx="1910675" cy="1145217"/>
          </a:xfrm>
          <a:prstGeom prst="rect">
            <a:avLst/>
          </a:prstGeom>
        </p:spPr>
      </p:pic>
      <p:sp>
        <p:nvSpPr>
          <p:cNvPr id="8" name="Rectangle 7">
            <a:extLst>
              <a:ext uri="{FF2B5EF4-FFF2-40B4-BE49-F238E27FC236}">
                <a16:creationId xmlns:a16="http://schemas.microsoft.com/office/drawing/2014/main" id="{04B0D8A2-B580-C924-F819-C39D2DFE8570}"/>
              </a:ext>
            </a:extLst>
          </p:cNvPr>
          <p:cNvSpPr/>
          <p:nvPr userDrawn="1"/>
        </p:nvSpPr>
        <p:spPr>
          <a:xfrm>
            <a:off x="1509824" y="6783510"/>
            <a:ext cx="10682177"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3633857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ingle image/chart">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723900" y="2078637"/>
            <a:ext cx="10929179" cy="4034297"/>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7" name="Title 7">
            <a:extLst>
              <a:ext uri="{FF2B5EF4-FFF2-40B4-BE49-F238E27FC236}">
                <a16:creationId xmlns:a16="http://schemas.microsoft.com/office/drawing/2014/main" id="{99FCE8A5-72FA-D04E-A2BD-CECBFACEF60A}"/>
              </a:ext>
            </a:extLst>
          </p:cNvPr>
          <p:cNvSpPr>
            <a:spLocks noGrp="1"/>
          </p:cNvSpPr>
          <p:nvPr>
            <p:ph type="title" hasCustomPrompt="1"/>
          </p:nvPr>
        </p:nvSpPr>
        <p:spPr>
          <a:xfrm>
            <a:off x="725232" y="926045"/>
            <a:ext cx="8982321" cy="505548"/>
          </a:xfrm>
          <a:prstGeom prst="rect">
            <a:avLst/>
          </a:prstGeom>
          <a:noFill/>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1" name="Text Placeholder 21">
            <a:extLst>
              <a:ext uri="{FF2B5EF4-FFF2-40B4-BE49-F238E27FC236}">
                <a16:creationId xmlns:a16="http://schemas.microsoft.com/office/drawing/2014/main" id="{D459210A-D34A-C842-A9EB-444B1C75AE6E}"/>
              </a:ext>
            </a:extLst>
          </p:cNvPr>
          <p:cNvSpPr>
            <a:spLocks noGrp="1"/>
          </p:cNvSpPr>
          <p:nvPr>
            <p:ph type="body" sz="quarter" idx="20" hasCustomPrompt="1"/>
          </p:nvPr>
        </p:nvSpPr>
        <p:spPr>
          <a:xfrm>
            <a:off x="723901" y="1460602"/>
            <a:ext cx="8983064" cy="347133"/>
          </a:xfrm>
          <a:prstGeom prst="rect">
            <a:avLst/>
          </a:prstGeom>
        </p:spPr>
        <p:txBody>
          <a:bodyPr>
            <a:noAutofit/>
          </a:bodyPr>
          <a:lstStyle>
            <a:lvl1pPr marL="0" indent="0">
              <a:buNone/>
              <a:defRPr b="1">
                <a:solidFill>
                  <a:schemeClr val="bg2"/>
                </a:solidFill>
              </a:defRPr>
            </a:lvl1pPr>
          </a:lstStyle>
          <a:p>
            <a:pPr lvl="0"/>
            <a:r>
              <a:rPr lang="en-GB"/>
              <a:t>Click to add subtitle</a:t>
            </a:r>
          </a:p>
        </p:txBody>
      </p:sp>
      <p:sp>
        <p:nvSpPr>
          <p:cNvPr id="8" name="Slide Number Placeholder 7">
            <a:extLst>
              <a:ext uri="{FF2B5EF4-FFF2-40B4-BE49-F238E27FC236}">
                <a16:creationId xmlns:a16="http://schemas.microsoft.com/office/drawing/2014/main" id="{2C012AB0-F4BF-9544-A4A7-0AD273D018C2}"/>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87AC2D10-1D0D-BEFF-F12F-0575FC7FA0C5}"/>
              </a:ext>
            </a:extLst>
          </p:cNvPr>
          <p:cNvSpPr/>
          <p:nvPr userDrawn="1"/>
        </p:nvSpPr>
        <p:spPr>
          <a:xfrm>
            <a:off x="725230" y="6790003"/>
            <a:ext cx="1146676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pic>
        <p:nvPicPr>
          <p:cNvPr id="2" name="Picture 1" descr="A picture containing graphical user interface&#10;&#10;Description automatically generated">
            <a:extLst>
              <a:ext uri="{FF2B5EF4-FFF2-40B4-BE49-F238E27FC236}">
                <a16:creationId xmlns:a16="http://schemas.microsoft.com/office/drawing/2014/main" id="{DDE8BCB8-31D3-4395-9C50-C24DA6806B4A}"/>
              </a:ext>
            </a:extLst>
          </p:cNvPr>
          <p:cNvPicPr>
            <a:picLocks noChangeAspect="1"/>
          </p:cNvPicPr>
          <p:nvPr userDrawn="1"/>
        </p:nvPicPr>
        <p:blipFill>
          <a:blip r:embed="rId2"/>
          <a:stretch>
            <a:fillRect/>
          </a:stretch>
        </p:blipFill>
        <p:spPr>
          <a:xfrm>
            <a:off x="10008047" y="352052"/>
            <a:ext cx="1910675" cy="1145217"/>
          </a:xfrm>
          <a:prstGeom prst="rect">
            <a:avLst/>
          </a:prstGeom>
        </p:spPr>
      </p:pic>
    </p:spTree>
    <p:extLst>
      <p:ext uri="{BB962C8B-B14F-4D97-AF65-F5344CB8AC3E}">
        <p14:creationId xmlns:p14="http://schemas.microsoft.com/office/powerpoint/2010/main" val="1774645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ingle image/chart_light">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A7720B-CFD9-844D-8184-00529D01B308}"/>
              </a:ext>
            </a:extLst>
          </p:cNvPr>
          <p:cNvSpPr>
            <a:spLocks noGrp="1"/>
          </p:cNvSpPr>
          <p:nvPr>
            <p:ph type="pic" sz="quarter" idx="17"/>
          </p:nvPr>
        </p:nvSpPr>
        <p:spPr>
          <a:xfrm>
            <a:off x="723900" y="2078637"/>
            <a:ext cx="10929179" cy="4034297"/>
          </a:xfrm>
          <a:prstGeom prst="rect">
            <a:avLst/>
          </a:prstGeom>
        </p:spPr>
        <p:txBody>
          <a:bodyPr/>
          <a:lstStyle>
            <a:lvl1pPr marL="0" indent="0" algn="ctr">
              <a:buFontTx/>
              <a:buNone/>
              <a:defRPr>
                <a:solidFill>
                  <a:srgbClr val="0A395B"/>
                </a:solidFill>
              </a:defRPr>
            </a:lvl1pPr>
          </a:lstStyle>
          <a:p>
            <a:r>
              <a:rPr lang="en-US"/>
              <a:t>Click icon to add picture</a:t>
            </a:r>
          </a:p>
        </p:txBody>
      </p:sp>
      <p:sp>
        <p:nvSpPr>
          <p:cNvPr id="7" name="Title 7">
            <a:extLst>
              <a:ext uri="{FF2B5EF4-FFF2-40B4-BE49-F238E27FC236}">
                <a16:creationId xmlns:a16="http://schemas.microsoft.com/office/drawing/2014/main" id="{99FCE8A5-72FA-D04E-A2BD-CECBFACEF60A}"/>
              </a:ext>
            </a:extLst>
          </p:cNvPr>
          <p:cNvSpPr>
            <a:spLocks noGrp="1"/>
          </p:cNvSpPr>
          <p:nvPr>
            <p:ph type="title" hasCustomPrompt="1"/>
          </p:nvPr>
        </p:nvSpPr>
        <p:spPr>
          <a:xfrm>
            <a:off x="725232" y="926045"/>
            <a:ext cx="8982321"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1" name="Text Placeholder 21">
            <a:extLst>
              <a:ext uri="{FF2B5EF4-FFF2-40B4-BE49-F238E27FC236}">
                <a16:creationId xmlns:a16="http://schemas.microsoft.com/office/drawing/2014/main" id="{D459210A-D34A-C842-A9EB-444B1C75AE6E}"/>
              </a:ext>
            </a:extLst>
          </p:cNvPr>
          <p:cNvSpPr>
            <a:spLocks noGrp="1"/>
          </p:cNvSpPr>
          <p:nvPr>
            <p:ph type="body" sz="quarter" idx="20" hasCustomPrompt="1"/>
          </p:nvPr>
        </p:nvSpPr>
        <p:spPr>
          <a:xfrm>
            <a:off x="723901" y="1460602"/>
            <a:ext cx="8983064" cy="347133"/>
          </a:xfrm>
          <a:prstGeom prst="rect">
            <a:avLst/>
          </a:prstGeom>
        </p:spPr>
        <p:txBody>
          <a:bodyPr>
            <a:noAutofit/>
          </a:bodyPr>
          <a:lstStyle>
            <a:lvl1pPr marL="0" indent="0">
              <a:buNone/>
              <a:defRPr b="1"/>
            </a:lvl1pPr>
          </a:lstStyle>
          <a:p>
            <a:pPr lvl="0"/>
            <a:r>
              <a:rPr lang="en-GB"/>
              <a:t>Click to add subtitle</a:t>
            </a:r>
          </a:p>
        </p:txBody>
      </p:sp>
      <p:sp>
        <p:nvSpPr>
          <p:cNvPr id="8" name="Slide Number Placeholder 7">
            <a:extLst>
              <a:ext uri="{FF2B5EF4-FFF2-40B4-BE49-F238E27FC236}">
                <a16:creationId xmlns:a16="http://schemas.microsoft.com/office/drawing/2014/main" id="{2C012AB0-F4BF-9544-A4A7-0AD273D018C2}"/>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87AC2D10-1D0D-BEFF-F12F-0575FC7FA0C5}"/>
              </a:ext>
            </a:extLst>
          </p:cNvPr>
          <p:cNvSpPr/>
          <p:nvPr userDrawn="1"/>
        </p:nvSpPr>
        <p:spPr>
          <a:xfrm>
            <a:off x="725230" y="6790003"/>
            <a:ext cx="11466769"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pic>
        <p:nvPicPr>
          <p:cNvPr id="6" name="Picture 5" descr="Logo, company name&#10;&#10;Description automatically generated">
            <a:extLst>
              <a:ext uri="{FF2B5EF4-FFF2-40B4-BE49-F238E27FC236}">
                <a16:creationId xmlns:a16="http://schemas.microsoft.com/office/drawing/2014/main" id="{84A64106-11C0-FC98-275E-E1B6DA7D52D3}"/>
              </a:ext>
            </a:extLst>
          </p:cNvPr>
          <p:cNvPicPr>
            <a:picLocks noChangeAspect="1"/>
          </p:cNvPicPr>
          <p:nvPr userDrawn="1"/>
        </p:nvPicPr>
        <p:blipFill>
          <a:blip r:embed="rId2"/>
          <a:stretch>
            <a:fillRect/>
          </a:stretch>
        </p:blipFill>
        <p:spPr>
          <a:xfrm>
            <a:off x="10023517" y="193661"/>
            <a:ext cx="1910675" cy="1145217"/>
          </a:xfrm>
          <a:prstGeom prst="rect">
            <a:avLst/>
          </a:prstGeom>
        </p:spPr>
      </p:pic>
    </p:spTree>
    <p:extLst>
      <p:ext uri="{BB962C8B-B14F-4D97-AF65-F5344CB8AC3E}">
        <p14:creationId xmlns:p14="http://schemas.microsoft.com/office/powerpoint/2010/main" val="3955526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ver page">
    <p:bg>
      <p:bgPr>
        <a:solidFill>
          <a:srgbClr val="003E60"/>
        </a:solidFill>
        <a:effectLst/>
      </p:bgPr>
    </p:bg>
    <p:spTree>
      <p:nvGrpSpPr>
        <p:cNvPr id="1" name=""/>
        <p:cNvGrpSpPr/>
        <p:nvPr/>
      </p:nvGrpSpPr>
      <p:grpSpPr>
        <a:xfrm>
          <a:off x="0" y="0"/>
          <a:ext cx="0" cy="0"/>
          <a:chOff x="0" y="0"/>
          <a:chExt cx="0" cy="0"/>
        </a:xfrm>
      </p:grpSpPr>
      <p:sp>
        <p:nvSpPr>
          <p:cNvPr id="28" name="Text Placeholder 4">
            <a:extLst>
              <a:ext uri="{FF2B5EF4-FFF2-40B4-BE49-F238E27FC236}">
                <a16:creationId xmlns:a16="http://schemas.microsoft.com/office/drawing/2014/main" id="{5C50D7ED-159E-FC4B-816C-E630009F9214}"/>
              </a:ext>
            </a:extLst>
          </p:cNvPr>
          <p:cNvSpPr>
            <a:spLocks noGrp="1"/>
          </p:cNvSpPr>
          <p:nvPr>
            <p:ph type="body" sz="quarter" idx="15" hasCustomPrompt="1"/>
          </p:nvPr>
        </p:nvSpPr>
        <p:spPr>
          <a:xfrm>
            <a:off x="1409220" y="5773982"/>
            <a:ext cx="9291411" cy="491861"/>
          </a:xfrm>
          <a:prstGeom prst="rect">
            <a:avLst/>
          </a:prstGeom>
        </p:spPr>
        <p:txBody>
          <a:bodyPr>
            <a:noAutofit/>
          </a:bodyPr>
          <a:lstStyle>
            <a:lvl1pPr marL="0" indent="0" algn="l">
              <a:buNone/>
              <a:defRPr sz="1800" b="0" i="0" baseline="0">
                <a:solidFill>
                  <a:schemeClr val="bg1">
                    <a:lumMod val="65000"/>
                  </a:schemeClr>
                </a:solidFill>
                <a:latin typeface="Source Sans Pro Semibold" panose="020B0603030403020204" pitchFamily="34" charset="0"/>
                <a:ea typeface="Arial" panose="020B0606030504020204" pitchFamily="34" charset="0"/>
                <a:cs typeface="Arial" panose="020B0604020202020204" pitchFamily="34" charset="0"/>
              </a:defRPr>
            </a:lvl1pPr>
            <a:lvl2pPr>
              <a:defRPr b="1" i="0">
                <a:latin typeface="Arial" panose="020B0606030504020204" pitchFamily="34" charset="0"/>
                <a:ea typeface="Arial" panose="020B0606030504020204" pitchFamily="34" charset="0"/>
                <a:cs typeface="Arial" panose="020B0606030504020204" pitchFamily="34" charset="0"/>
              </a:defRPr>
            </a:lvl2pPr>
            <a:lvl3pPr>
              <a:defRPr b="1" i="0">
                <a:latin typeface="Arial" panose="020B0606030504020204" pitchFamily="34" charset="0"/>
                <a:ea typeface="Arial" panose="020B0606030504020204" pitchFamily="34" charset="0"/>
                <a:cs typeface="Arial" panose="020B0606030504020204" pitchFamily="34" charset="0"/>
              </a:defRPr>
            </a:lvl3pPr>
            <a:lvl4pPr>
              <a:defRPr b="1" i="0">
                <a:latin typeface="Arial" panose="020B0606030504020204" pitchFamily="34" charset="0"/>
                <a:ea typeface="Arial" panose="020B0606030504020204" pitchFamily="34" charset="0"/>
                <a:cs typeface="Arial" panose="020B0606030504020204" pitchFamily="34" charset="0"/>
              </a:defRPr>
            </a:lvl4pPr>
            <a:lvl5pPr>
              <a:defRPr b="1" i="0">
                <a:latin typeface="Arial" panose="020B0606030504020204" pitchFamily="34" charset="0"/>
                <a:ea typeface="Arial" panose="020B0606030504020204" pitchFamily="34" charset="0"/>
                <a:cs typeface="Arial" panose="020B0606030504020204" pitchFamily="34" charset="0"/>
              </a:defRPr>
            </a:lvl5pPr>
          </a:lstStyle>
          <a:p>
            <a:pPr lvl="0"/>
            <a:r>
              <a:rPr lang="en-GB"/>
              <a:t>Click to add presenter | date</a:t>
            </a:r>
          </a:p>
        </p:txBody>
      </p:sp>
      <p:sp>
        <p:nvSpPr>
          <p:cNvPr id="24" name="Text Placeholder 23">
            <a:extLst>
              <a:ext uri="{FF2B5EF4-FFF2-40B4-BE49-F238E27FC236}">
                <a16:creationId xmlns:a16="http://schemas.microsoft.com/office/drawing/2014/main" id="{BE8FF240-2C96-184B-BF50-BCC6EFB69007}"/>
              </a:ext>
            </a:extLst>
          </p:cNvPr>
          <p:cNvSpPr>
            <a:spLocks noGrp="1"/>
          </p:cNvSpPr>
          <p:nvPr>
            <p:ph type="body" sz="quarter" idx="16" hasCustomPrompt="1"/>
          </p:nvPr>
        </p:nvSpPr>
        <p:spPr>
          <a:xfrm>
            <a:off x="1409701" y="2608618"/>
            <a:ext cx="9291412" cy="478367"/>
          </a:xfrm>
          <a:prstGeom prst="rect">
            <a:avLst/>
          </a:prstGeom>
        </p:spPr>
        <p:txBody>
          <a:bodyPr>
            <a:normAutofit/>
          </a:bodyPr>
          <a:lstStyle>
            <a:lvl1pPr marL="0" indent="0">
              <a:buNone/>
              <a:defRPr sz="2133" b="0" i="0">
                <a:solidFill>
                  <a:srgbClr val="0096FF"/>
                </a:solidFill>
                <a:latin typeface="Source Sans Pro Semibold" panose="020B0603030403020204" pitchFamily="34" charset="0"/>
                <a:cs typeface="Arial" panose="020B0604020202020204" pitchFamily="34" charset="0"/>
              </a:defRPr>
            </a:lvl1pPr>
          </a:lstStyle>
          <a:p>
            <a:pPr lvl="0"/>
            <a:r>
              <a:rPr lang="en-GB"/>
              <a:t>Click to add subtitle</a:t>
            </a:r>
            <a:endParaRPr lang="en-US"/>
          </a:p>
        </p:txBody>
      </p:sp>
      <p:sp>
        <p:nvSpPr>
          <p:cNvPr id="4" name="Text Placeholder 4">
            <a:extLst>
              <a:ext uri="{FF2B5EF4-FFF2-40B4-BE49-F238E27FC236}">
                <a16:creationId xmlns:a16="http://schemas.microsoft.com/office/drawing/2014/main" id="{C738AB99-B129-12F0-A86D-1DC80C7E4EC3}"/>
              </a:ext>
            </a:extLst>
          </p:cNvPr>
          <p:cNvSpPr>
            <a:spLocks noGrp="1"/>
          </p:cNvSpPr>
          <p:nvPr>
            <p:ph type="body" sz="quarter" idx="13" hasCustomPrompt="1"/>
          </p:nvPr>
        </p:nvSpPr>
        <p:spPr>
          <a:xfrm>
            <a:off x="1409221" y="3178860"/>
            <a:ext cx="9291892" cy="1441267"/>
          </a:xfrm>
          <a:prstGeom prst="rect">
            <a:avLst/>
          </a:prstGeom>
        </p:spPr>
        <p:txBody>
          <a:bodyPr>
            <a:noAutofit/>
          </a:bodyPr>
          <a:lstStyle>
            <a:lvl1pPr marL="0" indent="0" algn="l">
              <a:lnSpc>
                <a:spcPts val="5333"/>
              </a:lnSpc>
              <a:buNone/>
              <a:defRPr sz="5000" b="1">
                <a:solidFill>
                  <a:srgbClr val="EAECED"/>
                </a:solidFill>
              </a:defRPr>
            </a:lvl1pPr>
          </a:lstStyle>
          <a:p>
            <a:pPr lvl="0"/>
            <a:r>
              <a:rPr lang="en-US"/>
              <a:t>Click to edit</a:t>
            </a:r>
            <a:br>
              <a:rPr lang="en-US"/>
            </a:br>
            <a:r>
              <a:rPr lang="en-US"/>
              <a:t>Master text styles</a:t>
            </a:r>
          </a:p>
        </p:txBody>
      </p:sp>
      <p:pic>
        <p:nvPicPr>
          <p:cNvPr id="3" name="Picture 2" descr="A picture containing graphical user interface&#10;&#10;Description automatically generated">
            <a:extLst>
              <a:ext uri="{FF2B5EF4-FFF2-40B4-BE49-F238E27FC236}">
                <a16:creationId xmlns:a16="http://schemas.microsoft.com/office/drawing/2014/main" id="{CD2094BF-CF46-8CE4-BF25-1B3AA1A2B444}"/>
              </a:ext>
            </a:extLst>
          </p:cNvPr>
          <p:cNvPicPr>
            <a:picLocks noChangeAspect="1"/>
          </p:cNvPicPr>
          <p:nvPr userDrawn="1"/>
        </p:nvPicPr>
        <p:blipFill>
          <a:blip r:embed="rId2"/>
          <a:stretch>
            <a:fillRect/>
          </a:stretch>
        </p:blipFill>
        <p:spPr>
          <a:xfrm>
            <a:off x="1297021" y="579546"/>
            <a:ext cx="1910675" cy="1145217"/>
          </a:xfrm>
          <a:prstGeom prst="rect">
            <a:avLst/>
          </a:prstGeom>
        </p:spPr>
      </p:pic>
      <p:sp>
        <p:nvSpPr>
          <p:cNvPr id="6" name="Rectangle 5">
            <a:extLst>
              <a:ext uri="{FF2B5EF4-FFF2-40B4-BE49-F238E27FC236}">
                <a16:creationId xmlns:a16="http://schemas.microsoft.com/office/drawing/2014/main" id="{2F2EA3E9-22F7-98FB-42DB-9F252E5DCE3B}"/>
              </a:ext>
            </a:extLst>
          </p:cNvPr>
          <p:cNvSpPr/>
          <p:nvPr userDrawn="1"/>
        </p:nvSpPr>
        <p:spPr>
          <a:xfrm>
            <a:off x="1509824" y="6783510"/>
            <a:ext cx="10682177" cy="95693"/>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400"/>
          </a:p>
        </p:txBody>
      </p:sp>
    </p:spTree>
    <p:extLst>
      <p:ext uri="{BB962C8B-B14F-4D97-AF65-F5344CB8AC3E}">
        <p14:creationId xmlns:p14="http://schemas.microsoft.com/office/powerpoint/2010/main" val="996211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ta page (6)">
    <p:bg>
      <p:bgPr>
        <a:solidFill>
          <a:schemeClr val="bg1"/>
        </a:solidFill>
        <a:effectLst/>
      </p:bgPr>
    </p:bg>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1D802CD-A9A1-C847-A5D5-1A30CA38B8F6}"/>
              </a:ext>
            </a:extLst>
          </p:cNvPr>
          <p:cNvSpPr>
            <a:spLocks noGrp="1"/>
          </p:cNvSpPr>
          <p:nvPr>
            <p:ph type="title" hasCustomPrompt="1"/>
          </p:nvPr>
        </p:nvSpPr>
        <p:spPr>
          <a:xfrm>
            <a:off x="725231" y="926045"/>
            <a:ext cx="10629021" cy="505548"/>
          </a:xfrm>
          <a:prstGeom prst="rect">
            <a:avLst/>
          </a:prstGeom>
        </p:spPr>
        <p:txBody>
          <a:bodyPr>
            <a:noAutofit/>
          </a:bodyPr>
          <a:lstStyle>
            <a:lvl1pPr>
              <a:defRPr sz="4000" b="0"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6" name="Text Placeholder 21">
            <a:extLst>
              <a:ext uri="{FF2B5EF4-FFF2-40B4-BE49-F238E27FC236}">
                <a16:creationId xmlns:a16="http://schemas.microsoft.com/office/drawing/2014/main" id="{733DC9CF-A961-8045-AE92-053ED0236680}"/>
              </a:ext>
            </a:extLst>
          </p:cNvPr>
          <p:cNvSpPr>
            <a:spLocks noGrp="1"/>
          </p:cNvSpPr>
          <p:nvPr>
            <p:ph type="body" sz="quarter" idx="20" hasCustomPrompt="1"/>
          </p:nvPr>
        </p:nvSpPr>
        <p:spPr>
          <a:xfrm>
            <a:off x="723901" y="1460602"/>
            <a:ext cx="10629900" cy="347133"/>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41" name="Text Placeholder 4">
            <a:extLst>
              <a:ext uri="{FF2B5EF4-FFF2-40B4-BE49-F238E27FC236}">
                <a16:creationId xmlns:a16="http://schemas.microsoft.com/office/drawing/2014/main" id="{1F351A5C-628A-6D48-8897-8B553B3B0AB8}"/>
              </a:ext>
            </a:extLst>
          </p:cNvPr>
          <p:cNvSpPr>
            <a:spLocks noGrp="1"/>
          </p:cNvSpPr>
          <p:nvPr>
            <p:ph type="body" sz="quarter" idx="14" hasCustomPrompt="1"/>
          </p:nvPr>
        </p:nvSpPr>
        <p:spPr>
          <a:xfrm>
            <a:off x="723901" y="2364458"/>
            <a:ext cx="2140823" cy="667849"/>
          </a:xfrm>
          <a:prstGeom prst="rect">
            <a:avLst/>
          </a:prstGeom>
        </p:spPr>
        <p:txBody>
          <a:bodyPr>
            <a:noAutofit/>
          </a:bodyPr>
          <a:lstStyle>
            <a:lvl1pPr marL="0" indent="0" algn="ctr">
              <a:buNone/>
              <a:defRPr sz="5000" b="1">
                <a:solidFill>
                  <a:srgbClr val="FFE000"/>
                </a:solidFill>
              </a:defRPr>
            </a:lvl1pPr>
          </a:lstStyle>
          <a:p>
            <a:pPr marL="0" marR="0" lvl="0" indent="0" algn="ctr" defTabSz="914377" rtl="0" eaLnBrk="1" fontAlgn="auto" latinLnBrk="0" hangingPunct="1">
              <a:lnSpc>
                <a:spcPts val="2933"/>
              </a:lnSpc>
              <a:spcBef>
                <a:spcPts val="0"/>
              </a:spcBef>
              <a:spcAft>
                <a:spcPts val="267"/>
              </a:spcAft>
              <a:buClrTx/>
              <a:buSzTx/>
              <a:buFont typeface="Arial" panose="020B0604020202020204" pitchFamily="34" charset="0"/>
              <a:buNone/>
              <a:tabLst/>
              <a:defRPr/>
            </a:pPr>
            <a:r>
              <a:rPr lang="en-GB"/>
              <a:t>#</a:t>
            </a:r>
            <a:endParaRPr lang="en-US"/>
          </a:p>
          <a:p>
            <a:pPr lvl="0"/>
            <a:endParaRPr lang="en-US"/>
          </a:p>
        </p:txBody>
      </p:sp>
      <p:sp>
        <p:nvSpPr>
          <p:cNvPr id="43" name="Text Placeholder 2">
            <a:extLst>
              <a:ext uri="{FF2B5EF4-FFF2-40B4-BE49-F238E27FC236}">
                <a16:creationId xmlns:a16="http://schemas.microsoft.com/office/drawing/2014/main" id="{AB3B12B8-6407-294F-871A-E4C318126822}"/>
              </a:ext>
            </a:extLst>
          </p:cNvPr>
          <p:cNvSpPr>
            <a:spLocks noGrp="1"/>
          </p:cNvSpPr>
          <p:nvPr>
            <p:ph type="body" sz="quarter" idx="65" hasCustomPrompt="1"/>
          </p:nvPr>
        </p:nvSpPr>
        <p:spPr>
          <a:xfrm>
            <a:off x="729964" y="3123362"/>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44" name="Text Placeholder 2">
            <a:extLst>
              <a:ext uri="{FF2B5EF4-FFF2-40B4-BE49-F238E27FC236}">
                <a16:creationId xmlns:a16="http://schemas.microsoft.com/office/drawing/2014/main" id="{2AE032BD-92C0-5E43-B0A4-011201885A0A}"/>
              </a:ext>
            </a:extLst>
          </p:cNvPr>
          <p:cNvSpPr>
            <a:spLocks noGrp="1"/>
          </p:cNvSpPr>
          <p:nvPr>
            <p:ph type="body" sz="quarter" idx="80" hasCustomPrompt="1"/>
          </p:nvPr>
        </p:nvSpPr>
        <p:spPr>
          <a:xfrm>
            <a:off x="736030" y="5106836"/>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45" name="Text Placeholder 2">
            <a:extLst>
              <a:ext uri="{FF2B5EF4-FFF2-40B4-BE49-F238E27FC236}">
                <a16:creationId xmlns:a16="http://schemas.microsoft.com/office/drawing/2014/main" id="{8D6C4ECE-4F9A-154C-B2B5-DA3ADC844D46}"/>
              </a:ext>
            </a:extLst>
          </p:cNvPr>
          <p:cNvSpPr>
            <a:spLocks noGrp="1"/>
          </p:cNvSpPr>
          <p:nvPr>
            <p:ph type="body" sz="quarter" idx="82" hasCustomPrompt="1"/>
          </p:nvPr>
        </p:nvSpPr>
        <p:spPr>
          <a:xfrm>
            <a:off x="729964" y="3511563"/>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46" name="Text Placeholder 2">
            <a:extLst>
              <a:ext uri="{FF2B5EF4-FFF2-40B4-BE49-F238E27FC236}">
                <a16:creationId xmlns:a16="http://schemas.microsoft.com/office/drawing/2014/main" id="{327ED8BA-2189-0A4F-8BB0-0B790DF28E3E}"/>
              </a:ext>
            </a:extLst>
          </p:cNvPr>
          <p:cNvSpPr>
            <a:spLocks noGrp="1"/>
          </p:cNvSpPr>
          <p:nvPr>
            <p:ph type="body" sz="quarter" idx="87" hasCustomPrompt="1"/>
          </p:nvPr>
        </p:nvSpPr>
        <p:spPr>
          <a:xfrm>
            <a:off x="729964" y="5495038"/>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55" name="Text Placeholder 2">
            <a:extLst>
              <a:ext uri="{FF2B5EF4-FFF2-40B4-BE49-F238E27FC236}">
                <a16:creationId xmlns:a16="http://schemas.microsoft.com/office/drawing/2014/main" id="{9BE01C5C-F80A-F64C-AB22-3C836C2F6449}"/>
              </a:ext>
            </a:extLst>
          </p:cNvPr>
          <p:cNvSpPr>
            <a:spLocks noGrp="1"/>
          </p:cNvSpPr>
          <p:nvPr>
            <p:ph type="body" sz="quarter" idx="90" hasCustomPrompt="1"/>
          </p:nvPr>
        </p:nvSpPr>
        <p:spPr>
          <a:xfrm>
            <a:off x="4605929" y="3123362"/>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56" name="Text Placeholder 2">
            <a:extLst>
              <a:ext uri="{FF2B5EF4-FFF2-40B4-BE49-F238E27FC236}">
                <a16:creationId xmlns:a16="http://schemas.microsoft.com/office/drawing/2014/main" id="{ED5FDBA9-427E-1048-B633-BFBB911A0EFE}"/>
              </a:ext>
            </a:extLst>
          </p:cNvPr>
          <p:cNvSpPr>
            <a:spLocks noGrp="1"/>
          </p:cNvSpPr>
          <p:nvPr>
            <p:ph type="body" sz="quarter" idx="91" hasCustomPrompt="1"/>
          </p:nvPr>
        </p:nvSpPr>
        <p:spPr>
          <a:xfrm>
            <a:off x="4611994" y="5106836"/>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57" name="Text Placeholder 2">
            <a:extLst>
              <a:ext uri="{FF2B5EF4-FFF2-40B4-BE49-F238E27FC236}">
                <a16:creationId xmlns:a16="http://schemas.microsoft.com/office/drawing/2014/main" id="{ADCB89BB-60EC-7F4F-AA59-7A653D394023}"/>
              </a:ext>
            </a:extLst>
          </p:cNvPr>
          <p:cNvSpPr>
            <a:spLocks noGrp="1"/>
          </p:cNvSpPr>
          <p:nvPr>
            <p:ph type="body" sz="quarter" idx="92" hasCustomPrompt="1"/>
          </p:nvPr>
        </p:nvSpPr>
        <p:spPr>
          <a:xfrm>
            <a:off x="4605929" y="3511563"/>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58" name="Text Placeholder 2">
            <a:extLst>
              <a:ext uri="{FF2B5EF4-FFF2-40B4-BE49-F238E27FC236}">
                <a16:creationId xmlns:a16="http://schemas.microsoft.com/office/drawing/2014/main" id="{6A64D6F8-63E5-7146-A35C-C3BA21975970}"/>
              </a:ext>
            </a:extLst>
          </p:cNvPr>
          <p:cNvSpPr>
            <a:spLocks noGrp="1"/>
          </p:cNvSpPr>
          <p:nvPr>
            <p:ph type="body" sz="quarter" idx="93" hasCustomPrompt="1"/>
          </p:nvPr>
        </p:nvSpPr>
        <p:spPr>
          <a:xfrm>
            <a:off x="4605929" y="5495038"/>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65" name="Text Placeholder 4">
            <a:extLst>
              <a:ext uri="{FF2B5EF4-FFF2-40B4-BE49-F238E27FC236}">
                <a16:creationId xmlns:a16="http://schemas.microsoft.com/office/drawing/2014/main" id="{41B419B6-6C57-E841-A781-B04BDD5EFD1A}"/>
              </a:ext>
            </a:extLst>
          </p:cNvPr>
          <p:cNvSpPr>
            <a:spLocks noGrp="1"/>
          </p:cNvSpPr>
          <p:nvPr>
            <p:ph type="body" sz="quarter" idx="94" hasCustomPrompt="1"/>
          </p:nvPr>
        </p:nvSpPr>
        <p:spPr>
          <a:xfrm>
            <a:off x="8500091" y="2364458"/>
            <a:ext cx="2140823" cy="667849"/>
          </a:xfrm>
          <a:prstGeom prst="rect">
            <a:avLst/>
          </a:prstGeom>
        </p:spPr>
        <p:txBody>
          <a:bodyPr>
            <a:noAutofit/>
          </a:bodyPr>
          <a:lstStyle>
            <a:lvl1pPr marL="0" indent="0" algn="ctr">
              <a:buNone/>
              <a:defRPr sz="5000" b="1">
                <a:solidFill>
                  <a:srgbClr val="FFE000"/>
                </a:solidFill>
              </a:defRPr>
            </a:lvl1pPr>
          </a:lstStyle>
          <a:p>
            <a:pPr lvl="0"/>
            <a:r>
              <a:rPr lang="en-GB"/>
              <a:t>#</a:t>
            </a:r>
            <a:endParaRPr lang="en-US"/>
          </a:p>
        </p:txBody>
      </p:sp>
      <p:sp>
        <p:nvSpPr>
          <p:cNvPr id="67" name="Text Placeholder 2">
            <a:extLst>
              <a:ext uri="{FF2B5EF4-FFF2-40B4-BE49-F238E27FC236}">
                <a16:creationId xmlns:a16="http://schemas.microsoft.com/office/drawing/2014/main" id="{860DB2E7-7DAA-DD44-B5ED-EC18E2A28F4E}"/>
              </a:ext>
            </a:extLst>
          </p:cNvPr>
          <p:cNvSpPr>
            <a:spLocks noGrp="1"/>
          </p:cNvSpPr>
          <p:nvPr>
            <p:ph type="body" sz="quarter" idx="96" hasCustomPrompt="1"/>
          </p:nvPr>
        </p:nvSpPr>
        <p:spPr>
          <a:xfrm>
            <a:off x="8506155" y="3123362"/>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68" name="Text Placeholder 2">
            <a:extLst>
              <a:ext uri="{FF2B5EF4-FFF2-40B4-BE49-F238E27FC236}">
                <a16:creationId xmlns:a16="http://schemas.microsoft.com/office/drawing/2014/main" id="{16EE3BC3-7C26-DE4C-994D-4C19990E4579}"/>
              </a:ext>
            </a:extLst>
          </p:cNvPr>
          <p:cNvSpPr>
            <a:spLocks noGrp="1"/>
          </p:cNvSpPr>
          <p:nvPr>
            <p:ph type="body" sz="quarter" idx="97" hasCustomPrompt="1"/>
          </p:nvPr>
        </p:nvSpPr>
        <p:spPr>
          <a:xfrm>
            <a:off x="8512221" y="5106836"/>
            <a:ext cx="2140823" cy="301997"/>
          </a:xfrm>
          <a:prstGeom prst="rect">
            <a:avLst/>
          </a:prstGeom>
        </p:spPr>
        <p:txBody>
          <a:bodyPr>
            <a:noAutofit/>
          </a:bodyPr>
          <a:lstStyle>
            <a:lvl1pPr marL="0" indent="0" algn="ctr">
              <a:buNone/>
              <a:defRPr sz="1600" b="1">
                <a:solidFill>
                  <a:srgbClr val="0A395B"/>
                </a:solidFill>
              </a:defRPr>
            </a:lvl1pPr>
            <a:lvl2pPr marL="457189" indent="0">
              <a:buNone/>
              <a:defRPr/>
            </a:lvl2pPr>
          </a:lstStyle>
          <a:p>
            <a:pPr lvl="0"/>
            <a:r>
              <a:rPr lang="en-GB"/>
              <a:t>Click here</a:t>
            </a:r>
            <a:endParaRPr lang="en-US"/>
          </a:p>
        </p:txBody>
      </p:sp>
      <p:sp>
        <p:nvSpPr>
          <p:cNvPr id="69" name="Text Placeholder 2">
            <a:extLst>
              <a:ext uri="{FF2B5EF4-FFF2-40B4-BE49-F238E27FC236}">
                <a16:creationId xmlns:a16="http://schemas.microsoft.com/office/drawing/2014/main" id="{6CD94ECE-5BE3-E04E-9CB1-13564C8BA537}"/>
              </a:ext>
            </a:extLst>
          </p:cNvPr>
          <p:cNvSpPr>
            <a:spLocks noGrp="1"/>
          </p:cNvSpPr>
          <p:nvPr>
            <p:ph type="body" sz="quarter" idx="98" hasCustomPrompt="1"/>
          </p:nvPr>
        </p:nvSpPr>
        <p:spPr>
          <a:xfrm>
            <a:off x="8506155" y="3511563"/>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70" name="Text Placeholder 2">
            <a:extLst>
              <a:ext uri="{FF2B5EF4-FFF2-40B4-BE49-F238E27FC236}">
                <a16:creationId xmlns:a16="http://schemas.microsoft.com/office/drawing/2014/main" id="{8333594E-3419-DB49-B998-FF906EEE3BBE}"/>
              </a:ext>
            </a:extLst>
          </p:cNvPr>
          <p:cNvSpPr>
            <a:spLocks noGrp="1"/>
          </p:cNvSpPr>
          <p:nvPr>
            <p:ph type="body" sz="quarter" idx="99" hasCustomPrompt="1"/>
          </p:nvPr>
        </p:nvSpPr>
        <p:spPr>
          <a:xfrm>
            <a:off x="8506155" y="5495038"/>
            <a:ext cx="2140823" cy="646527"/>
          </a:xfrm>
          <a:prstGeom prst="rect">
            <a:avLst/>
          </a:prstGeom>
        </p:spPr>
        <p:txBody>
          <a:bodyPr>
            <a:noAutofit/>
          </a:bodyPr>
          <a:lstStyle>
            <a:lvl1pPr marL="0" indent="0" algn="ctr">
              <a:buNone/>
              <a:defRPr sz="1400" b="0">
                <a:solidFill>
                  <a:srgbClr val="0A395B"/>
                </a:solidFill>
              </a:defRPr>
            </a:lvl1pPr>
            <a:lvl2pPr marL="457189" indent="0">
              <a:buNone/>
              <a:defRPr/>
            </a:lvl2pPr>
          </a:lstStyle>
          <a:p>
            <a:pPr lvl="0"/>
            <a:r>
              <a:rPr lang="en-GB"/>
              <a:t>Click here</a:t>
            </a:r>
            <a:endParaRPr lang="en-US"/>
          </a:p>
        </p:txBody>
      </p:sp>
      <p:sp>
        <p:nvSpPr>
          <p:cNvPr id="72" name="Text Placeholder 2">
            <a:extLst>
              <a:ext uri="{FF2B5EF4-FFF2-40B4-BE49-F238E27FC236}">
                <a16:creationId xmlns:a16="http://schemas.microsoft.com/office/drawing/2014/main" id="{B04174B3-AC62-D142-962A-A33EDB8F6BE5}"/>
              </a:ext>
            </a:extLst>
          </p:cNvPr>
          <p:cNvSpPr>
            <a:spLocks noGrp="1"/>
          </p:cNvSpPr>
          <p:nvPr>
            <p:ph type="body" sz="quarter" idx="100" hasCustomPrompt="1"/>
          </p:nvPr>
        </p:nvSpPr>
        <p:spPr>
          <a:xfrm>
            <a:off x="723901" y="6313940"/>
            <a:ext cx="9747172" cy="410520"/>
          </a:xfrm>
          <a:prstGeom prst="rect">
            <a:avLst/>
          </a:prstGeom>
        </p:spPr>
        <p:txBody>
          <a:bodyPr>
            <a:noAutofit/>
          </a:bodyPr>
          <a:lstStyle>
            <a:lvl1pPr marL="0" indent="0" algn="l">
              <a:buNone/>
              <a:defRPr sz="1067" b="0" i="0">
                <a:solidFill>
                  <a:srgbClr val="0A395B"/>
                </a:solidFill>
                <a:latin typeface="Arial Narrow" panose="020B0604020202020204" pitchFamily="34" charset="0"/>
                <a:cs typeface="Arial Narrow" panose="020B0604020202020204" pitchFamily="34" charset="0"/>
              </a:defRPr>
            </a:lvl1pPr>
            <a:lvl2pPr marL="457189" indent="0">
              <a:buNone/>
              <a:defRPr/>
            </a:lvl2pPr>
          </a:lstStyle>
          <a:p>
            <a:pPr lvl="0"/>
            <a:r>
              <a:rPr lang="en-GB"/>
              <a:t>Footnote if required</a:t>
            </a:r>
            <a:endParaRPr lang="en-US"/>
          </a:p>
        </p:txBody>
      </p:sp>
      <p:sp>
        <p:nvSpPr>
          <p:cNvPr id="24" name="Slide Number Placeholder 7">
            <a:extLst>
              <a:ext uri="{FF2B5EF4-FFF2-40B4-BE49-F238E27FC236}">
                <a16:creationId xmlns:a16="http://schemas.microsoft.com/office/drawing/2014/main" id="{9E02D07A-A5BF-2846-A49E-917E97D5B849}"/>
              </a:ext>
            </a:extLst>
          </p:cNvPr>
          <p:cNvSpPr>
            <a:spLocks noGrp="1"/>
          </p:cNvSpPr>
          <p:nvPr>
            <p:ph type="sldNum" sz="quarter" idx="4"/>
          </p:nvPr>
        </p:nvSpPr>
        <p:spPr>
          <a:xfrm>
            <a:off x="11172555" y="6357600"/>
            <a:ext cx="698028" cy="365125"/>
          </a:xfrm>
          <a:prstGeom prst="rect">
            <a:avLst/>
          </a:prstGeom>
        </p:spPr>
        <p:txBody>
          <a:bodyPr vert="horz" lIns="91440" tIns="45720" rIns="91440" bIns="45720" rtlCol="0" anchor="ctr"/>
          <a:lstStyle>
            <a:lvl1pPr algn="r">
              <a:defRPr sz="1200" b="0" i="0">
                <a:solidFill>
                  <a:srgbClr val="0A395B"/>
                </a:solidFill>
                <a:latin typeface="Arial" panose="020B0604020202020204" pitchFamily="34" charset="0"/>
              </a:defRPr>
            </a:lvl1pPr>
          </a:lstStyle>
          <a:p>
            <a:fld id="{9445717F-2858-4043-A9CA-B2273EB60975}" type="slidenum">
              <a:rPr lang="en-US" smtClean="0"/>
              <a:pPr/>
              <a:t>‹#›</a:t>
            </a:fld>
            <a:endParaRPr lang="en-US"/>
          </a:p>
        </p:txBody>
      </p:sp>
      <p:sp>
        <p:nvSpPr>
          <p:cNvPr id="10" name="Rectangle 9">
            <a:extLst>
              <a:ext uri="{FF2B5EF4-FFF2-40B4-BE49-F238E27FC236}">
                <a16:creationId xmlns:a16="http://schemas.microsoft.com/office/drawing/2014/main" id="{1BA73380-5815-0371-CF64-93B84642618F}"/>
              </a:ext>
            </a:extLst>
          </p:cNvPr>
          <p:cNvSpPr/>
          <p:nvPr userDrawn="1"/>
        </p:nvSpPr>
        <p:spPr>
          <a:xfrm>
            <a:off x="-74211" y="6790003"/>
            <a:ext cx="1226621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045"/>
          </a:p>
        </p:txBody>
      </p:sp>
    </p:spTree>
    <p:extLst>
      <p:ext uri="{BB962C8B-B14F-4D97-AF65-F5344CB8AC3E}">
        <p14:creationId xmlns:p14="http://schemas.microsoft.com/office/powerpoint/2010/main" val="763532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half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6094572" y="0"/>
            <a:ext cx="6096000" cy="6858000"/>
          </a:xfrm>
          <a:prstGeom prst="rect">
            <a:avLst/>
          </a:prstGeom>
        </p:spPr>
        <p:txBody>
          <a:bodyPr/>
          <a:lstStyle>
            <a:lvl1pPr marL="0" indent="0" algn="ctr">
              <a:buNone/>
              <a:defRPr sz="3200">
                <a:solidFill>
                  <a:srgbClr val="0A395B"/>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0" name="Title 7">
            <a:extLst>
              <a:ext uri="{FF2B5EF4-FFF2-40B4-BE49-F238E27FC236}">
                <a16:creationId xmlns:a16="http://schemas.microsoft.com/office/drawing/2014/main" id="{D5CDACD2-C424-0D4E-AD81-2B0BCA7021A0}"/>
              </a:ext>
            </a:extLst>
          </p:cNvPr>
          <p:cNvSpPr>
            <a:spLocks noGrp="1"/>
          </p:cNvSpPr>
          <p:nvPr>
            <p:ph type="title" hasCustomPrompt="1"/>
          </p:nvPr>
        </p:nvSpPr>
        <p:spPr>
          <a:xfrm>
            <a:off x="725231" y="1392183"/>
            <a:ext cx="4878688" cy="505548"/>
          </a:xfrm>
          <a:prstGeom prst="rect">
            <a:avLst/>
          </a:prstGeom>
        </p:spPr>
        <p:txBody>
          <a:bodyPr>
            <a:noAutofit/>
          </a:bodyPr>
          <a:lstStyle>
            <a:lvl1pPr>
              <a:defRPr sz="4000" b="1" i="0" baseline="0">
                <a:solidFill>
                  <a:srgbClr val="0A395B"/>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898DAF2A-02B4-3744-88E3-B5DF5C6F2B31}"/>
              </a:ext>
            </a:extLst>
          </p:cNvPr>
          <p:cNvSpPr>
            <a:spLocks noGrp="1"/>
          </p:cNvSpPr>
          <p:nvPr>
            <p:ph type="body" sz="quarter" idx="20" hasCustomPrompt="1"/>
          </p:nvPr>
        </p:nvSpPr>
        <p:spPr>
          <a:xfrm>
            <a:off x="723901" y="1899632"/>
            <a:ext cx="4879091" cy="347133"/>
          </a:xfrm>
          <a:prstGeom prst="rect">
            <a:avLst/>
          </a:prstGeom>
        </p:spPr>
        <p:txBody>
          <a:bodyPr>
            <a:noAutofit/>
          </a:bodyPr>
          <a:lstStyle>
            <a:lvl1pPr marL="0" indent="0">
              <a:buNone/>
              <a:defRPr b="1"/>
            </a:lvl1pPr>
          </a:lstStyle>
          <a:p>
            <a:pPr lvl="0"/>
            <a:r>
              <a:rPr lang="en-GB"/>
              <a:t>Click to add subtitle</a:t>
            </a:r>
          </a:p>
        </p:txBody>
      </p:sp>
      <p:sp>
        <p:nvSpPr>
          <p:cNvPr id="14" name="Text Placeholder 23">
            <a:extLst>
              <a:ext uri="{FF2B5EF4-FFF2-40B4-BE49-F238E27FC236}">
                <a16:creationId xmlns:a16="http://schemas.microsoft.com/office/drawing/2014/main" id="{777C4CBC-0F4E-3A4E-B77F-A676036942AD}"/>
              </a:ext>
            </a:extLst>
          </p:cNvPr>
          <p:cNvSpPr>
            <a:spLocks noGrp="1"/>
          </p:cNvSpPr>
          <p:nvPr>
            <p:ph type="body" sz="quarter" idx="21" hasCustomPrompt="1"/>
          </p:nvPr>
        </p:nvSpPr>
        <p:spPr>
          <a:xfrm>
            <a:off x="723901" y="2606747"/>
            <a:ext cx="4879091" cy="4033212"/>
          </a:xfrm>
          <a:prstGeom prst="rect">
            <a:avLst/>
          </a:prstGeom>
        </p:spPr>
        <p:txBody>
          <a:bodyPr numCol="1" spcCol="180000">
            <a:noAutofit/>
          </a:bodyPr>
          <a:lstStyle>
            <a:lvl1pPr marL="0" indent="0">
              <a:buFont typeface="Arial" panose="020B0604020202020204" pitchFamily="34" charset="0"/>
              <a:buNone/>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Libero </a:t>
            </a:r>
            <a:r>
              <a:rPr lang="en-GB" err="1"/>
              <a:t>nunc</a:t>
            </a:r>
            <a:r>
              <a:rPr lang="en-GB"/>
              <a:t> </a:t>
            </a:r>
            <a:r>
              <a:rPr lang="en-GB" err="1"/>
              <a:t>consequat</a:t>
            </a:r>
            <a:r>
              <a:rPr lang="en-GB"/>
              <a:t> </a:t>
            </a:r>
            <a:r>
              <a:rPr lang="en-GB" err="1"/>
              <a:t>interdum</a:t>
            </a:r>
            <a:r>
              <a:rPr lang="en-GB"/>
              <a:t> </a:t>
            </a:r>
            <a:r>
              <a:rPr lang="en-GB" err="1"/>
              <a:t>varius</a:t>
            </a:r>
            <a:r>
              <a:rPr lang="en-GB"/>
              <a:t>. </a:t>
            </a:r>
          </a:p>
          <a:p>
            <a:pPr lvl="0"/>
            <a:r>
              <a:rPr lang="en-GB"/>
              <a:t>Magna </a:t>
            </a:r>
            <a:r>
              <a:rPr lang="en-GB" err="1"/>
              <a:t>fringilla</a:t>
            </a:r>
            <a:r>
              <a:rPr lang="en-GB"/>
              <a:t> </a:t>
            </a:r>
            <a:r>
              <a:rPr lang="en-GB" err="1"/>
              <a:t>urna</a:t>
            </a:r>
            <a:r>
              <a:rPr lang="en-GB"/>
              <a:t>. Dui </a:t>
            </a:r>
            <a:r>
              <a:rPr lang="en-GB" err="1"/>
              <a:t>ut</a:t>
            </a:r>
            <a:r>
              <a:rPr lang="en-GB"/>
              <a:t> </a:t>
            </a:r>
            <a:r>
              <a:rPr lang="en-GB" err="1"/>
              <a:t>ornare</a:t>
            </a:r>
            <a:endParaRPr lang="en-GB"/>
          </a:p>
        </p:txBody>
      </p:sp>
      <p:sp>
        <p:nvSpPr>
          <p:cNvPr id="8" name="Slide Number Placeholder 7">
            <a:extLst>
              <a:ext uri="{FF2B5EF4-FFF2-40B4-BE49-F238E27FC236}">
                <a16:creationId xmlns:a16="http://schemas.microsoft.com/office/drawing/2014/main" id="{2FA3EEA6-D5B9-3C4E-AFDB-31AB0113AA35}"/>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6865C7AC-B501-3DD8-9EA7-BCD0298DBCD7}"/>
              </a:ext>
            </a:extLst>
          </p:cNvPr>
          <p:cNvSpPr/>
          <p:nvPr userDrawn="1"/>
        </p:nvSpPr>
        <p:spPr>
          <a:xfrm>
            <a:off x="725231" y="6790003"/>
            <a:ext cx="5369341"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045"/>
          </a:p>
        </p:txBody>
      </p:sp>
      <p:pic>
        <p:nvPicPr>
          <p:cNvPr id="2" name="Picture 1" descr="Logo, company name&#10;&#10;Description automatically generated">
            <a:extLst>
              <a:ext uri="{FF2B5EF4-FFF2-40B4-BE49-F238E27FC236}">
                <a16:creationId xmlns:a16="http://schemas.microsoft.com/office/drawing/2014/main" id="{518A0C3D-561F-1A29-C3D9-A28B314BCAC6}"/>
              </a:ext>
            </a:extLst>
          </p:cNvPr>
          <p:cNvPicPr>
            <a:picLocks noChangeAspect="1"/>
          </p:cNvPicPr>
          <p:nvPr userDrawn="1"/>
        </p:nvPicPr>
        <p:blipFill>
          <a:blip r:embed="rId2"/>
          <a:stretch>
            <a:fillRect/>
          </a:stretch>
        </p:blipFill>
        <p:spPr>
          <a:xfrm>
            <a:off x="640616" y="150629"/>
            <a:ext cx="1910675" cy="1145217"/>
          </a:xfrm>
          <a:prstGeom prst="rect">
            <a:avLst/>
          </a:prstGeom>
        </p:spPr>
      </p:pic>
    </p:spTree>
    <p:extLst>
      <p:ext uri="{BB962C8B-B14F-4D97-AF65-F5344CB8AC3E}">
        <p14:creationId xmlns:p14="http://schemas.microsoft.com/office/powerpoint/2010/main" val="384934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eft half image with text - blue">
    <p:bg>
      <p:bgPr>
        <a:solidFill>
          <a:srgbClr val="0A395B"/>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5FB59E-3554-0847-8D09-6E1F2EC4E75D}"/>
              </a:ext>
            </a:extLst>
          </p:cNvPr>
          <p:cNvSpPr>
            <a:spLocks noGrp="1"/>
          </p:cNvSpPr>
          <p:nvPr>
            <p:ph type="pic" idx="1"/>
          </p:nvPr>
        </p:nvSpPr>
        <p:spPr>
          <a:xfrm>
            <a:off x="0" y="0"/>
            <a:ext cx="6096000" cy="6858000"/>
          </a:xfrm>
          <a:prstGeom prst="rect">
            <a:avLst/>
          </a:prstGeom>
        </p:spPr>
        <p:txBody>
          <a:bodyPr/>
          <a:lstStyle>
            <a:lvl1pPr marL="0" indent="0" algn="ctr">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9" name="Title 7">
            <a:extLst>
              <a:ext uri="{FF2B5EF4-FFF2-40B4-BE49-F238E27FC236}">
                <a16:creationId xmlns:a16="http://schemas.microsoft.com/office/drawing/2014/main" id="{1E8CDABC-6D31-5A4E-BB19-6B34029AEB8D}"/>
              </a:ext>
            </a:extLst>
          </p:cNvPr>
          <p:cNvSpPr>
            <a:spLocks noGrp="1"/>
          </p:cNvSpPr>
          <p:nvPr>
            <p:ph type="title" hasCustomPrompt="1"/>
          </p:nvPr>
        </p:nvSpPr>
        <p:spPr>
          <a:xfrm>
            <a:off x="6907879" y="926045"/>
            <a:ext cx="5145156" cy="505548"/>
          </a:xfrm>
          <a:prstGeom prst="rect">
            <a:avLst/>
          </a:prstGeom>
        </p:spPr>
        <p:txBody>
          <a:bodyPr>
            <a:noAutofit/>
          </a:bodyPr>
          <a:lstStyle>
            <a:lvl1pPr>
              <a:defRPr sz="4000" b="1" i="0" baseline="0">
                <a:solidFill>
                  <a:schemeClr val="bg1"/>
                </a:solidFill>
                <a:latin typeface="Source Sans Pro Semibold" panose="020B0603030403020204" pitchFamily="34" charset="0"/>
                <a:cs typeface="Arial" panose="020B0604020202020204" pitchFamily="34" charset="0"/>
              </a:defRPr>
            </a:lvl1pPr>
          </a:lstStyle>
          <a:p>
            <a:r>
              <a:rPr lang="en-GB"/>
              <a:t>Click to add title</a:t>
            </a:r>
            <a:endParaRPr lang="en-US"/>
          </a:p>
        </p:txBody>
      </p:sp>
      <p:sp>
        <p:nvSpPr>
          <p:cNvPr id="12" name="Text Placeholder 21">
            <a:extLst>
              <a:ext uri="{FF2B5EF4-FFF2-40B4-BE49-F238E27FC236}">
                <a16:creationId xmlns:a16="http://schemas.microsoft.com/office/drawing/2014/main" id="{AB5015EC-A889-6943-9DE0-3D86A3D0C936}"/>
              </a:ext>
            </a:extLst>
          </p:cNvPr>
          <p:cNvSpPr>
            <a:spLocks noGrp="1"/>
          </p:cNvSpPr>
          <p:nvPr>
            <p:ph type="body" sz="quarter" idx="20" hasCustomPrompt="1"/>
          </p:nvPr>
        </p:nvSpPr>
        <p:spPr>
          <a:xfrm>
            <a:off x="6906551" y="1460602"/>
            <a:ext cx="5145581" cy="347133"/>
          </a:xfrm>
          <a:prstGeom prst="rect">
            <a:avLst/>
          </a:prstGeom>
        </p:spPr>
        <p:txBody>
          <a:bodyPr>
            <a:noAutofit/>
          </a:bodyPr>
          <a:lstStyle>
            <a:lvl1pPr marL="0" indent="0">
              <a:buNone/>
              <a:defRPr b="1">
                <a:solidFill>
                  <a:srgbClr val="0073A0"/>
                </a:solidFill>
              </a:defRPr>
            </a:lvl1pPr>
          </a:lstStyle>
          <a:p>
            <a:pPr lvl="0"/>
            <a:r>
              <a:rPr lang="en-GB"/>
              <a:t>Click to add subtitle</a:t>
            </a:r>
          </a:p>
        </p:txBody>
      </p:sp>
      <p:sp>
        <p:nvSpPr>
          <p:cNvPr id="14" name="Text Placeholder 23">
            <a:extLst>
              <a:ext uri="{FF2B5EF4-FFF2-40B4-BE49-F238E27FC236}">
                <a16:creationId xmlns:a16="http://schemas.microsoft.com/office/drawing/2014/main" id="{41EC5BE4-78C9-B34D-AFFA-20F880348FCA}"/>
              </a:ext>
            </a:extLst>
          </p:cNvPr>
          <p:cNvSpPr>
            <a:spLocks noGrp="1"/>
          </p:cNvSpPr>
          <p:nvPr>
            <p:ph type="body" sz="quarter" idx="21" hasCustomPrompt="1"/>
          </p:nvPr>
        </p:nvSpPr>
        <p:spPr>
          <a:xfrm>
            <a:off x="6906551" y="2012262"/>
            <a:ext cx="5145581" cy="4033212"/>
          </a:xfrm>
          <a:prstGeom prst="rect">
            <a:avLst/>
          </a:prstGeom>
        </p:spPr>
        <p:txBody>
          <a:bodyPr numCol="1" spcCol="180000">
            <a:noAutofit/>
          </a:bodyPr>
          <a:lstStyle>
            <a:lvl1pPr marL="0" indent="0">
              <a:buNone/>
              <a:defRPr>
                <a:solidFill>
                  <a:schemeClr val="bg1"/>
                </a:solidFill>
              </a:defRPr>
            </a:lvl1pPr>
          </a:lstStyle>
          <a:p>
            <a:pPr lvl="0"/>
            <a:r>
              <a:rPr lang="en-GB"/>
              <a:t>Click to add text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a:t>
            </a:r>
            <a:r>
              <a:rPr lang="en-GB" err="1"/>
              <a:t>Quisque</a:t>
            </a:r>
            <a:r>
              <a:rPr lang="en-GB"/>
              <a:t> id </a:t>
            </a:r>
            <a:r>
              <a:rPr lang="en-GB" err="1"/>
              <a:t>diam</a:t>
            </a:r>
            <a:r>
              <a:rPr lang="en-GB"/>
              <a:t> </a:t>
            </a:r>
            <a:r>
              <a:rPr lang="en-GB" err="1"/>
              <a:t>vel</a:t>
            </a:r>
            <a:r>
              <a:rPr lang="en-GB"/>
              <a:t> </a:t>
            </a:r>
            <a:r>
              <a:rPr lang="en-GB" err="1"/>
              <a:t>quam</a:t>
            </a:r>
            <a:r>
              <a:rPr lang="en-GB"/>
              <a:t> </a:t>
            </a:r>
            <a:r>
              <a:rPr lang="en-GB" err="1"/>
              <a:t>elementum</a:t>
            </a:r>
            <a:r>
              <a:rPr lang="en-GB"/>
              <a:t> pulvinar. </a:t>
            </a:r>
          </a:p>
          <a:p>
            <a:pPr lvl="0"/>
            <a:r>
              <a:rPr lang="en-GB" err="1"/>
              <a:t>Pellentesque</a:t>
            </a:r>
            <a:r>
              <a:rPr lang="en-GB"/>
              <a:t> sit </a:t>
            </a:r>
            <a:r>
              <a:rPr lang="en-GB" err="1"/>
              <a:t>amet</a:t>
            </a:r>
            <a:r>
              <a:rPr lang="en-GB"/>
              <a:t> </a:t>
            </a:r>
            <a:r>
              <a:rPr lang="en-GB" err="1"/>
              <a:t>porttitor</a:t>
            </a:r>
            <a:r>
              <a:rPr lang="en-GB"/>
              <a:t> </a:t>
            </a:r>
            <a:r>
              <a:rPr lang="en-GB" err="1"/>
              <a:t>eget</a:t>
            </a:r>
            <a:r>
              <a:rPr lang="en-GB"/>
              <a:t> </a:t>
            </a:r>
            <a:r>
              <a:rPr lang="en-GB" err="1"/>
              <a:t>dolor</a:t>
            </a:r>
            <a:r>
              <a:rPr lang="en-GB"/>
              <a:t> </a:t>
            </a:r>
            <a:r>
              <a:rPr lang="en-GB" err="1"/>
              <a:t>morbi</a:t>
            </a:r>
            <a:r>
              <a:rPr lang="en-GB"/>
              <a:t>. </a:t>
            </a:r>
            <a:r>
              <a:rPr lang="en-GB" err="1"/>
              <a:t>Arcu</a:t>
            </a:r>
            <a:r>
              <a:rPr lang="en-GB"/>
              <a:t> non </a:t>
            </a:r>
            <a:r>
              <a:rPr lang="en-GB" err="1"/>
              <a:t>odio</a:t>
            </a:r>
            <a:r>
              <a:rPr lang="en-GB"/>
              <a:t> </a:t>
            </a:r>
            <a:r>
              <a:rPr lang="en-GB" err="1"/>
              <a:t>euismod</a:t>
            </a:r>
            <a:r>
              <a:rPr lang="en-GB"/>
              <a:t> lacinia at </a:t>
            </a:r>
            <a:r>
              <a:rPr lang="en-GB" err="1"/>
              <a:t>quis</a:t>
            </a:r>
            <a:r>
              <a:rPr lang="en-GB"/>
              <a:t> </a:t>
            </a:r>
            <a:r>
              <a:rPr lang="en-GB" err="1"/>
              <a:t>risus</a:t>
            </a:r>
            <a:r>
              <a:rPr lang="en-GB"/>
              <a:t>. </a:t>
            </a:r>
            <a:r>
              <a:rPr lang="en-GB" err="1"/>
              <a:t>Dapibus</a:t>
            </a:r>
            <a:r>
              <a:rPr lang="en-GB"/>
              <a:t> </a:t>
            </a:r>
            <a:r>
              <a:rPr lang="en-GB" err="1"/>
              <a:t>ultrices</a:t>
            </a:r>
            <a:r>
              <a:rPr lang="en-GB"/>
              <a:t> in </a:t>
            </a:r>
            <a:r>
              <a:rPr lang="en-GB" err="1"/>
              <a:t>iaculis</a:t>
            </a:r>
            <a:r>
              <a:rPr lang="en-GB"/>
              <a:t> </a:t>
            </a:r>
            <a:r>
              <a:rPr lang="en-GB" err="1"/>
              <a:t>nunc</a:t>
            </a:r>
            <a:r>
              <a:rPr lang="en-GB"/>
              <a:t>.</a:t>
            </a:r>
          </a:p>
        </p:txBody>
      </p:sp>
      <p:sp>
        <p:nvSpPr>
          <p:cNvPr id="8" name="Slide Number Placeholder 7">
            <a:extLst>
              <a:ext uri="{FF2B5EF4-FFF2-40B4-BE49-F238E27FC236}">
                <a16:creationId xmlns:a16="http://schemas.microsoft.com/office/drawing/2014/main" id="{1761B534-E018-F045-8C9A-82FD20522467}"/>
              </a:ext>
            </a:extLst>
          </p:cNvPr>
          <p:cNvSpPr>
            <a:spLocks noGrp="1"/>
          </p:cNvSpPr>
          <p:nvPr>
            <p:ph type="sldNum" sz="quarter" idx="4"/>
          </p:nvPr>
        </p:nvSpPr>
        <p:spPr>
          <a:xfrm>
            <a:off x="9127384" y="6357600"/>
            <a:ext cx="2743200" cy="365125"/>
          </a:xfrm>
          <a:prstGeom prst="rect">
            <a:avLst/>
          </a:prstGeom>
        </p:spPr>
        <p:txBody>
          <a:bodyPr vert="horz" lIns="91440" tIns="45720" rIns="91440" bIns="45720" rtlCol="0" anchor="ctr"/>
          <a:lstStyle>
            <a:lvl1pPr algn="r">
              <a:defRPr sz="1200" b="0" i="0">
                <a:solidFill>
                  <a:schemeClr val="bg1">
                    <a:lumMod val="65000"/>
                  </a:schemeClr>
                </a:solidFill>
                <a:latin typeface="Arial" panose="020B0604020202020204" pitchFamily="34" charset="0"/>
              </a:defRPr>
            </a:lvl1pPr>
          </a:lstStyle>
          <a:p>
            <a:fld id="{9445717F-2858-4043-A9CA-B2273EB60975}" type="slidenum">
              <a:rPr lang="en-US" smtClean="0"/>
              <a:pPr/>
              <a:t>‹#›</a:t>
            </a:fld>
            <a:endParaRPr lang="en-US"/>
          </a:p>
        </p:txBody>
      </p:sp>
      <p:sp>
        <p:nvSpPr>
          <p:cNvPr id="5" name="Rectangle 4">
            <a:extLst>
              <a:ext uri="{FF2B5EF4-FFF2-40B4-BE49-F238E27FC236}">
                <a16:creationId xmlns:a16="http://schemas.microsoft.com/office/drawing/2014/main" id="{2E2A8D67-4FF2-42E1-AE27-C57EFB6B0C00}"/>
              </a:ext>
            </a:extLst>
          </p:cNvPr>
          <p:cNvSpPr/>
          <p:nvPr userDrawn="1"/>
        </p:nvSpPr>
        <p:spPr>
          <a:xfrm>
            <a:off x="7062237" y="6790003"/>
            <a:ext cx="5129764" cy="89200"/>
          </a:xfrm>
          <a:prstGeom prst="rect">
            <a:avLst/>
          </a:prstGeom>
          <a:solidFill>
            <a:srgbClr val="FF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2045"/>
          </a:p>
        </p:txBody>
      </p:sp>
    </p:spTree>
    <p:extLst>
      <p:ext uri="{BB962C8B-B14F-4D97-AF65-F5344CB8AC3E}">
        <p14:creationId xmlns:p14="http://schemas.microsoft.com/office/powerpoint/2010/main" val="352297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66E1-BA4F-3D92-546B-8C6F38FF628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4141FBF8-0247-4438-666C-B7BFCFF255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7023F9C-B021-FA4A-61A2-576C31A6DAC1}"/>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5" name="Footer Placeholder 4">
            <a:extLst>
              <a:ext uri="{FF2B5EF4-FFF2-40B4-BE49-F238E27FC236}">
                <a16:creationId xmlns:a16="http://schemas.microsoft.com/office/drawing/2014/main" id="{51E73551-99A6-59C4-08CC-A464A40AF87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C89D104-66FE-107A-6D2C-3CDD4525D016}"/>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2885447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642EC-9E88-CCD8-7353-A19ADA9CEB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0F8A20A2-172D-BB66-B89B-DA5BBC0171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7CD59C-C5EB-DD6E-6636-2559222FE125}"/>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5" name="Footer Placeholder 4">
            <a:extLst>
              <a:ext uri="{FF2B5EF4-FFF2-40B4-BE49-F238E27FC236}">
                <a16:creationId xmlns:a16="http://schemas.microsoft.com/office/drawing/2014/main" id="{A2A7132D-C2EB-7635-565A-7F4A43C9E3C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4572737-133B-F490-BC36-C6B6F579502E}"/>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3264966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9982E-307F-E5DA-2DC6-1C426C7C4AD6}"/>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DC36E908-1CFE-ED4F-1B1F-F42124F405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DA90717C-0B80-0A16-029B-BF8041101E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38651580-E2F3-A161-8509-9B8C0317A8C6}"/>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6" name="Footer Placeholder 5">
            <a:extLst>
              <a:ext uri="{FF2B5EF4-FFF2-40B4-BE49-F238E27FC236}">
                <a16:creationId xmlns:a16="http://schemas.microsoft.com/office/drawing/2014/main" id="{F054C191-F371-F456-C19E-A2D9DAED084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219228C-CCBB-9CB0-2C76-EF65976F9785}"/>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3342145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AF653-478A-2054-1D4A-9CED6AB95B4C}"/>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89478268-0E68-A817-F9C9-865EDEB19A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7961B5-212F-817C-14AC-A4F7ECF31B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CB1EA18C-A342-27A5-471C-C9AF4A0880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C23580-D2A0-0DF7-F70E-4E6AD9F493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EA98FA10-BD8D-1BCA-E52B-547D9A3526E2}"/>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8" name="Footer Placeholder 7">
            <a:extLst>
              <a:ext uri="{FF2B5EF4-FFF2-40B4-BE49-F238E27FC236}">
                <a16:creationId xmlns:a16="http://schemas.microsoft.com/office/drawing/2014/main" id="{CC3A6A83-F230-72D5-180E-AE39FB462A12}"/>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EB411FC6-79F9-7ACE-B2D0-2533F012D584}"/>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1740140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6FEB6-637D-627C-CAD9-B59BB6895123}"/>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18DBBAB1-FC31-2539-A5D7-15C1229A27F9}"/>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4" name="Footer Placeholder 3">
            <a:extLst>
              <a:ext uri="{FF2B5EF4-FFF2-40B4-BE49-F238E27FC236}">
                <a16:creationId xmlns:a16="http://schemas.microsoft.com/office/drawing/2014/main" id="{2A8310DF-064D-ED22-6390-8CBEDC5B7EEA}"/>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5082D5BC-35AB-1614-EC84-74B8ADB782A6}"/>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2676979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D20187-92A9-77D5-9A02-FC9BCD518446}"/>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3" name="Footer Placeholder 2">
            <a:extLst>
              <a:ext uri="{FF2B5EF4-FFF2-40B4-BE49-F238E27FC236}">
                <a16:creationId xmlns:a16="http://schemas.microsoft.com/office/drawing/2014/main" id="{BB375E3B-B38A-04A3-EFD4-55D9EEE7AD55}"/>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2D72FC27-EB08-5B54-25C2-98C50661A083}"/>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1977871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68714-1FCC-E3D3-488C-08801EEEC0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D9FDDBD2-15CE-4CD3-DC1E-A31138FA55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9892E434-6C31-06D7-DCAA-C766FA2AD5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83A4F6-661D-5143-67F2-86BB7171F5C9}"/>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6" name="Footer Placeholder 5">
            <a:extLst>
              <a:ext uri="{FF2B5EF4-FFF2-40B4-BE49-F238E27FC236}">
                <a16:creationId xmlns:a16="http://schemas.microsoft.com/office/drawing/2014/main" id="{C84713A1-7242-E857-16B8-4A2CDB0CF17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AA841743-2F74-1D97-73BD-48F67EFEA675}"/>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1906190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2771-35AE-03FC-24A9-071A2911BB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9A1D402D-2745-B63D-577F-24D17DEE8F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EA89E90F-ABE7-9EDD-A169-4CCF15C7A2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2E5879-7932-93C7-8421-D0CBDADCA944}"/>
              </a:ext>
            </a:extLst>
          </p:cNvPr>
          <p:cNvSpPr>
            <a:spLocks noGrp="1"/>
          </p:cNvSpPr>
          <p:nvPr>
            <p:ph type="dt" sz="half" idx="10"/>
          </p:nvPr>
        </p:nvSpPr>
        <p:spPr/>
        <p:txBody>
          <a:bodyPr/>
          <a:lstStyle/>
          <a:p>
            <a:fld id="{A4285300-3EB4-4D97-B176-9BB3A1105EFE}" type="datetimeFigureOut">
              <a:rPr lang="en-NZ" smtClean="0"/>
              <a:t>4/08/2026</a:t>
            </a:fld>
            <a:endParaRPr lang="en-NZ"/>
          </a:p>
        </p:txBody>
      </p:sp>
      <p:sp>
        <p:nvSpPr>
          <p:cNvPr id="6" name="Footer Placeholder 5">
            <a:extLst>
              <a:ext uri="{FF2B5EF4-FFF2-40B4-BE49-F238E27FC236}">
                <a16:creationId xmlns:a16="http://schemas.microsoft.com/office/drawing/2014/main" id="{CD11486D-7A38-D77F-1F9E-A96A2F2F000B}"/>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084C283-66DB-A2FB-F965-C9DAC6040489}"/>
              </a:ext>
            </a:extLst>
          </p:cNvPr>
          <p:cNvSpPr>
            <a:spLocks noGrp="1"/>
          </p:cNvSpPr>
          <p:nvPr>
            <p:ph type="sldNum" sz="quarter" idx="12"/>
          </p:nvPr>
        </p:nvSpPr>
        <p:spPr/>
        <p:txBody>
          <a:bodyPr/>
          <a:lstStyle/>
          <a:p>
            <a:fld id="{F58ED058-2BD1-4B88-A68A-D120B5BB23B1}" type="slidenum">
              <a:rPr lang="en-NZ" smtClean="0"/>
              <a:t>‹#›</a:t>
            </a:fld>
            <a:endParaRPr lang="en-NZ"/>
          </a:p>
        </p:txBody>
      </p:sp>
    </p:spTree>
    <p:extLst>
      <p:ext uri="{BB962C8B-B14F-4D97-AF65-F5344CB8AC3E}">
        <p14:creationId xmlns:p14="http://schemas.microsoft.com/office/powerpoint/2010/main" val="2332484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48769B-0BB3-FFC6-DCD1-0B817A3EED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F64DD25-85D4-02AF-3341-657714968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C6A4DCB-62D0-313A-B651-1D4314DEFD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285300-3EB4-4D97-B176-9BB3A1105EFE}" type="datetimeFigureOut">
              <a:rPr lang="en-NZ" smtClean="0"/>
              <a:t>4/08/2026</a:t>
            </a:fld>
            <a:endParaRPr lang="en-NZ"/>
          </a:p>
        </p:txBody>
      </p:sp>
      <p:sp>
        <p:nvSpPr>
          <p:cNvPr id="5" name="Footer Placeholder 4">
            <a:extLst>
              <a:ext uri="{FF2B5EF4-FFF2-40B4-BE49-F238E27FC236}">
                <a16:creationId xmlns:a16="http://schemas.microsoft.com/office/drawing/2014/main" id="{B0DC608D-337A-38E6-F90D-C71C543AAB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C3A987CC-B701-74A7-106E-B762FB8E8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8ED058-2BD1-4B88-A68A-D120B5BB23B1}" type="slidenum">
              <a:rPr lang="en-NZ" smtClean="0"/>
              <a:t>‹#›</a:t>
            </a:fld>
            <a:endParaRPr lang="en-NZ"/>
          </a:p>
        </p:txBody>
      </p:sp>
    </p:spTree>
    <p:extLst>
      <p:ext uri="{BB962C8B-B14F-4D97-AF65-F5344CB8AC3E}">
        <p14:creationId xmlns:p14="http://schemas.microsoft.com/office/powerpoint/2010/main" val="855546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2C2_DFB8D2B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microsoft.com/office/2018/10/relationships/comments" Target="../comments/modernComment_2A2_2A9B2D11.xml"/><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7DBF55-F0CB-10C0-500A-9C291184FF5E}"/>
              </a:ext>
            </a:extLst>
          </p:cNvPr>
          <p:cNvPicPr>
            <a:picLocks noChangeAspect="1"/>
          </p:cNvPicPr>
          <p:nvPr/>
        </p:nvPicPr>
        <p:blipFill>
          <a:blip r:embed="rId3">
            <a:alphaModFix amt="70000"/>
          </a:blip>
          <a:srcRect t="21531" b="47109"/>
          <a:stretch>
            <a:fillRect/>
          </a:stretch>
        </p:blipFill>
        <p:spPr>
          <a:xfrm>
            <a:off x="5355" y="0"/>
            <a:ext cx="12186645" cy="6788603"/>
          </a:xfrm>
          <a:prstGeom prst="rect">
            <a:avLst/>
          </a:prstGeom>
        </p:spPr>
      </p:pic>
      <p:sp>
        <p:nvSpPr>
          <p:cNvPr id="3" name="Text Placeholder 2">
            <a:extLst>
              <a:ext uri="{FF2B5EF4-FFF2-40B4-BE49-F238E27FC236}">
                <a16:creationId xmlns:a16="http://schemas.microsoft.com/office/drawing/2014/main" id="{9A93D632-AE30-4338-D686-AA7A63E67C8E}"/>
              </a:ext>
            </a:extLst>
          </p:cNvPr>
          <p:cNvSpPr>
            <a:spLocks noGrp="1"/>
          </p:cNvSpPr>
          <p:nvPr>
            <p:ph type="body" sz="quarter" idx="13"/>
          </p:nvPr>
        </p:nvSpPr>
        <p:spPr>
          <a:xfrm>
            <a:off x="1480842" y="3688840"/>
            <a:ext cx="10212149" cy="2093395"/>
          </a:xfrm>
          <a:solidFill>
            <a:srgbClr val="FFFFFF">
              <a:alpha val="89804"/>
            </a:srgbClr>
          </a:solidFill>
        </p:spPr>
        <p:txBody>
          <a:bodyPr vert="horz" lIns="121920" tIns="60960" rIns="121920" bIns="60960" rtlCol="0" anchor="t">
            <a:noAutofit/>
          </a:bodyPr>
          <a:lstStyle/>
          <a:p>
            <a:pPr>
              <a:lnSpc>
                <a:spcPct val="90000"/>
              </a:lnSpc>
              <a:defRPr/>
            </a:pPr>
            <a:r>
              <a:rPr lang="en-NZ" sz="4000">
                <a:latin typeface="Calibri" panose="020F0502020204030204" pitchFamily="34" charset="0"/>
                <a:ea typeface="Calibri" panose="020F0502020204030204" pitchFamily="34" charset="0"/>
                <a:cs typeface="Calibri" panose="020F0502020204030204" pitchFamily="34" charset="0"/>
              </a:rPr>
              <a:t>Developing the LTP 2027-37</a:t>
            </a:r>
          </a:p>
          <a:p>
            <a:pPr>
              <a:lnSpc>
                <a:spcPct val="90000"/>
              </a:lnSpc>
              <a:defRPr/>
            </a:pPr>
            <a:r>
              <a:rPr kumimoji="0" lang="mi-NZ" sz="3600" i="0" u="none" strike="noStrike" kern="1200" cap="none" spc="0" normalizeH="0" baseline="0" noProof="0" err="1">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Fees</a:t>
            </a:r>
            <a:r>
              <a:rPr kumimoji="0" lang="mi-NZ" sz="3600" i="0" u="none" strike="noStrike" kern="1200" cap="none" spc="0" normalizeH="0" baseline="0" noProof="0">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 and </a:t>
            </a:r>
            <a:r>
              <a:rPr kumimoji="0" lang="mi-NZ" sz="3600" i="0" u="none" strike="noStrike" kern="1200" cap="none" spc="0" normalizeH="0" baseline="0" noProof="0" err="1">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Charges</a:t>
            </a:r>
            <a:r>
              <a:rPr kumimoji="0" lang="mi-NZ" sz="3600" i="0" u="none" strike="noStrike" kern="1200" cap="none" spc="0" normalizeH="0" baseline="0" noProof="0">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mi-NZ" sz="3600" i="0" u="none" strike="noStrike" kern="1200" cap="none" spc="0" normalizeH="0" baseline="0" noProof="0" err="1">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Current</a:t>
            </a:r>
            <a:r>
              <a:rPr kumimoji="0" lang="mi-NZ" sz="3600" i="0" u="none" strike="noStrike" kern="1200" cap="none" spc="0" normalizeH="0" baseline="0" noProof="0">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mi-NZ" sz="3600" i="0" u="none" strike="noStrike" kern="1200" cap="none" spc="0" normalizeH="0" baseline="0" noProof="0" err="1">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practice</a:t>
            </a:r>
            <a:r>
              <a:rPr kumimoji="0" lang="mi-NZ" sz="3600" i="0" u="none" strike="noStrike" kern="1200" cap="none" spc="0" normalizeH="0" baseline="0" noProof="0">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 &amp; </a:t>
            </a:r>
            <a:r>
              <a:rPr kumimoji="0" lang="mi-NZ" sz="3600" i="0" u="none" strike="noStrike" kern="1200" cap="none" spc="0" normalizeH="0" baseline="0" noProof="0" err="1">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rPr>
              <a:t>principles</a:t>
            </a:r>
            <a:endParaRPr kumimoji="0" lang="mi-NZ" sz="3600" i="0" u="none" strike="noStrike" kern="1200" cap="none" spc="0" normalizeH="0" baseline="0" noProof="0">
              <a:ln>
                <a:noFill/>
              </a:ln>
              <a:solidFill>
                <a:schemeClr val="accent1"/>
              </a:solidFill>
              <a:effectLst/>
              <a:uLnTx/>
              <a:uFillTx/>
              <a:latin typeface="Calibri" panose="020F0502020204030204" pitchFamily="34" charset="0"/>
              <a:ea typeface="Calibri" panose="020F0502020204030204" pitchFamily="34" charset="0"/>
              <a:cs typeface="Calibri" panose="020F0502020204030204" pitchFamily="34" charset="0"/>
            </a:endParaRPr>
          </a:p>
          <a:p>
            <a:pPr>
              <a:lnSpc>
                <a:spcPct val="90000"/>
              </a:lnSpc>
              <a:defRPr/>
            </a:pPr>
            <a:endParaRPr lang="mi-NZ" sz="2000" b="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a:lnSpc>
                <a:spcPct val="90000"/>
              </a:lnSpc>
              <a:defRPr/>
            </a:pPr>
            <a:r>
              <a:rPr lang="mi-NZ" sz="2000" b="0">
                <a:solidFill>
                  <a:schemeClr val="accent1"/>
                </a:solidFill>
                <a:latin typeface="Calibri" panose="020F0502020204030204" pitchFamily="34" charset="0"/>
                <a:ea typeface="Calibri" panose="020F0502020204030204" pitchFamily="34" charset="0"/>
                <a:cs typeface="Calibri" panose="020F0502020204030204" pitchFamily="34" charset="0"/>
              </a:rPr>
              <a:t>12 </a:t>
            </a:r>
            <a:r>
              <a:rPr lang="mi-NZ" sz="2000" b="0" err="1">
                <a:solidFill>
                  <a:schemeClr val="accent1"/>
                </a:solidFill>
                <a:latin typeface="Calibri" panose="020F0502020204030204" pitchFamily="34" charset="0"/>
                <a:ea typeface="Calibri" panose="020F0502020204030204" pitchFamily="34" charset="0"/>
                <a:cs typeface="Calibri" panose="020F0502020204030204" pitchFamily="34" charset="0"/>
              </a:rPr>
              <a:t>August</a:t>
            </a:r>
            <a:r>
              <a:rPr lang="mi-NZ" sz="2000" b="0">
                <a:solidFill>
                  <a:schemeClr val="accent1"/>
                </a:solidFill>
                <a:latin typeface="Calibri" panose="020F0502020204030204" pitchFamily="34" charset="0"/>
                <a:ea typeface="Calibri" panose="020F0502020204030204" pitchFamily="34" charset="0"/>
                <a:cs typeface="Calibri" panose="020F0502020204030204" pitchFamily="34" charset="0"/>
              </a:rPr>
              <a:t> </a:t>
            </a:r>
            <a:endParaRPr lang="en-NZ" sz="540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AE6B018C-7261-9529-59F1-0D8820BF4036}"/>
              </a:ext>
            </a:extLst>
          </p:cNvPr>
          <p:cNvPicPr>
            <a:picLocks noChangeAspect="1"/>
          </p:cNvPicPr>
          <p:nvPr/>
        </p:nvPicPr>
        <p:blipFill>
          <a:blip r:embed="rId4">
            <a:alphaModFix amt="85000"/>
          </a:blip>
          <a:stretch>
            <a:fillRect/>
          </a:stretch>
        </p:blipFill>
        <p:spPr>
          <a:xfrm>
            <a:off x="1480843" y="777248"/>
            <a:ext cx="1508087" cy="744056"/>
          </a:xfrm>
          <a:prstGeom prst="rect">
            <a:avLst/>
          </a:prstGeom>
        </p:spPr>
      </p:pic>
    </p:spTree>
    <p:extLst>
      <p:ext uri="{BB962C8B-B14F-4D97-AF65-F5344CB8AC3E}">
        <p14:creationId xmlns:p14="http://schemas.microsoft.com/office/powerpoint/2010/main" val="354665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E339A-0711-0603-CDB7-7817FEAB538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0E9D005-7FA4-A8D9-8FBE-B30B490B5243}"/>
              </a:ext>
            </a:extLst>
          </p:cNvPr>
          <p:cNvSpPr txBox="1"/>
          <p:nvPr/>
        </p:nvSpPr>
        <p:spPr>
          <a:xfrm>
            <a:off x="892054" y="850197"/>
            <a:ext cx="10164185" cy="3954929"/>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Travel </a:t>
            </a:r>
            <a:endParaRPr lang="en-NZ" sz="2400">
              <a:solidFill>
                <a:schemeClr val="accent1">
                  <a:lumMod val="75000"/>
                </a:schemeClr>
              </a:solidFill>
              <a:latin typeface="Calibri"/>
              <a:ea typeface="Calibri"/>
              <a:cs typeface="Calibri"/>
            </a:endParaRPr>
          </a:p>
          <a:p>
            <a:pPr marL="342900" indent="-342900" algn="just">
              <a:buFont typeface="Arial,Sans-Serif" panose="020B0604020202020204" pitchFamily="34" charset="0"/>
              <a:buChar char="•"/>
            </a:pPr>
            <a:r>
              <a:rPr lang="en-NZ" sz="2000">
                <a:latin typeface="Calibri"/>
                <a:ea typeface="Calibri"/>
                <a:cs typeface="Calibri"/>
              </a:rPr>
              <a:t>Scale of charges shows that travel is charged as actual however, in practice we:  </a:t>
            </a:r>
            <a:endParaRPr lang="en-US" sz="2000">
              <a:latin typeface="Calibri"/>
              <a:ea typeface="Calibri"/>
              <a:cs typeface="Calibri"/>
            </a:endParaRPr>
          </a:p>
          <a:p>
            <a:pPr marL="1257300" lvl="2" indent="-342900" algn="just">
              <a:buFont typeface="Courier New" panose="020B0604020202020204" pitchFamily="34" charset="0"/>
              <a:buChar char="o"/>
            </a:pPr>
            <a:r>
              <a:rPr lang="en-NZ" sz="2000">
                <a:latin typeface="Calibri"/>
                <a:ea typeface="Calibri"/>
                <a:cs typeface="Calibri"/>
              </a:rPr>
              <a:t>Charge travel time from the closest ORC office (Dunedin, Queenstown, Wanaka, Alexandra, Balclutha and Oamaru)</a:t>
            </a:r>
            <a:endParaRPr lang="en-US" sz="2000">
              <a:latin typeface="Calibri"/>
              <a:ea typeface="Calibri"/>
              <a:cs typeface="Calibri"/>
            </a:endParaRPr>
          </a:p>
          <a:p>
            <a:pPr marL="1257300" lvl="2" indent="-342900" algn="just">
              <a:buFont typeface="Courier New" panose="020B0604020202020204" pitchFamily="34" charset="0"/>
              <a:buChar char="o"/>
            </a:pPr>
            <a:r>
              <a:rPr lang="en-NZ" sz="2000">
                <a:latin typeface="Calibri"/>
                <a:ea typeface="Calibri"/>
                <a:cs typeface="Calibri"/>
              </a:rPr>
              <a:t>Charge time on site </a:t>
            </a:r>
            <a:endParaRPr lang="en-US" sz="2000">
              <a:latin typeface="Calibri"/>
              <a:ea typeface="Calibri"/>
              <a:cs typeface="Calibri"/>
            </a:endParaRPr>
          </a:p>
          <a:p>
            <a:pPr marL="1257300" lvl="2" indent="-342900" algn="just">
              <a:buFont typeface="Courier New" panose="020B0604020202020204" pitchFamily="34" charset="0"/>
              <a:buChar char="o"/>
            </a:pPr>
            <a:r>
              <a:rPr lang="en-NZ" sz="2000">
                <a:latin typeface="Calibri"/>
                <a:ea typeface="Calibri"/>
                <a:cs typeface="Calibri"/>
              </a:rPr>
              <a:t>Charge km from nearest office where possible</a:t>
            </a:r>
            <a:endParaRPr lang="en-US" sz="2000">
              <a:latin typeface="Calibri"/>
              <a:ea typeface="Calibri"/>
              <a:cs typeface="Calibri"/>
            </a:endParaRPr>
          </a:p>
          <a:p>
            <a:pPr marL="1257300" lvl="2" indent="-342900" algn="just">
              <a:buFont typeface="Courier New" panose="020B0604020202020204" pitchFamily="34" charset="0"/>
              <a:buChar char="o"/>
            </a:pPr>
            <a:r>
              <a:rPr lang="en-NZ" sz="2000">
                <a:latin typeface="Calibri"/>
                <a:ea typeface="Calibri"/>
                <a:cs typeface="Calibri"/>
              </a:rPr>
              <a:t>This is simple, consistent and fair for applicants/Consent Holders</a:t>
            </a:r>
            <a:endParaRPr lang="en-US"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sp>
        <p:nvSpPr>
          <p:cNvPr id="4" name="Title 2">
            <a:extLst>
              <a:ext uri="{FF2B5EF4-FFF2-40B4-BE49-F238E27FC236}">
                <a16:creationId xmlns:a16="http://schemas.microsoft.com/office/drawing/2014/main" id="{2AF676C2-08C4-AA27-1A6C-DF0C4177DE55}"/>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4113734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62D55C-B898-725B-AA26-518740BCDAB5}"/>
              </a:ext>
            </a:extLst>
          </p:cNvPr>
          <p:cNvSpPr>
            <a:spLocks noGrp="1"/>
          </p:cNvSpPr>
          <p:nvPr>
            <p:ph type="title"/>
          </p:nvPr>
        </p:nvSpPr>
        <p:spPr>
          <a:xfrm>
            <a:off x="725232" y="853473"/>
            <a:ext cx="8982321" cy="505548"/>
          </a:xfrm>
        </p:spPr>
        <p:txBody>
          <a:bodyPr/>
          <a:lstStyle/>
          <a:p>
            <a:r>
              <a:rPr lang="en-NZ" sz="3200">
                <a:solidFill>
                  <a:schemeClr val="accent1">
                    <a:lumMod val="75000"/>
                  </a:schemeClr>
                </a:solidFill>
                <a:latin typeface="Calibri"/>
                <a:ea typeface="Calibri"/>
                <a:cs typeface="Calibri"/>
              </a:rPr>
              <a:t>Invoices  </a:t>
            </a:r>
            <a:r>
              <a:rPr lang="en-US">
                <a:latin typeface="Source Sans Pro Semibold"/>
                <a:ea typeface="Source Sans Pro Semibold"/>
                <a:cs typeface="Arial"/>
              </a:rPr>
              <a:t> </a:t>
            </a:r>
            <a:endParaRPr lang="en-US">
              <a:latin typeface="Source Sans Pro Semibold"/>
              <a:cs typeface="Arial"/>
            </a:endParaRPr>
          </a:p>
        </p:txBody>
      </p:sp>
      <p:sp>
        <p:nvSpPr>
          <p:cNvPr id="7" name="TextBox 6">
            <a:extLst>
              <a:ext uri="{FF2B5EF4-FFF2-40B4-BE49-F238E27FC236}">
                <a16:creationId xmlns:a16="http://schemas.microsoft.com/office/drawing/2014/main" id="{B816B12D-5C27-0973-8D16-0DA94C3C720F}"/>
              </a:ext>
            </a:extLst>
          </p:cNvPr>
          <p:cNvSpPr txBox="1"/>
          <p:nvPr/>
        </p:nvSpPr>
        <p:spPr>
          <a:xfrm>
            <a:off x="725715" y="1433286"/>
            <a:ext cx="9760856"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NZ" sz="2000" b="1">
                <a:latin typeface="Calibri"/>
                <a:cs typeface="Calibri"/>
              </a:rPr>
              <a:t>Consents</a:t>
            </a:r>
            <a:r>
              <a:rPr lang="en-NZ" sz="2000">
                <a:latin typeface="Calibri"/>
                <a:cs typeface="Calibri"/>
              </a:rPr>
              <a:t> </a:t>
            </a:r>
            <a:endParaRPr lang="en-US" sz="2000">
              <a:latin typeface="Calibri"/>
              <a:ea typeface="Calibri"/>
              <a:cs typeface="Calibri"/>
            </a:endParaRPr>
          </a:p>
          <a:p>
            <a:pPr marL="800100" lvl="1" indent="-342900" algn="just">
              <a:buFont typeface="Arial"/>
              <a:buChar char="•"/>
            </a:pPr>
            <a:r>
              <a:rPr lang="en-NZ" sz="2000">
                <a:latin typeface="Calibri"/>
                <a:ea typeface="Calibri"/>
                <a:cs typeface="Calibri"/>
              </a:rPr>
              <a:t>Costs are regularly communicated as an application progresses.</a:t>
            </a:r>
          </a:p>
          <a:p>
            <a:pPr marL="800100" lvl="1" indent="-342900" algn="just">
              <a:buFont typeface="Arial"/>
              <a:buChar char="•"/>
            </a:pPr>
            <a:r>
              <a:rPr lang="en-NZ" sz="2000">
                <a:latin typeface="Calibri"/>
                <a:ea typeface="Calibri"/>
                <a:cs typeface="Calibri"/>
              </a:rPr>
              <a:t>Updates on costs are provided alongside key process milestones.</a:t>
            </a:r>
          </a:p>
          <a:p>
            <a:pPr marL="800100" lvl="1" indent="-342900" algn="just">
              <a:buFont typeface="Arial"/>
              <a:buChar char="•"/>
            </a:pPr>
            <a:r>
              <a:rPr lang="en-NZ" sz="2000">
                <a:latin typeface="Calibri"/>
                <a:ea typeface="Calibri"/>
                <a:cs typeface="Calibri"/>
              </a:rPr>
              <a:t>Interim invoices are issued monthly where outstanding costs exceed $1,000. </a:t>
            </a:r>
          </a:p>
          <a:p>
            <a:pPr marL="800100" lvl="1" indent="-342900" algn="just">
              <a:buFont typeface="Arial"/>
              <a:buChar char="•"/>
            </a:pPr>
            <a:r>
              <a:rPr lang="en-NZ" sz="2000">
                <a:latin typeface="Calibri"/>
                <a:ea typeface="Calibri"/>
                <a:cs typeface="Calibri"/>
              </a:rPr>
              <a:t>A final invoice is issued at the completion of processing.</a:t>
            </a:r>
            <a:endParaRPr lang="en-NZ"/>
          </a:p>
          <a:p>
            <a:pPr algn="just"/>
            <a:endParaRPr lang="en-NZ" sz="2000" b="1">
              <a:latin typeface="Calibri"/>
              <a:cs typeface="Calibri"/>
            </a:endParaRPr>
          </a:p>
          <a:p>
            <a:pPr algn="just"/>
            <a:r>
              <a:rPr lang="en-NZ" sz="2000" b="1">
                <a:latin typeface="Calibri"/>
                <a:cs typeface="Calibri"/>
              </a:rPr>
              <a:t>Performance Monitoring</a:t>
            </a:r>
            <a:endParaRPr lang="en-NZ" sz="2000" b="1">
              <a:latin typeface="Calibri"/>
              <a:ea typeface="Calibri"/>
              <a:cs typeface="Calibri"/>
            </a:endParaRPr>
          </a:p>
          <a:p>
            <a:pPr marL="742950" lvl="1" indent="-285750" algn="just">
              <a:buFont typeface="Arial"/>
              <a:buChar char="•"/>
            </a:pPr>
            <a:r>
              <a:rPr lang="en-NZ" sz="2000">
                <a:latin typeface="Calibri"/>
                <a:ea typeface="Calibri"/>
                <a:cs typeface="Calibri"/>
              </a:rPr>
              <a:t>For most Consent Holders fees are charged once a year in advance.</a:t>
            </a:r>
          </a:p>
          <a:p>
            <a:pPr marL="742950" lvl="1" indent="-285750" algn="just">
              <a:buFont typeface="Arial"/>
              <a:buChar char="•"/>
            </a:pPr>
            <a:r>
              <a:rPr lang="en-NZ" sz="2000">
                <a:latin typeface="Calibri"/>
                <a:ea typeface="Calibri"/>
                <a:cs typeface="Calibri"/>
              </a:rPr>
              <a:t>Major clients are billed quarterly based on actual time in arrears. </a:t>
            </a:r>
          </a:p>
          <a:p>
            <a:pPr algn="just"/>
            <a:endParaRPr lang="en-NZ" sz="2000" b="1">
              <a:latin typeface="Calibri"/>
              <a:ea typeface="Calibri"/>
              <a:cs typeface="Arial"/>
            </a:endParaRPr>
          </a:p>
          <a:p>
            <a:pPr algn="just"/>
            <a:r>
              <a:rPr lang="en-NZ" sz="2000" b="1">
                <a:latin typeface="Calibri"/>
                <a:ea typeface="Calibri"/>
                <a:cs typeface="Arial"/>
              </a:rPr>
              <a:t>Compliance</a:t>
            </a:r>
            <a:r>
              <a:rPr lang="en-NZ" sz="2000">
                <a:latin typeface="Calibri"/>
                <a:ea typeface="Calibri"/>
                <a:cs typeface="Arial"/>
              </a:rPr>
              <a:t> </a:t>
            </a:r>
            <a:endParaRPr lang="en-NZ"/>
          </a:p>
          <a:p>
            <a:pPr marL="800100" lvl="1" indent="-342900" algn="just">
              <a:buFont typeface="Arial,Sans-Serif"/>
              <a:buChar char="•"/>
            </a:pPr>
            <a:r>
              <a:rPr lang="en-NZ" sz="2000">
                <a:latin typeface="Calibri"/>
                <a:ea typeface="Calibri"/>
                <a:cs typeface="Calibri"/>
              </a:rPr>
              <a:t>Interim invoices are issued monthly where outstanding costs exceed $100. </a:t>
            </a:r>
            <a:endParaRPr lang="en-US" sz="2000">
              <a:latin typeface="Calibri"/>
              <a:ea typeface="Calibri"/>
              <a:cs typeface="Calibri"/>
            </a:endParaRPr>
          </a:p>
          <a:p>
            <a:pPr marL="800100" lvl="1" indent="-342900" algn="just">
              <a:buFont typeface="Arial"/>
              <a:buChar char="•"/>
            </a:pPr>
            <a:r>
              <a:rPr lang="en-NZ" sz="2000">
                <a:latin typeface="Calibri"/>
                <a:ea typeface="Calibri"/>
                <a:cs typeface="Arial"/>
              </a:rPr>
              <a:t>Final invoices are sent once audits are completed</a:t>
            </a:r>
            <a:endParaRPr lang="en-NZ"/>
          </a:p>
          <a:p>
            <a:pPr algn="ctr"/>
            <a:endParaRPr lang="en-US">
              <a:latin typeface="Aptos" panose="02110004020202020204"/>
              <a:ea typeface="Calibri"/>
              <a:cs typeface="Arial"/>
            </a:endParaRPr>
          </a:p>
        </p:txBody>
      </p:sp>
    </p:spTree>
    <p:extLst>
      <p:ext uri="{BB962C8B-B14F-4D97-AF65-F5344CB8AC3E}">
        <p14:creationId xmlns:p14="http://schemas.microsoft.com/office/powerpoint/2010/main" val="3753431737"/>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55C87-4202-6742-5D2F-6DD3ECEE7899}"/>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792B8FD-8657-350E-6EEC-74C2C532C753}"/>
              </a:ext>
            </a:extLst>
          </p:cNvPr>
          <p:cNvSpPr>
            <a:spLocks noGrp="1"/>
          </p:cNvSpPr>
          <p:nvPr>
            <p:ph type="sldNum" sz="quarter" idx="4"/>
          </p:nvPr>
        </p:nvSpPr>
        <p:spPr>
          <a:xfrm>
            <a:off x="9127384" y="6357600"/>
            <a:ext cx="2743200" cy="365125"/>
          </a:xfrm>
        </p:spPr>
        <p:txBody>
          <a:bodyPr anchor="ctr">
            <a:normAutofit/>
          </a:bodyPr>
          <a:lstStyle/>
          <a:p>
            <a:pPr>
              <a:spcAft>
                <a:spcPts val="800"/>
              </a:spcAft>
            </a:pPr>
            <a:fld id="{9445717F-2858-4043-A9CA-B2273EB60975}" type="slidenum">
              <a:rPr lang="en-US" smtClean="0"/>
              <a:pPr>
                <a:spcAft>
                  <a:spcPts val="800"/>
                </a:spcAft>
              </a:pPr>
              <a:t>12</a:t>
            </a:fld>
            <a:endParaRPr lang="en-US"/>
          </a:p>
        </p:txBody>
      </p:sp>
      <p:sp>
        <p:nvSpPr>
          <p:cNvPr id="2" name="Text Placeholder 5">
            <a:extLst>
              <a:ext uri="{FF2B5EF4-FFF2-40B4-BE49-F238E27FC236}">
                <a16:creationId xmlns:a16="http://schemas.microsoft.com/office/drawing/2014/main" id="{F83D52F3-7464-0FDE-DA64-DFD4F81B51CF}"/>
              </a:ext>
            </a:extLst>
          </p:cNvPr>
          <p:cNvSpPr txBox="1">
            <a:spLocks/>
          </p:cNvSpPr>
          <p:nvPr/>
        </p:nvSpPr>
        <p:spPr>
          <a:xfrm>
            <a:off x="6095999" y="2897198"/>
            <a:ext cx="4782671" cy="179697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Budget </a:t>
            </a:r>
            <a:endParaRPr lang="en-US">
              <a:solidFill>
                <a:schemeClr val="accent1">
                  <a:lumMod val="20000"/>
                  <a:lumOff val="80000"/>
                </a:schemeClr>
              </a:solidFill>
            </a:endParaRPr>
          </a:p>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Consent fund</a:t>
            </a:r>
          </a:p>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Consent processing</a:t>
            </a:r>
            <a:endParaRPr lang="en-NZ">
              <a:solidFill>
                <a:schemeClr val="accent1">
                  <a:lumMod val="20000"/>
                  <a:lumOff val="80000"/>
                </a:schemeClr>
              </a:solidFill>
            </a:endParaRPr>
          </a:p>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Fast track processing </a:t>
            </a:r>
          </a:p>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Consent enquires </a:t>
            </a:r>
          </a:p>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Cost recovery and efficiency   </a:t>
            </a:r>
            <a:endParaRPr lang="en-NZ">
              <a:solidFill>
                <a:schemeClr val="accent1">
                  <a:lumMod val="20000"/>
                  <a:lumOff val="80000"/>
                </a:schemeClr>
              </a:solidFill>
              <a:latin typeface="Aptos" panose="02110004020202020204"/>
              <a:ea typeface="Calibri"/>
              <a:cs typeface="Calibri"/>
            </a:endParaRPr>
          </a:p>
          <a:p>
            <a:pPr>
              <a:buFont typeface="Wingdings" panose="05000000000000000000" pitchFamily="2" charset="2"/>
              <a:buChar char="§"/>
            </a:pPr>
            <a:endParaRPr lang="en-NZ" sz="2400" b="1">
              <a:solidFill>
                <a:schemeClr val="accent1">
                  <a:lumMod val="20000"/>
                  <a:lumOff val="80000"/>
                </a:schemeClr>
              </a:solidFill>
              <a:latin typeface="Calibri"/>
              <a:ea typeface="Calibri"/>
              <a:cs typeface="Calibri"/>
            </a:endParaRPr>
          </a:p>
          <a:p>
            <a:pPr>
              <a:buFont typeface="Wingdings" panose="05000000000000000000" pitchFamily="2" charset="2"/>
              <a:buChar char="§"/>
            </a:pPr>
            <a:endParaRPr lang="en-NZ" sz="2400" b="1">
              <a:solidFill>
                <a:schemeClr val="accent1">
                  <a:lumMod val="20000"/>
                  <a:lumOff val="80000"/>
                </a:schemeClr>
              </a:solidFill>
              <a:latin typeface="Calibri"/>
              <a:ea typeface="Calibri"/>
              <a:cs typeface="Calibri"/>
            </a:endParaRPr>
          </a:p>
          <a:p>
            <a:pPr marL="0" indent="0">
              <a:buNone/>
            </a:pPr>
            <a:endParaRPr lang="en-NZ" sz="2400" b="1">
              <a:solidFill>
                <a:schemeClr val="accent1">
                  <a:lumMod val="20000"/>
                  <a:lumOff val="80000"/>
                </a:schemeClr>
              </a:solidFill>
              <a:latin typeface="Calibri"/>
              <a:ea typeface="Calibri"/>
              <a:cs typeface="Calibri"/>
            </a:endParaRPr>
          </a:p>
          <a:p>
            <a:pPr>
              <a:buFont typeface="Wingdings" panose="05000000000000000000" pitchFamily="2" charset="2"/>
              <a:buChar char="§"/>
            </a:pPr>
            <a:endParaRPr lang="en-NZ" sz="2400" b="1">
              <a:solidFill>
                <a:schemeClr val="accent1">
                  <a:lumMod val="20000"/>
                  <a:lumOff val="80000"/>
                </a:schemeClr>
              </a:solidFill>
              <a:latin typeface="Calibri"/>
              <a:ea typeface="Calibri"/>
              <a:cs typeface="Calibri"/>
            </a:endParaRPr>
          </a:p>
          <a:p>
            <a:pPr marL="0" indent="0">
              <a:buNone/>
            </a:pPr>
            <a:endParaRPr lang="en-NZ" sz="2400" b="1">
              <a:solidFill>
                <a:schemeClr val="accent1">
                  <a:lumMod val="20000"/>
                  <a:lumOff val="80000"/>
                </a:schemeClr>
              </a:solidFill>
              <a:latin typeface="Calibri"/>
              <a:ea typeface="Calibri"/>
              <a:cs typeface="Calibri"/>
            </a:endParaRPr>
          </a:p>
          <a:p>
            <a:pPr marL="0" indent="0">
              <a:buNone/>
            </a:pPr>
            <a:endParaRPr lang="en-NZ" sz="2400" b="1">
              <a:solidFill>
                <a:schemeClr val="accent1">
                  <a:lumMod val="20000"/>
                  <a:lumOff val="80000"/>
                </a:schemeClr>
              </a:solidFill>
              <a:latin typeface="Calibri"/>
              <a:ea typeface="Calibri"/>
              <a:cs typeface="Calibri"/>
            </a:endParaRPr>
          </a:p>
        </p:txBody>
      </p:sp>
      <p:sp>
        <p:nvSpPr>
          <p:cNvPr id="3" name="Text Placeholder 2">
            <a:extLst>
              <a:ext uri="{FF2B5EF4-FFF2-40B4-BE49-F238E27FC236}">
                <a16:creationId xmlns:a16="http://schemas.microsoft.com/office/drawing/2014/main" id="{6EEFE40C-4810-1A4A-20C2-7EA142389518}"/>
              </a:ext>
            </a:extLst>
          </p:cNvPr>
          <p:cNvSpPr txBox="1">
            <a:spLocks/>
          </p:cNvSpPr>
          <p:nvPr/>
        </p:nvSpPr>
        <p:spPr>
          <a:xfrm>
            <a:off x="6095999" y="1967211"/>
            <a:ext cx="5462017" cy="1490512"/>
          </a:xfrm>
          <a:prstGeom prst="rect">
            <a:avLst/>
          </a:prstGeom>
        </p:spPr>
        <p:txBody>
          <a:bodyPr vert="horz" lIns="121920" tIns="60960" rIns="121920" bIns="6096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sz="4800" b="1">
                <a:solidFill>
                  <a:schemeClr val="bg1"/>
                </a:solidFill>
                <a:latin typeface="Calibri"/>
                <a:ea typeface="Calibri"/>
                <a:cs typeface="Calibri"/>
              </a:rPr>
              <a:t>Consents</a:t>
            </a:r>
            <a:endParaRPr lang="mi-NZ" sz="48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63B9CE8F-E704-AB71-D4AE-D9205EE7DCA8}"/>
              </a:ext>
            </a:extLst>
          </p:cNvPr>
          <p:cNvSpPr>
            <a:spLocks noGrp="1"/>
          </p:cNvSpPr>
          <p:nvPr>
            <p:ph type="body" sz="quarter" idx="20"/>
          </p:nvPr>
        </p:nvSpPr>
        <p:spPr>
          <a:xfrm>
            <a:off x="6095999" y="6279010"/>
            <a:ext cx="5956133" cy="347133"/>
          </a:xfrm>
        </p:spPr>
        <p:txBody>
          <a:bodyPr>
            <a:normAutofit fontScale="92500" lnSpcReduction="10000"/>
          </a:bodyPr>
          <a:lstStyle/>
          <a:p>
            <a:r>
              <a:rPr lang="en-US" sz="2000">
                <a:latin typeface="Calibri" panose="020F0502020204030204" pitchFamily="34" charset="0"/>
                <a:ea typeface="Calibri" panose="020F0502020204030204" pitchFamily="34" charset="0"/>
                <a:cs typeface="Calibri" panose="020F0502020204030204" pitchFamily="34" charset="0"/>
              </a:rPr>
              <a:t>Presenter: Alexandra King </a:t>
            </a:r>
          </a:p>
        </p:txBody>
      </p:sp>
      <p:pic>
        <p:nvPicPr>
          <p:cNvPr id="10" name="Picture 9">
            <a:extLst>
              <a:ext uri="{FF2B5EF4-FFF2-40B4-BE49-F238E27FC236}">
                <a16:creationId xmlns:a16="http://schemas.microsoft.com/office/drawing/2014/main" id="{F51589E5-0F42-0C31-71A5-E4975885BCE9}"/>
              </a:ext>
            </a:extLst>
          </p:cNvPr>
          <p:cNvPicPr>
            <a:picLocks noChangeAspect="1"/>
          </p:cNvPicPr>
          <p:nvPr/>
        </p:nvPicPr>
        <p:blipFill>
          <a:blip r:embed="rId3">
            <a:alphaModFix amt="70000"/>
          </a:blip>
          <a:srcRect t="21532" b="8360"/>
          <a:stretch>
            <a:fillRect/>
          </a:stretch>
        </p:blipFill>
        <p:spPr>
          <a:xfrm>
            <a:off x="-1" y="0"/>
            <a:ext cx="5506903" cy="6858000"/>
          </a:xfrm>
          <a:prstGeom prst="rect">
            <a:avLst/>
          </a:prstGeom>
        </p:spPr>
      </p:pic>
    </p:spTree>
    <p:extLst>
      <p:ext uri="{BB962C8B-B14F-4D97-AF65-F5344CB8AC3E}">
        <p14:creationId xmlns:p14="http://schemas.microsoft.com/office/powerpoint/2010/main" val="3053761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F9CE5-F002-636D-9EDB-186525355F5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C154C1-379E-633D-0ED5-DA9C7C3E3E95}"/>
              </a:ext>
            </a:extLst>
          </p:cNvPr>
          <p:cNvSpPr txBox="1"/>
          <p:nvPr/>
        </p:nvSpPr>
        <p:spPr>
          <a:xfrm>
            <a:off x="892054" y="850197"/>
            <a:ext cx="10164185" cy="272895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Consents budget and actuals</a:t>
            </a: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1100">
              <a:latin typeface="Segoe UI"/>
              <a:ea typeface="Calibri"/>
              <a:cs typeface="Segoe UI"/>
            </a:endParaRPr>
          </a:p>
          <a:p>
            <a:pPr marL="342900" indent="-342900">
              <a:spcAft>
                <a:spcPts val="1400"/>
              </a:spcAft>
              <a:buFont typeface="Arial" panose="020B0604020202020204" pitchFamily="34" charset="0"/>
              <a:buChar char="•"/>
            </a:pPr>
            <a:endParaRPr lang="en-NZ" sz="1100">
              <a:latin typeface="Segoe UI"/>
              <a:ea typeface="Calibri"/>
              <a:cs typeface="Segoe UI"/>
            </a:endParaRPr>
          </a:p>
          <a:p>
            <a:pPr marL="342900" indent="-342900">
              <a:spcAft>
                <a:spcPts val="1400"/>
              </a:spcAft>
              <a:buFont typeface="Arial" panose="020B0604020202020204" pitchFamily="34" charset="0"/>
              <a:buChar char="•"/>
            </a:pPr>
            <a:endParaRPr lang="en-NZ" sz="1100">
              <a:latin typeface="Segoe UI"/>
              <a:ea typeface="Calibri"/>
              <a:cs typeface="Segoe UI"/>
            </a:endParaRPr>
          </a:p>
          <a:p>
            <a:pPr marL="342900" indent="-342900">
              <a:spcAft>
                <a:spcPts val="1400"/>
              </a:spcAft>
              <a:buFont typeface="Arial" panose="020B0604020202020204" pitchFamily="34" charset="0"/>
              <a:buChar char="•"/>
            </a:pPr>
            <a:endParaRPr lang="en-NZ" sz="2400">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pic>
        <p:nvPicPr>
          <p:cNvPr id="6" name="Picture 5">
            <a:extLst>
              <a:ext uri="{FF2B5EF4-FFF2-40B4-BE49-F238E27FC236}">
                <a16:creationId xmlns:a16="http://schemas.microsoft.com/office/drawing/2014/main" id="{3184CFA0-36C6-C0A7-755D-B0A7A288791C}"/>
              </a:ext>
            </a:extLst>
          </p:cNvPr>
          <p:cNvPicPr>
            <a:picLocks noChangeAspect="1"/>
          </p:cNvPicPr>
          <p:nvPr/>
        </p:nvPicPr>
        <p:blipFill>
          <a:blip r:embed="rId3"/>
          <a:stretch>
            <a:fillRect/>
          </a:stretch>
        </p:blipFill>
        <p:spPr>
          <a:xfrm>
            <a:off x="2085975" y="2123022"/>
            <a:ext cx="8020050" cy="2611956"/>
          </a:xfrm>
          <a:prstGeom prst="rect">
            <a:avLst/>
          </a:prstGeom>
        </p:spPr>
      </p:pic>
      <p:sp>
        <p:nvSpPr>
          <p:cNvPr id="4" name="Title 2">
            <a:extLst>
              <a:ext uri="{FF2B5EF4-FFF2-40B4-BE49-F238E27FC236}">
                <a16:creationId xmlns:a16="http://schemas.microsoft.com/office/drawing/2014/main" id="{F44D1B66-0691-497A-B2DA-4E50F8A295FE}"/>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1049518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AFCD6-F863-62AA-3CEC-0497EEC37F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771D29-0C43-4ACE-9445-CA02C8EADDF7}"/>
              </a:ext>
            </a:extLst>
          </p:cNvPr>
          <p:cNvSpPr txBox="1"/>
          <p:nvPr/>
        </p:nvSpPr>
        <p:spPr>
          <a:xfrm>
            <a:off x="892054" y="850197"/>
            <a:ext cx="10164185" cy="4149854"/>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Consent fund</a:t>
            </a:r>
          </a:p>
          <a:p>
            <a:pPr marL="342900" indent="-342900" fontAlgn="base">
              <a:buFont typeface="Arial"/>
              <a:buChar char="•"/>
            </a:pPr>
            <a:r>
              <a:rPr lang="en-NZ" sz="2000">
                <a:latin typeface="Calibri"/>
                <a:ea typeface="Calibri"/>
                <a:cs typeface="Calibri"/>
              </a:rPr>
              <a:t>We recognise that some consent activities deliver wider community and environmental benefits. To support these projects, Council provides funding assistance to help cover consent related costs for eligible environmental enhancement initiatives. </a:t>
            </a:r>
            <a:endParaRPr lang="en-US" sz="2000">
              <a:latin typeface="Calibri"/>
              <a:ea typeface="Calibri"/>
              <a:cs typeface="Calibri"/>
            </a:endParaRPr>
          </a:p>
          <a:p>
            <a:endParaRPr lang="en-NZ" sz="2000">
              <a:latin typeface="Calibri"/>
              <a:ea typeface="Calibri"/>
              <a:cs typeface="Calibri"/>
            </a:endParaRPr>
          </a:p>
          <a:p>
            <a:pPr marL="342900" indent="-342900">
              <a:buFont typeface="Arial"/>
              <a:buChar char="•"/>
            </a:pPr>
            <a:r>
              <a:rPr lang="en-NZ" sz="2000">
                <a:latin typeface="Calibri"/>
                <a:ea typeface="Calibri"/>
                <a:cs typeface="Calibri"/>
              </a:rPr>
              <a:t>A dedicated annual fund of $30,000 is available to help reduce financial barriers for projects that provide environmental benefits to the wider Otago community. Funding is provided for:</a:t>
            </a:r>
            <a:endParaRPr lang="en-US" sz="2000">
              <a:latin typeface="Calibri"/>
              <a:ea typeface="Calibri"/>
              <a:cs typeface="Calibri"/>
            </a:endParaRPr>
          </a:p>
          <a:p>
            <a:pPr marL="1257300" lvl="2" indent="-342900">
              <a:buFont typeface="Courier New"/>
              <a:buChar char="o"/>
            </a:pPr>
            <a:r>
              <a:rPr lang="en-NZ" sz="2000">
                <a:latin typeface="Calibri"/>
                <a:ea typeface="Calibri"/>
                <a:cs typeface="Calibri"/>
              </a:rPr>
              <a:t>Resource consent processing fees</a:t>
            </a:r>
          </a:p>
          <a:p>
            <a:pPr marL="1257300" lvl="2" indent="-342900">
              <a:buFont typeface="Courier New"/>
              <a:buChar char="o"/>
            </a:pPr>
            <a:r>
              <a:rPr lang="en-NZ" sz="2000">
                <a:latin typeface="Calibri"/>
                <a:ea typeface="Calibri"/>
                <a:cs typeface="Calibri"/>
              </a:rPr>
              <a:t>Compliance costs associated with granted consents</a:t>
            </a:r>
          </a:p>
          <a:p>
            <a:pPr marL="1257300" lvl="2" indent="-342900">
              <a:buFont typeface="Courier New"/>
              <a:buChar char="o"/>
            </a:pPr>
            <a:endParaRPr lang="en-NZ" sz="2000">
              <a:latin typeface="Calibri"/>
              <a:ea typeface="Calibri"/>
              <a:cs typeface="Calibri"/>
            </a:endParaRPr>
          </a:p>
          <a:p>
            <a:pPr marL="342900" indent="-342900">
              <a:spcAft>
                <a:spcPts val="1400"/>
              </a:spcAft>
              <a:buFont typeface="Arial"/>
              <a:buChar char="•"/>
            </a:pPr>
            <a:r>
              <a:rPr lang="en-NZ" sz="2000">
                <a:latin typeface="Calibri"/>
                <a:ea typeface="Calibri"/>
                <a:cs typeface="Calibri"/>
              </a:rPr>
              <a:t>Most users pay for the services they receive, but Council contributes to the jar when projects create positive environmental outcomes for the wider community. </a:t>
            </a:r>
            <a:endParaRPr lang="en-NZ">
              <a:latin typeface="Aptos" panose="02110004020202020204"/>
              <a:ea typeface="Calibri"/>
              <a:cs typeface="Calibri"/>
            </a:endParaRPr>
          </a:p>
        </p:txBody>
      </p:sp>
      <p:sp>
        <p:nvSpPr>
          <p:cNvPr id="4" name="Title 2">
            <a:extLst>
              <a:ext uri="{FF2B5EF4-FFF2-40B4-BE49-F238E27FC236}">
                <a16:creationId xmlns:a16="http://schemas.microsoft.com/office/drawing/2014/main" id="{FA8C66E6-3BCF-017D-FCF3-419F838415A3}"/>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3281472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8CC50-7C2B-3CD0-BCDD-9F5E04BC79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E685F6-E59C-2F34-1994-420CA2CE61F2}"/>
              </a:ext>
            </a:extLst>
          </p:cNvPr>
          <p:cNvSpPr txBox="1"/>
          <p:nvPr/>
        </p:nvSpPr>
        <p:spPr>
          <a:xfrm>
            <a:off x="892054" y="850197"/>
            <a:ext cx="10164185" cy="695575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Consent processing </a:t>
            </a:r>
          </a:p>
          <a:p>
            <a:pPr marL="342900" indent="-342900" fontAlgn="base">
              <a:spcAft>
                <a:spcPts val="1400"/>
              </a:spcAft>
              <a:buFont typeface="Arial"/>
              <a:buChar char="•"/>
            </a:pPr>
            <a:r>
              <a:rPr lang="en-NZ" sz="2000">
                <a:latin typeface="Calibri"/>
                <a:ea typeface="Calibri"/>
                <a:cs typeface="Calibri"/>
              </a:rPr>
              <a:t>Consent processing ensures applications are assessed efficiently, consistently and in accordance with the RMA. Costs are recovered from applicants and can include:</a:t>
            </a:r>
          </a:p>
          <a:p>
            <a:pPr marL="1200150" lvl="1" indent="-285750">
              <a:buFont typeface="Courier New"/>
              <a:buChar char="o"/>
            </a:pPr>
            <a:r>
              <a:rPr lang="en-NZ" sz="2000">
                <a:latin typeface="Calibri"/>
                <a:ea typeface="Calibri"/>
                <a:cs typeface="Calibri"/>
              </a:rPr>
              <a:t>Planning assessment and statutory reporting</a:t>
            </a:r>
          </a:p>
          <a:p>
            <a:pPr marL="1200150" lvl="1" indent="-285750">
              <a:buFont typeface="Courier New"/>
              <a:buChar char="o"/>
            </a:pPr>
            <a:r>
              <a:rPr lang="en-NZ" sz="2000">
                <a:latin typeface="Calibri"/>
                <a:ea typeface="Calibri"/>
                <a:cs typeface="Calibri"/>
              </a:rPr>
              <a:t>Technical specialist reviews (e.g. engineering, ecology, hazards)</a:t>
            </a:r>
          </a:p>
          <a:p>
            <a:pPr marL="1200150" lvl="1" indent="-285750">
              <a:buFont typeface="Courier New"/>
              <a:buChar char="o"/>
            </a:pPr>
            <a:r>
              <a:rPr lang="en-NZ" sz="2000">
                <a:latin typeface="Calibri"/>
                <a:ea typeface="Calibri"/>
                <a:cs typeface="Calibri"/>
              </a:rPr>
              <a:t>Site visits and stakeholder engagement</a:t>
            </a:r>
          </a:p>
          <a:p>
            <a:pPr marL="1200150" lvl="1" indent="-285750">
              <a:buFont typeface="Courier New"/>
              <a:buChar char="o"/>
            </a:pPr>
            <a:r>
              <a:rPr lang="en-NZ" sz="2000">
                <a:latin typeface="Calibri"/>
                <a:ea typeface="Calibri"/>
                <a:cs typeface="Calibri"/>
              </a:rPr>
              <a:t>Requests for further information</a:t>
            </a:r>
          </a:p>
          <a:p>
            <a:pPr marL="1200150" lvl="1" indent="-285750">
              <a:buFont typeface="Courier New"/>
              <a:buChar char="o"/>
            </a:pPr>
            <a:r>
              <a:rPr lang="en-NZ" sz="2000">
                <a:latin typeface="Calibri"/>
                <a:ea typeface="Calibri"/>
                <a:cs typeface="Calibri"/>
              </a:rPr>
              <a:t>Development of consent conditions and decision reports</a:t>
            </a:r>
          </a:p>
          <a:p>
            <a:pPr marL="1200150" lvl="1" indent="-285750">
              <a:buFont typeface="Courier New"/>
              <a:buChar char="o"/>
            </a:pPr>
            <a:r>
              <a:rPr lang="en-NZ" sz="2000">
                <a:latin typeface="Calibri"/>
                <a:ea typeface="Calibri"/>
                <a:cs typeface="Calibri"/>
              </a:rPr>
              <a:t>Hearing preparation and decision-making</a:t>
            </a:r>
          </a:p>
          <a:p>
            <a:pPr marL="800100" lvl="1" indent="-342900">
              <a:buFont typeface="Courier New" panose="020B0604020202020204" pitchFamily="34" charset="0"/>
              <a:buChar char="o"/>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r>
              <a:rPr lang="en-NZ" sz="2000">
                <a:latin typeface="Calibri"/>
                <a:ea typeface="Calibri"/>
                <a:cs typeface="Calibri"/>
              </a:rPr>
              <a:t>Applicants fund the work required to assess their consent application, including the creation of conditions that manage environmental effects and support compliance.</a:t>
            </a:r>
          </a:p>
          <a:p>
            <a:pPr marL="342900" indent="-342900">
              <a:spcAft>
                <a:spcPts val="1400"/>
              </a:spcAft>
              <a:buFont typeface="Arial" panose="020B0604020202020204" pitchFamily="34" charset="0"/>
              <a:buChar char="•"/>
            </a:pPr>
            <a:r>
              <a:rPr lang="en-NZ" sz="2000">
                <a:latin typeface="Calibri"/>
                <a:ea typeface="Calibri"/>
                <a:cs typeface="Calibri"/>
              </a:rPr>
              <a:t>While we work to make consent processing as efficient and cost-effective as possible, we have no control over the fees charged by private consultants engaged by applicants to prepare applications, technical reports or expert evidence.</a:t>
            </a:r>
          </a:p>
          <a:p>
            <a:pPr>
              <a:spcAft>
                <a:spcPts val="1400"/>
              </a:spcAft>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sp>
        <p:nvSpPr>
          <p:cNvPr id="4" name="Title 2">
            <a:extLst>
              <a:ext uri="{FF2B5EF4-FFF2-40B4-BE49-F238E27FC236}">
                <a16:creationId xmlns:a16="http://schemas.microsoft.com/office/drawing/2014/main" id="{6D7EF7CE-68FC-25BB-2C30-73221C7CCE8A}"/>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972576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ED413-3750-A525-D161-5FBA0EA018E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A05E566-068D-5B8E-837F-1A490CDEF9FE}"/>
              </a:ext>
            </a:extLst>
          </p:cNvPr>
          <p:cNvSpPr txBox="1"/>
          <p:nvPr/>
        </p:nvSpPr>
        <p:spPr>
          <a:xfrm>
            <a:off x="892054" y="850197"/>
            <a:ext cx="10164185" cy="693010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Consent processing </a:t>
            </a:r>
          </a:p>
          <a:p>
            <a:pPr marL="342900" indent="-342900" fontAlgn="base">
              <a:spcAft>
                <a:spcPts val="1400"/>
              </a:spcAft>
              <a:buFont typeface="Arial"/>
              <a:buChar char="•"/>
            </a:pPr>
            <a:r>
              <a:rPr lang="en-NZ" sz="2000">
                <a:latin typeface="Calibri"/>
                <a:ea typeface="Calibri"/>
                <a:cs typeface="Calibri"/>
              </a:rPr>
              <a:t>We have a number of fixed fees for processing specific consent applications as outlined below:</a:t>
            </a:r>
          </a:p>
          <a:p>
            <a:pPr marL="342900" indent="-342900">
              <a:spcAft>
                <a:spcPts val="1400"/>
              </a:spcAft>
              <a:buFont typeface="Arial"/>
              <a:buChar char="•"/>
            </a:pPr>
            <a:endParaRPr lang="en-NZ" sz="2000">
              <a:latin typeface="Calibri"/>
              <a:ea typeface="Calibri"/>
              <a:cs typeface="Calibri"/>
            </a:endParaRPr>
          </a:p>
          <a:p>
            <a:pPr marL="342900" indent="-342900">
              <a:spcAft>
                <a:spcPts val="1400"/>
              </a:spcAft>
              <a:buFont typeface="Arial"/>
              <a:buChar char="•"/>
            </a:pPr>
            <a:endParaRPr lang="en-NZ" sz="2000">
              <a:latin typeface="Calibri"/>
              <a:ea typeface="Calibri"/>
              <a:cs typeface="Calibri"/>
            </a:endParaRPr>
          </a:p>
          <a:p>
            <a:pPr marL="342900" indent="-342900">
              <a:spcAft>
                <a:spcPts val="1400"/>
              </a:spcAft>
              <a:buFont typeface="Arial"/>
              <a:buChar char="•"/>
            </a:pPr>
            <a:endParaRPr lang="en-NZ" sz="2000">
              <a:latin typeface="Calibri"/>
              <a:ea typeface="Calibri"/>
              <a:cs typeface="Calibri"/>
            </a:endParaRPr>
          </a:p>
          <a:p>
            <a:pPr marL="342900" indent="-342900">
              <a:spcAft>
                <a:spcPts val="1400"/>
              </a:spcAft>
              <a:buFont typeface="Arial"/>
              <a:buChar char="•"/>
            </a:pPr>
            <a:endParaRPr lang="en-NZ" sz="2000">
              <a:latin typeface="Calibri"/>
              <a:ea typeface="Calibri"/>
              <a:cs typeface="Calibri"/>
            </a:endParaRPr>
          </a:p>
          <a:p>
            <a:pPr marL="342900" indent="-342900">
              <a:spcAft>
                <a:spcPts val="1400"/>
              </a:spcAft>
              <a:buFont typeface="Arial"/>
              <a:buChar char="•"/>
            </a:pPr>
            <a:endParaRPr lang="en-NZ" sz="2000">
              <a:latin typeface="Calibri"/>
              <a:ea typeface="Calibri"/>
              <a:cs typeface="Calibri"/>
            </a:endParaRPr>
          </a:p>
          <a:p>
            <a:pPr marL="342900" indent="-342900">
              <a:spcAft>
                <a:spcPts val="1400"/>
              </a:spcAft>
              <a:buFont typeface="Arial"/>
              <a:buChar char="•"/>
            </a:pPr>
            <a:r>
              <a:rPr lang="en-NZ" sz="2000">
                <a:solidFill>
                  <a:schemeClr val="tx1"/>
                </a:solidFill>
                <a:latin typeface="Calibri"/>
                <a:ea typeface="Calibri"/>
                <a:cs typeface="Calibri"/>
              </a:rPr>
              <a:t>If an application is not a fixed fee a deposit is required and costs above the deposit are charged at standard rates</a:t>
            </a:r>
          </a:p>
          <a:p>
            <a:pPr marL="342900" indent="-342900">
              <a:spcAft>
                <a:spcPts val="1400"/>
              </a:spcAft>
              <a:buFont typeface="Arial"/>
              <a:buChar char="•"/>
            </a:pPr>
            <a:r>
              <a:rPr lang="en-NZ" sz="2000">
                <a:latin typeface="Calibri"/>
                <a:ea typeface="Calibri"/>
                <a:cs typeface="Calibri"/>
              </a:rPr>
              <a:t>2024/2025 average total application cost was $2,342, an application usually covers multiple consents</a:t>
            </a:r>
          </a:p>
          <a:p>
            <a:pPr marL="342900" indent="-342900">
              <a:spcAft>
                <a:spcPts val="1400"/>
              </a:spcAft>
              <a:buFont typeface="Arial"/>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pic>
        <p:nvPicPr>
          <p:cNvPr id="4" name="Picture 3">
            <a:extLst>
              <a:ext uri="{FF2B5EF4-FFF2-40B4-BE49-F238E27FC236}">
                <a16:creationId xmlns:a16="http://schemas.microsoft.com/office/drawing/2014/main" id="{DD6B6832-2DFA-1DC6-46E2-BF5B692A4B80}"/>
              </a:ext>
            </a:extLst>
          </p:cNvPr>
          <p:cNvPicPr>
            <a:picLocks noChangeAspect="1"/>
          </p:cNvPicPr>
          <p:nvPr/>
        </p:nvPicPr>
        <p:blipFill>
          <a:blip r:embed="rId3"/>
          <a:stretch>
            <a:fillRect/>
          </a:stretch>
        </p:blipFill>
        <p:spPr>
          <a:xfrm>
            <a:off x="1991178" y="2233612"/>
            <a:ext cx="7962900" cy="2390775"/>
          </a:xfrm>
          <a:prstGeom prst="rect">
            <a:avLst/>
          </a:prstGeom>
        </p:spPr>
      </p:pic>
      <p:sp>
        <p:nvSpPr>
          <p:cNvPr id="5" name="Title 2">
            <a:extLst>
              <a:ext uri="{FF2B5EF4-FFF2-40B4-BE49-F238E27FC236}">
                <a16:creationId xmlns:a16="http://schemas.microsoft.com/office/drawing/2014/main" id="{E494F976-3E5D-BD8D-820F-817CDC92E74B}"/>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1303610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0DE15-68E7-E4E0-D453-A1EEF960E67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5582801-FC0F-5F81-9F55-4B0068DF580B}"/>
              </a:ext>
            </a:extLst>
          </p:cNvPr>
          <p:cNvSpPr txBox="1"/>
          <p:nvPr/>
        </p:nvSpPr>
        <p:spPr>
          <a:xfrm>
            <a:off x="892054" y="850197"/>
            <a:ext cx="10164185" cy="259558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Consent processing comparison </a:t>
            </a:r>
            <a:endParaRPr lang="en-NZ" sz="3200" b="1">
              <a:solidFill>
                <a:schemeClr val="accent1">
                  <a:lumMod val="75000"/>
                </a:schemeClr>
              </a:solidFill>
              <a:highlight>
                <a:srgbClr val="FFFF00"/>
              </a:highlight>
              <a:latin typeface="Calibri"/>
              <a:ea typeface="Calibri"/>
              <a:cs typeface="Calibri"/>
            </a:endParaRPr>
          </a:p>
          <a:p>
            <a:pPr marL="342900" indent="-342900" fontAlgn="base">
              <a:spcAft>
                <a:spcPts val="1400"/>
              </a:spcAft>
              <a:buFont typeface="Arial"/>
              <a:buChar char="•"/>
            </a:pPr>
            <a:endParaRPr lang="en-NZ" sz="2000">
              <a:latin typeface="Calibri"/>
              <a:ea typeface="Calibri"/>
              <a:cs typeface="Calibri"/>
            </a:endParaRPr>
          </a:p>
          <a:p>
            <a:pPr marL="342900" indent="-342900">
              <a:spcAft>
                <a:spcPts val="1400"/>
              </a:spcAft>
              <a:buFont typeface="Arial"/>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pic>
        <p:nvPicPr>
          <p:cNvPr id="5" name="Picture 4">
            <a:extLst>
              <a:ext uri="{FF2B5EF4-FFF2-40B4-BE49-F238E27FC236}">
                <a16:creationId xmlns:a16="http://schemas.microsoft.com/office/drawing/2014/main" id="{F664E315-B43E-5936-9CD1-85D73F355431}"/>
              </a:ext>
            </a:extLst>
          </p:cNvPr>
          <p:cNvPicPr>
            <a:picLocks noChangeAspect="1"/>
          </p:cNvPicPr>
          <p:nvPr/>
        </p:nvPicPr>
        <p:blipFill>
          <a:blip r:embed="rId3"/>
          <a:stretch>
            <a:fillRect/>
          </a:stretch>
        </p:blipFill>
        <p:spPr>
          <a:xfrm>
            <a:off x="2905300" y="1335787"/>
            <a:ext cx="5677457" cy="4222712"/>
          </a:xfrm>
          <a:prstGeom prst="rect">
            <a:avLst/>
          </a:prstGeom>
        </p:spPr>
      </p:pic>
      <p:sp>
        <p:nvSpPr>
          <p:cNvPr id="4" name="Title 2">
            <a:extLst>
              <a:ext uri="{FF2B5EF4-FFF2-40B4-BE49-F238E27FC236}">
                <a16:creationId xmlns:a16="http://schemas.microsoft.com/office/drawing/2014/main" id="{FF533BD7-36C7-2CFB-8CFD-07289C0B4B35}"/>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1757479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E7D46-CC7A-8B7E-34EB-A84F04B3F5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6AAC87-F00A-B96C-E060-10A5B28EBCA6}"/>
              </a:ext>
            </a:extLst>
          </p:cNvPr>
          <p:cNvSpPr txBox="1"/>
          <p:nvPr/>
        </p:nvSpPr>
        <p:spPr>
          <a:xfrm>
            <a:off x="892054" y="850197"/>
            <a:ext cx="10164185" cy="482696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Pre applications </a:t>
            </a:r>
          </a:p>
          <a:p>
            <a:pPr marL="342900" indent="-342900" fontAlgn="base">
              <a:buFont typeface="Arial"/>
              <a:buChar char="•"/>
            </a:pPr>
            <a:r>
              <a:rPr lang="en-NZ" sz="2000">
                <a:latin typeface="Calibri"/>
                <a:ea typeface="Calibri"/>
                <a:cs typeface="Calibri"/>
              </a:rPr>
              <a:t>Pre application meetings allow applicants to discuss their proposal with Council staff before lodging a resource consent application. Benefits include:</a:t>
            </a:r>
          </a:p>
          <a:p>
            <a:endParaRPr lang="en-NZ" sz="2000">
              <a:latin typeface="Calibri"/>
              <a:ea typeface="Calibri"/>
              <a:cs typeface="Calibri"/>
            </a:endParaRPr>
          </a:p>
          <a:p>
            <a:pPr marL="1257300" lvl="2" indent="-342900">
              <a:buFont typeface="Courier New"/>
              <a:buChar char="o"/>
            </a:pPr>
            <a:r>
              <a:rPr lang="en-NZ" sz="2000">
                <a:latin typeface="Calibri"/>
                <a:ea typeface="Calibri"/>
                <a:cs typeface="Calibri"/>
              </a:rPr>
              <a:t>Understanding what consents may be required</a:t>
            </a:r>
            <a:endParaRPr lang="en-NZ">
              <a:latin typeface="Aptos" panose="02110004020202020204"/>
              <a:ea typeface="Calibri"/>
              <a:cs typeface="Calibri"/>
            </a:endParaRPr>
          </a:p>
          <a:p>
            <a:pPr marL="1257300" lvl="2" indent="-342900">
              <a:buFont typeface="Courier New"/>
              <a:buChar char="o"/>
            </a:pPr>
            <a:r>
              <a:rPr lang="en-NZ" sz="2000">
                <a:latin typeface="Calibri"/>
                <a:ea typeface="Calibri"/>
                <a:cs typeface="Calibri"/>
              </a:rPr>
              <a:t>Identifying relevant planning and technical requirements</a:t>
            </a:r>
            <a:endParaRPr lang="en-NZ">
              <a:latin typeface="Aptos" panose="02110004020202020204"/>
              <a:ea typeface="Calibri"/>
              <a:cs typeface="Calibri"/>
            </a:endParaRPr>
          </a:p>
          <a:p>
            <a:pPr marL="1257300" lvl="2" indent="-342900">
              <a:buFont typeface="Courier New"/>
              <a:buChar char="o"/>
            </a:pPr>
            <a:r>
              <a:rPr lang="en-NZ" sz="2000">
                <a:latin typeface="Calibri"/>
                <a:ea typeface="Calibri"/>
                <a:cs typeface="Calibri"/>
              </a:rPr>
              <a:t>Clarifying information needed to support an application</a:t>
            </a:r>
            <a:endParaRPr lang="en-NZ">
              <a:latin typeface="Aptos"/>
              <a:ea typeface="Calibri"/>
              <a:cs typeface="Calibri"/>
            </a:endParaRPr>
          </a:p>
          <a:p>
            <a:pPr marL="1257300" lvl="2" indent="-342900">
              <a:buFont typeface="Courier New"/>
              <a:buChar char="o"/>
            </a:pPr>
            <a:r>
              <a:rPr lang="en-NZ" sz="2000">
                <a:latin typeface="Calibri"/>
                <a:ea typeface="Calibri"/>
                <a:cs typeface="Calibri"/>
              </a:rPr>
              <a:t>Reducing processing time, costs and requests for further information</a:t>
            </a:r>
            <a:endParaRPr lang="en-NZ">
              <a:latin typeface="Aptos"/>
              <a:ea typeface="Calibri"/>
              <a:cs typeface="Calibri"/>
            </a:endParaRPr>
          </a:p>
          <a:p>
            <a:pPr marL="1257300" lvl="2" indent="-342900">
              <a:buFont typeface="Courier New"/>
              <a:buChar char="o"/>
            </a:pPr>
            <a:r>
              <a:rPr lang="en-NZ" sz="2000">
                <a:latin typeface="Calibri"/>
                <a:ea typeface="Calibri"/>
                <a:cs typeface="Calibri"/>
              </a:rPr>
              <a:t>Improving the quality and completeness of applications</a:t>
            </a:r>
            <a:endParaRPr lang="en-NZ">
              <a:latin typeface="Aptos"/>
              <a:ea typeface="Calibri"/>
              <a:cs typeface="Calibri"/>
            </a:endParaRPr>
          </a:p>
          <a:p>
            <a:endParaRPr lang="en-NZ" sz="2000">
              <a:latin typeface="Calibri"/>
              <a:ea typeface="Calibri"/>
              <a:cs typeface="Calibri"/>
            </a:endParaRPr>
          </a:p>
          <a:p>
            <a:pPr marL="342900" indent="-342900">
              <a:buFont typeface="Arial"/>
              <a:buChar char="•"/>
            </a:pPr>
            <a:r>
              <a:rPr lang="en-NZ" sz="2000">
                <a:latin typeface="Calibri"/>
                <a:ea typeface="Calibri"/>
                <a:cs typeface="Calibri"/>
              </a:rPr>
              <a:t>We provide the first 30 minutes of pre application advice free of charge. Beyond this staff time is charged at standard hourly rates. </a:t>
            </a:r>
          </a:p>
          <a:p>
            <a:pPr marL="342900" indent="-342900">
              <a:buFont typeface="Arial"/>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sp>
        <p:nvSpPr>
          <p:cNvPr id="4" name="Title 2">
            <a:extLst>
              <a:ext uri="{FF2B5EF4-FFF2-40B4-BE49-F238E27FC236}">
                <a16:creationId xmlns:a16="http://schemas.microsoft.com/office/drawing/2014/main" id="{18DC81EE-F35B-3C74-AB70-9C7FA3FE1829}"/>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3543778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E9F05-7889-7FB8-D61D-AF37DDBF62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205A97-998D-707D-6CD4-250981F0FADA}"/>
              </a:ext>
            </a:extLst>
          </p:cNvPr>
          <p:cNvSpPr txBox="1"/>
          <p:nvPr/>
        </p:nvSpPr>
        <p:spPr>
          <a:xfrm>
            <a:off x="892054" y="850197"/>
            <a:ext cx="10164185" cy="6365845"/>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Fast Track consent processing </a:t>
            </a:r>
          </a:p>
          <a:p>
            <a:pPr marL="342900" indent="-342900" fontAlgn="base">
              <a:buFont typeface="Arial"/>
              <a:buChar char="•"/>
            </a:pPr>
            <a:r>
              <a:rPr lang="en-NZ" sz="2000">
                <a:latin typeface="Calibri"/>
                <a:ea typeface="Calibri"/>
                <a:cs typeface="Calibri"/>
              </a:rPr>
              <a:t>Fast-track applications are assessed under the Fast-track Approvals Act 2024 (FTAA), with Council providing technical audits and advice to support decision-making by the Environmental Protection Authority and Expert Panels based on Council's Plans. Costs recovered from applicants can include:</a:t>
            </a:r>
          </a:p>
          <a:p>
            <a:pPr marL="1257300" lvl="2" indent="-342900">
              <a:buFont typeface="Courier New"/>
              <a:buChar char="o"/>
            </a:pPr>
            <a:r>
              <a:rPr lang="en-NZ" sz="2000">
                <a:latin typeface="Calibri"/>
                <a:ea typeface="Calibri"/>
                <a:cs typeface="Calibri"/>
              </a:rPr>
              <a:t>Pre-application advice and engagement</a:t>
            </a:r>
          </a:p>
          <a:p>
            <a:pPr marL="1257300" lvl="2" indent="-342900">
              <a:buFont typeface="Courier New"/>
              <a:buChar char="o"/>
            </a:pPr>
            <a:r>
              <a:rPr lang="en-NZ" sz="2000">
                <a:latin typeface="Calibri"/>
                <a:ea typeface="Calibri"/>
                <a:cs typeface="Calibri"/>
              </a:rPr>
              <a:t>Planning and regulatory assessments</a:t>
            </a:r>
          </a:p>
          <a:p>
            <a:pPr marL="1257300" lvl="2" indent="-342900">
              <a:buFont typeface="Courier New"/>
              <a:buChar char="o"/>
            </a:pPr>
            <a:r>
              <a:rPr lang="en-NZ" sz="2000">
                <a:latin typeface="Calibri"/>
                <a:ea typeface="Calibri"/>
                <a:cs typeface="Calibri"/>
              </a:rPr>
              <a:t>Technical specialist reviews (e.g. engineering, ecology, water quality, hazards)</a:t>
            </a:r>
          </a:p>
          <a:p>
            <a:pPr marL="1257300" lvl="2" indent="-342900">
              <a:buFont typeface="Courier New"/>
              <a:buChar char="o"/>
            </a:pPr>
            <a:r>
              <a:rPr lang="en-NZ" sz="2000">
                <a:latin typeface="Calibri"/>
                <a:ea typeface="Calibri"/>
                <a:cs typeface="Calibri"/>
              </a:rPr>
              <a:t>Review of environmental effects and supporting reports</a:t>
            </a:r>
          </a:p>
          <a:p>
            <a:pPr marL="1257300" lvl="2" indent="-342900">
              <a:buFont typeface="Courier New"/>
              <a:buChar char="o"/>
            </a:pPr>
            <a:r>
              <a:rPr lang="en-NZ" sz="2000">
                <a:latin typeface="Calibri"/>
                <a:ea typeface="Calibri"/>
                <a:cs typeface="Calibri"/>
              </a:rPr>
              <a:t>Site visits and stakeholder engagement</a:t>
            </a:r>
          </a:p>
          <a:p>
            <a:pPr marL="1257300" lvl="2" indent="-342900">
              <a:buFont typeface="Courier New"/>
              <a:buChar char="o"/>
            </a:pPr>
            <a:r>
              <a:rPr lang="en-NZ" sz="2000">
                <a:latin typeface="Calibri"/>
                <a:ea typeface="Calibri"/>
                <a:cs typeface="Calibri"/>
              </a:rPr>
              <a:t>Assessment of draft consent conditions</a:t>
            </a:r>
          </a:p>
          <a:p>
            <a:pPr marL="1257300" lvl="2" indent="-342900">
              <a:buFont typeface="Courier New"/>
              <a:buChar char="o"/>
            </a:pPr>
            <a:r>
              <a:rPr lang="en-NZ" sz="2000">
                <a:latin typeface="Calibri"/>
                <a:ea typeface="Calibri"/>
                <a:cs typeface="Calibri"/>
              </a:rPr>
              <a:t>Preparation of Council comments and advice to Expert Panels</a:t>
            </a:r>
          </a:p>
          <a:p>
            <a:pPr lvl="2"/>
            <a:endParaRPr lang="en-NZ" sz="2000">
              <a:latin typeface="Calibri"/>
              <a:ea typeface="Calibri"/>
              <a:cs typeface="Calibri"/>
            </a:endParaRPr>
          </a:p>
          <a:p>
            <a:pPr marL="342900" indent="-342900">
              <a:buFont typeface="Arial"/>
              <a:buChar char="•"/>
            </a:pPr>
            <a:r>
              <a:rPr lang="en-NZ" sz="2000">
                <a:latin typeface="Calibri"/>
                <a:ea typeface="Calibri"/>
                <a:cs typeface="Calibri"/>
              </a:rPr>
              <a:t>Applicants fund the work required for us to assess, review and provide specialist advice on Fast-track projects, ensuring costs are borne by the project rather than the wider ratepayer community.</a:t>
            </a:r>
          </a:p>
          <a:p>
            <a:pPr marL="342900" indent="-342900">
              <a:buFont typeface="Arial"/>
              <a:buChar char="•"/>
            </a:pPr>
            <a:endParaRPr lang="en-NZ" sz="2000">
              <a:latin typeface="Calibri"/>
              <a:ea typeface="Calibri"/>
              <a:cs typeface="Calibri"/>
            </a:endParaRPr>
          </a:p>
          <a:p>
            <a:pPr marL="342900" indent="-342900">
              <a:buFont typeface="Arial"/>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sp>
        <p:nvSpPr>
          <p:cNvPr id="4" name="Title 2">
            <a:extLst>
              <a:ext uri="{FF2B5EF4-FFF2-40B4-BE49-F238E27FC236}">
                <a16:creationId xmlns:a16="http://schemas.microsoft.com/office/drawing/2014/main" id="{E9F9C848-E1BC-34DC-D142-24DC5A779909}"/>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596618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D6EED-45F7-FFC4-28F3-8B1AD2316487}"/>
            </a:ext>
          </a:extLst>
        </p:cNvPr>
        <p:cNvGrpSpPr/>
        <p:nvPr/>
      </p:nvGrpSpPr>
      <p:grpSpPr>
        <a:xfrm>
          <a:off x="0" y="0"/>
          <a:ext cx="0" cy="0"/>
          <a:chOff x="0" y="0"/>
          <a:chExt cx="0" cy="0"/>
        </a:xfrm>
      </p:grpSpPr>
      <p:sp>
        <p:nvSpPr>
          <p:cNvPr id="7" name="Title 2">
            <a:extLst>
              <a:ext uri="{FF2B5EF4-FFF2-40B4-BE49-F238E27FC236}">
                <a16:creationId xmlns:a16="http://schemas.microsoft.com/office/drawing/2014/main" id="{40944A7E-D421-A4FB-83DF-D2551F9C1385}"/>
              </a:ext>
            </a:extLst>
          </p:cNvPr>
          <p:cNvSpPr txBox="1">
            <a:spLocks/>
          </p:cNvSpPr>
          <p:nvPr/>
        </p:nvSpPr>
        <p:spPr>
          <a:xfrm>
            <a:off x="725232" y="1206192"/>
            <a:ext cx="8982321"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a:latin typeface="Source Sans Pro Semibold"/>
                <a:ea typeface="Source Sans Pro Semibold"/>
                <a:cs typeface="Arial"/>
              </a:rPr>
              <a:t>Briefing outline</a:t>
            </a:r>
            <a:endParaRPr lang="en-US"/>
          </a:p>
        </p:txBody>
      </p:sp>
      <p:sp>
        <p:nvSpPr>
          <p:cNvPr id="2" name="TextBox 1">
            <a:extLst>
              <a:ext uri="{FF2B5EF4-FFF2-40B4-BE49-F238E27FC236}">
                <a16:creationId xmlns:a16="http://schemas.microsoft.com/office/drawing/2014/main" id="{C7627AD7-929F-E36B-A759-6F9B6E32FC67}"/>
              </a:ext>
            </a:extLst>
          </p:cNvPr>
          <p:cNvSpPr txBox="1"/>
          <p:nvPr/>
        </p:nvSpPr>
        <p:spPr>
          <a:xfrm>
            <a:off x="1006415" y="1976886"/>
            <a:ext cx="10098732"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0" indent="-457200" fontAlgn="base">
              <a:spcAft>
                <a:spcPts val="1200"/>
              </a:spcAft>
              <a:buAutoNum type="arabicPeriod"/>
            </a:pPr>
            <a:r>
              <a:rPr lang="en-NZ" sz="2000">
                <a:solidFill>
                  <a:schemeClr val="dk1"/>
                </a:solidFill>
                <a:latin typeface="Calibri"/>
                <a:ea typeface="Calibri"/>
                <a:cs typeface="Calibri"/>
              </a:rPr>
              <a:t>Introduction</a:t>
            </a:r>
          </a:p>
          <a:p>
            <a:pPr marL="457200" indent="-457200">
              <a:spcAft>
                <a:spcPts val="1200"/>
              </a:spcAft>
              <a:buFontTx/>
              <a:buAutoNum type="arabicPeriod"/>
            </a:pPr>
            <a:r>
              <a:rPr lang="en-NZ" sz="2000">
                <a:solidFill>
                  <a:schemeClr val="dk1"/>
                </a:solidFill>
                <a:latin typeface="Calibri"/>
                <a:ea typeface="Calibri"/>
                <a:cs typeface="Calibri"/>
              </a:rPr>
              <a:t>Principles</a:t>
            </a:r>
          </a:p>
          <a:p>
            <a:pPr marL="457200" indent="-457200">
              <a:spcAft>
                <a:spcPts val="1200"/>
              </a:spcAft>
              <a:buFontTx/>
              <a:buAutoNum type="arabicPeriod"/>
            </a:pPr>
            <a:r>
              <a:rPr lang="en-NZ" sz="2000">
                <a:solidFill>
                  <a:schemeClr val="dk1"/>
                </a:solidFill>
                <a:latin typeface="Calibri"/>
                <a:ea typeface="Calibri"/>
                <a:cs typeface="Calibri"/>
              </a:rPr>
              <a:t>Revenue and funding policy </a:t>
            </a:r>
          </a:p>
          <a:p>
            <a:pPr marL="457200" indent="-457200" fontAlgn="base">
              <a:spcAft>
                <a:spcPts val="1200"/>
              </a:spcAft>
              <a:buFontTx/>
              <a:buAutoNum type="arabicPeriod"/>
            </a:pPr>
            <a:r>
              <a:rPr lang="en-NZ" sz="2000">
                <a:solidFill>
                  <a:schemeClr val="dk1"/>
                </a:solidFill>
                <a:latin typeface="Calibri"/>
                <a:ea typeface="Calibri"/>
                <a:cs typeface="Calibri"/>
              </a:rPr>
              <a:t>Consent Charging</a:t>
            </a:r>
          </a:p>
          <a:p>
            <a:pPr marL="457200" indent="-457200" fontAlgn="base">
              <a:spcAft>
                <a:spcPts val="1200"/>
              </a:spcAft>
              <a:buFontTx/>
              <a:buAutoNum type="arabicPeriod"/>
            </a:pPr>
            <a:r>
              <a:rPr lang="en-NZ" sz="2000">
                <a:solidFill>
                  <a:schemeClr val="dk1"/>
                </a:solidFill>
                <a:latin typeface="Calibri"/>
                <a:ea typeface="Calibri"/>
                <a:cs typeface="Calibri"/>
              </a:rPr>
              <a:t>Compliance - Performance Monitoring Charging</a:t>
            </a:r>
          </a:p>
          <a:p>
            <a:pPr marL="457200" indent="-457200">
              <a:spcAft>
                <a:spcPts val="1200"/>
              </a:spcAft>
              <a:buFontTx/>
              <a:buAutoNum type="arabicPeriod"/>
            </a:pPr>
            <a:r>
              <a:rPr lang="en-NZ" sz="2000">
                <a:solidFill>
                  <a:schemeClr val="dk1"/>
                </a:solidFill>
                <a:latin typeface="Calibri"/>
                <a:ea typeface="Calibri"/>
                <a:cs typeface="Calibri"/>
              </a:rPr>
              <a:t>Compliance Audit Charging</a:t>
            </a:r>
          </a:p>
          <a:p>
            <a:pPr marL="457200" indent="-457200">
              <a:spcAft>
                <a:spcPts val="1200"/>
              </a:spcAft>
              <a:buFontTx/>
              <a:buAutoNum type="arabicPeriod"/>
            </a:pPr>
            <a:r>
              <a:rPr lang="en-NZ" sz="2000">
                <a:solidFill>
                  <a:schemeClr val="dk1"/>
                </a:solidFill>
                <a:latin typeface="Calibri"/>
                <a:ea typeface="Calibri"/>
                <a:cs typeface="Calibri"/>
              </a:rPr>
              <a:t>Compliance – Incidents and Enforcement Charging</a:t>
            </a:r>
          </a:p>
          <a:p>
            <a:pPr marL="457200" indent="-457200">
              <a:spcAft>
                <a:spcPts val="1200"/>
              </a:spcAft>
              <a:buFontTx/>
              <a:buAutoNum type="arabicPeriod"/>
            </a:pPr>
            <a:r>
              <a:rPr lang="en-NZ" sz="2000">
                <a:solidFill>
                  <a:schemeClr val="dk1"/>
                </a:solidFill>
                <a:latin typeface="Calibri"/>
                <a:ea typeface="Calibri"/>
                <a:cs typeface="Calibri"/>
              </a:rPr>
              <a:t>Biosecurity cost recovery</a:t>
            </a:r>
          </a:p>
          <a:p>
            <a:pPr marL="457200" indent="-457200">
              <a:spcAft>
                <a:spcPts val="1200"/>
              </a:spcAft>
              <a:buFontTx/>
              <a:buAutoNum type="arabicPeriod"/>
            </a:pPr>
            <a:r>
              <a:rPr lang="en-NZ" sz="2000">
                <a:solidFill>
                  <a:schemeClr val="dk1"/>
                </a:solidFill>
                <a:latin typeface="Calibri"/>
                <a:ea typeface="Calibri"/>
                <a:cs typeface="Calibri"/>
              </a:rPr>
              <a:t>Feedback </a:t>
            </a:r>
          </a:p>
          <a:p>
            <a:pPr marL="457200" indent="-457200">
              <a:spcAft>
                <a:spcPts val="1200"/>
              </a:spcAft>
              <a:buFontTx/>
              <a:buAutoNum type="arabicPeriod"/>
            </a:pPr>
            <a:endParaRPr lang="en-NZ" sz="2000">
              <a:solidFill>
                <a:schemeClr val="dk1"/>
              </a:solidFill>
              <a:latin typeface="Calibri"/>
              <a:ea typeface="Calibri"/>
              <a:cs typeface="Calibri"/>
            </a:endParaRPr>
          </a:p>
          <a:p>
            <a:pPr marL="457200" indent="-457200" fontAlgn="base">
              <a:spcAft>
                <a:spcPts val="1200"/>
              </a:spcAft>
              <a:buFontTx/>
              <a:buAutoNum type="arabicPeriod"/>
            </a:pPr>
            <a:endParaRPr lang="en-NZ" sz="2400">
              <a:solidFill>
                <a:schemeClr val="dk1"/>
              </a:solidFill>
              <a:latin typeface="Calibri"/>
              <a:ea typeface="Calibri"/>
              <a:cs typeface="Calibri"/>
            </a:endParaRPr>
          </a:p>
        </p:txBody>
      </p:sp>
      <p:sp>
        <p:nvSpPr>
          <p:cNvPr id="3" name="Title 2">
            <a:extLst>
              <a:ext uri="{FF2B5EF4-FFF2-40B4-BE49-F238E27FC236}">
                <a16:creationId xmlns:a16="http://schemas.microsoft.com/office/drawing/2014/main" id="{A405A790-2802-7EEA-9A71-49742A8BE21F}"/>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2026</a:t>
            </a:r>
          </a:p>
        </p:txBody>
      </p:sp>
    </p:spTree>
    <p:extLst>
      <p:ext uri="{BB962C8B-B14F-4D97-AF65-F5344CB8AC3E}">
        <p14:creationId xmlns:p14="http://schemas.microsoft.com/office/powerpoint/2010/main" val="3754013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5244C-C4F3-9E81-B107-829B9126D4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CB63E88-CC8F-4F52-3522-EC216F15770D}"/>
              </a:ext>
            </a:extLst>
          </p:cNvPr>
          <p:cNvSpPr txBox="1"/>
          <p:nvPr/>
        </p:nvSpPr>
        <p:spPr>
          <a:xfrm>
            <a:off x="892054" y="850197"/>
            <a:ext cx="10164185" cy="538096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Consent enquires</a:t>
            </a:r>
          </a:p>
          <a:p>
            <a:pPr marL="342900" indent="-342900" fontAlgn="base">
              <a:buFont typeface="Arial"/>
              <a:buChar char="•"/>
            </a:pPr>
            <a:r>
              <a:rPr lang="en-NZ" sz="2000">
                <a:latin typeface="Calibri"/>
                <a:ea typeface="Calibri"/>
                <a:cs typeface="Calibri"/>
              </a:rPr>
              <a:t>Consent enquiries is where we provide advice and guidance to landowners, businesses, consultants and the community on RMA or FTAA requirements and consenting processes. Activities can include:</a:t>
            </a:r>
          </a:p>
          <a:p>
            <a:pPr marL="1257300" lvl="2" indent="-342900">
              <a:buFont typeface="Courier New"/>
              <a:buChar char="o"/>
            </a:pPr>
            <a:r>
              <a:rPr lang="en-NZ" sz="2000">
                <a:latin typeface="Calibri"/>
                <a:ea typeface="Calibri"/>
                <a:cs typeface="Calibri"/>
              </a:rPr>
              <a:t> Providing planning and consenting advice</a:t>
            </a:r>
          </a:p>
          <a:p>
            <a:pPr marL="1257300" lvl="2" indent="-342900">
              <a:buFont typeface="Courier New"/>
              <a:buChar char="o"/>
            </a:pPr>
            <a:r>
              <a:rPr lang="en-NZ" sz="2000">
                <a:latin typeface="Calibri"/>
                <a:ea typeface="Calibri"/>
                <a:cs typeface="Calibri"/>
              </a:rPr>
              <a:t> Responding to enquiries from applicants, consultants and the public</a:t>
            </a:r>
          </a:p>
          <a:p>
            <a:pPr marL="1257300" lvl="2" indent="-342900">
              <a:buFont typeface="Courier New"/>
              <a:buChar char="o"/>
            </a:pPr>
            <a:r>
              <a:rPr lang="en-NZ" sz="2000">
                <a:latin typeface="Calibri"/>
                <a:ea typeface="Calibri"/>
                <a:cs typeface="Calibri"/>
              </a:rPr>
              <a:t> Reviewing proposal concepts and identifying consent requirements</a:t>
            </a:r>
          </a:p>
          <a:p>
            <a:pPr marL="1257300" lvl="2" indent="-342900">
              <a:buFont typeface="Courier New"/>
              <a:buChar char="o"/>
            </a:pPr>
            <a:r>
              <a:rPr lang="en-NZ" sz="2000">
                <a:latin typeface="Calibri"/>
                <a:ea typeface="Calibri"/>
                <a:cs typeface="Calibri"/>
              </a:rPr>
              <a:t> Interpreting planning rules and consent conditions</a:t>
            </a:r>
          </a:p>
          <a:p>
            <a:pPr marL="1257300" lvl="2" indent="-342900">
              <a:buFont typeface="Courier New"/>
              <a:buChar char="o"/>
            </a:pPr>
            <a:r>
              <a:rPr lang="en-NZ" sz="2000">
                <a:latin typeface="Calibri"/>
                <a:ea typeface="Calibri"/>
                <a:cs typeface="Calibri"/>
              </a:rPr>
              <a:t> Assisting customers to navigate Council processes</a:t>
            </a:r>
          </a:p>
          <a:p>
            <a:pPr marL="1257300" lvl="2" indent="-342900">
              <a:buFont typeface="Courier New"/>
              <a:buChar char="o"/>
            </a:pPr>
            <a:r>
              <a:rPr lang="en-NZ" sz="2000">
                <a:latin typeface="Calibri"/>
                <a:ea typeface="Calibri"/>
                <a:cs typeface="Calibri"/>
              </a:rPr>
              <a:t> Liaising with technical specialists where required</a:t>
            </a:r>
          </a:p>
          <a:p>
            <a:pPr lvl="1"/>
            <a:endParaRPr lang="en-NZ" sz="2000">
              <a:latin typeface="Calibri"/>
              <a:ea typeface="Calibri"/>
              <a:cs typeface="Calibri"/>
            </a:endParaRPr>
          </a:p>
          <a:p>
            <a:pPr marL="342900" indent="-342900">
              <a:buFont typeface="Arial"/>
              <a:buChar char="•"/>
            </a:pPr>
            <a:r>
              <a:rPr lang="en-NZ" sz="2000">
                <a:latin typeface="Calibri"/>
                <a:ea typeface="Calibri"/>
                <a:cs typeface="Calibri"/>
              </a:rPr>
              <a:t>In the 2025/26 financial year, staff responded to 1,807 consent-related enquiries. Providing timely advice up front helps applicants get it right the first time, reducing downstream processing costs and improving customer outcomes. </a:t>
            </a:r>
          </a:p>
          <a:p>
            <a:pPr>
              <a:buFont typeface="Arial"/>
              <a:buChar char="•"/>
            </a:pPr>
            <a:endParaRPr lang="en-NZ" sz="2000">
              <a:latin typeface="Calibri"/>
              <a:ea typeface="Calibri"/>
              <a:cs typeface="Calibri"/>
            </a:endParaRPr>
          </a:p>
          <a:p>
            <a:pPr marL="342900" indent="-342900">
              <a:buFont typeface="Arial"/>
              <a:buChar char="•"/>
            </a:pPr>
            <a:r>
              <a:rPr lang="en-NZ" sz="2000">
                <a:latin typeface="Calibri"/>
                <a:ea typeface="Calibri"/>
                <a:cs typeface="Calibri"/>
              </a:rPr>
              <a:t>We offer 30 minutes free and then charge at our standard hourly rates. </a:t>
            </a:r>
          </a:p>
        </p:txBody>
      </p:sp>
      <p:sp>
        <p:nvSpPr>
          <p:cNvPr id="4" name="Title 2">
            <a:extLst>
              <a:ext uri="{FF2B5EF4-FFF2-40B4-BE49-F238E27FC236}">
                <a16:creationId xmlns:a16="http://schemas.microsoft.com/office/drawing/2014/main" id="{64A3A760-785A-687A-EBB1-255A7CC761D6}"/>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79359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DED15-5EB7-F703-6CAC-73C95E3709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272CF9-C420-C304-32C9-722F0E764844}"/>
              </a:ext>
            </a:extLst>
          </p:cNvPr>
          <p:cNvSpPr txBox="1"/>
          <p:nvPr/>
        </p:nvSpPr>
        <p:spPr>
          <a:xfrm>
            <a:off x="892054" y="850197"/>
            <a:ext cx="10164185" cy="4816703"/>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Cost recovery and efficiency </a:t>
            </a:r>
          </a:p>
          <a:p>
            <a:pPr marL="342900" indent="-342900">
              <a:spcAft>
                <a:spcPts val="1400"/>
              </a:spcAft>
              <a:buFont typeface="Arial"/>
              <a:buChar char="•"/>
            </a:pPr>
            <a:r>
              <a:rPr lang="en-NZ" sz="2000">
                <a:latin typeface="Calibri"/>
                <a:ea typeface="Calibri"/>
                <a:cs typeface="Calibri"/>
              </a:rPr>
              <a:t>We continually look for ways to reduce processing costs and improve efficiency</a:t>
            </a:r>
          </a:p>
          <a:p>
            <a:pPr marL="342900" indent="-342900">
              <a:spcAft>
                <a:spcPts val="1400"/>
              </a:spcAft>
              <a:buFont typeface="Arial"/>
              <a:buChar char="•"/>
            </a:pPr>
            <a:r>
              <a:rPr lang="en-NZ" sz="2000">
                <a:latin typeface="Calibri"/>
                <a:ea typeface="Calibri"/>
                <a:cs typeface="Calibri"/>
              </a:rPr>
              <a:t>Initiatives include:</a:t>
            </a:r>
            <a:endParaRPr lang="en-NZ"/>
          </a:p>
          <a:p>
            <a:pPr marL="1257300" lvl="2" indent="-342900">
              <a:buFont typeface="Courier New"/>
              <a:buChar char="o"/>
            </a:pPr>
            <a:r>
              <a:rPr lang="en-NZ" sz="2000">
                <a:solidFill>
                  <a:schemeClr val="tx1"/>
                </a:solidFill>
                <a:latin typeface="Calibri"/>
                <a:ea typeface="Calibri"/>
                <a:cs typeface="Calibri"/>
              </a:rPr>
              <a:t>Free 30 minute pre application advice and the consent enquires service </a:t>
            </a:r>
          </a:p>
          <a:p>
            <a:pPr marL="1257300" lvl="2" indent="-342900">
              <a:buFont typeface="Courier New"/>
              <a:buChar char="o"/>
            </a:pPr>
            <a:r>
              <a:rPr lang="en-NZ" sz="2000">
                <a:solidFill>
                  <a:schemeClr val="tx1"/>
                </a:solidFill>
                <a:latin typeface="Calibri"/>
                <a:ea typeface="Calibri"/>
                <a:cs typeface="Calibri"/>
              </a:rPr>
              <a:t>Tailored application forms </a:t>
            </a:r>
          </a:p>
          <a:p>
            <a:pPr marL="1257300" lvl="2" indent="-342900">
              <a:buFont typeface="Courier New"/>
              <a:buChar char="o"/>
            </a:pPr>
            <a:r>
              <a:rPr lang="en-NZ" sz="2000">
                <a:solidFill>
                  <a:schemeClr val="tx1"/>
                </a:solidFill>
                <a:latin typeface="Calibri"/>
                <a:ea typeface="Calibri"/>
                <a:cs typeface="Calibri"/>
              </a:rPr>
              <a:t>Guidance on when specialist reports or expert advice may be needed</a:t>
            </a:r>
          </a:p>
          <a:p>
            <a:pPr marL="1257300" lvl="2" indent="-342900">
              <a:buFont typeface="Courier New"/>
              <a:buChar char="o"/>
            </a:pPr>
            <a:r>
              <a:rPr lang="en-NZ" sz="2000">
                <a:solidFill>
                  <a:schemeClr val="tx1"/>
                </a:solidFill>
                <a:latin typeface="Calibri"/>
                <a:ea typeface="Calibri"/>
                <a:cs typeface="Calibri"/>
              </a:rPr>
              <a:t>Technical practice notes and guidance documents </a:t>
            </a:r>
          </a:p>
          <a:p>
            <a:pPr marL="1257300" lvl="2" indent="-342900">
              <a:buFont typeface="Courier New"/>
              <a:buChar char="o"/>
            </a:pPr>
            <a:r>
              <a:rPr lang="en-NZ" sz="2000">
                <a:solidFill>
                  <a:schemeClr val="tx1"/>
                </a:solidFill>
                <a:latin typeface="Calibri"/>
                <a:ea typeface="Calibri"/>
                <a:cs typeface="Calibri"/>
              </a:rPr>
              <a:t>Example consent conditions </a:t>
            </a:r>
          </a:p>
          <a:p>
            <a:pPr marL="1257300" lvl="2" indent="-342900">
              <a:buFont typeface="Courier New"/>
              <a:buChar char="o"/>
            </a:pPr>
            <a:r>
              <a:rPr lang="en-NZ" sz="2000">
                <a:solidFill>
                  <a:schemeClr val="tx1"/>
                </a:solidFill>
                <a:latin typeface="Calibri"/>
                <a:ea typeface="Calibri"/>
                <a:cs typeface="Calibri"/>
              </a:rPr>
              <a:t>Up to date information and self-help tools on the website</a:t>
            </a:r>
          </a:p>
          <a:p>
            <a:pPr marL="1257300" lvl="2" indent="-342900">
              <a:buFont typeface="Courier New"/>
              <a:buChar char="o"/>
            </a:pPr>
            <a:r>
              <a:rPr lang="en-NZ" sz="2000">
                <a:solidFill>
                  <a:schemeClr val="tx1"/>
                </a:solidFill>
                <a:latin typeface="Calibri"/>
                <a:ea typeface="Calibri"/>
                <a:cs typeface="Calibri"/>
              </a:rPr>
              <a:t>Early engagement with consultants and applicants </a:t>
            </a:r>
          </a:p>
          <a:p>
            <a:pPr marL="1257300" lvl="2" indent="-342900">
              <a:buFont typeface="Courier New"/>
              <a:buChar char="o"/>
            </a:pPr>
            <a:r>
              <a:rPr lang="en-NZ" sz="2000">
                <a:solidFill>
                  <a:schemeClr val="tx1"/>
                </a:solidFill>
                <a:latin typeface="Calibri"/>
                <a:ea typeface="Calibri"/>
                <a:cs typeface="Calibri"/>
              </a:rPr>
              <a:t>Implementation of regulation within the community </a:t>
            </a:r>
            <a:r>
              <a:rPr lang="en-NZ" sz="2000" err="1">
                <a:solidFill>
                  <a:schemeClr val="tx1"/>
                </a:solidFill>
                <a:latin typeface="Calibri"/>
                <a:ea typeface="Calibri"/>
                <a:cs typeface="Calibri"/>
              </a:rPr>
              <a:t>eg.</a:t>
            </a:r>
            <a:r>
              <a:rPr lang="en-NZ" sz="2000">
                <a:solidFill>
                  <a:schemeClr val="tx1"/>
                </a:solidFill>
                <a:latin typeface="Calibri"/>
                <a:ea typeface="Calibri"/>
                <a:cs typeface="Calibri"/>
              </a:rPr>
              <a:t>  IWG and effluent </a:t>
            </a:r>
          </a:p>
          <a:p>
            <a:pPr marL="1257300" lvl="2" indent="-342900">
              <a:buFont typeface="Courier New"/>
              <a:buChar char="o"/>
            </a:pPr>
            <a:r>
              <a:rPr lang="en-NZ" sz="2000">
                <a:solidFill>
                  <a:schemeClr val="tx1"/>
                </a:solidFill>
                <a:latin typeface="Calibri"/>
                <a:ea typeface="Calibri"/>
                <a:cs typeface="Calibri"/>
              </a:rPr>
              <a:t>Bi-annual catch ups with key consultants and quarterly with industry groups </a:t>
            </a:r>
          </a:p>
          <a:p>
            <a:pPr marL="1257300" lvl="2" indent="-342900">
              <a:buFont typeface="Courier New"/>
              <a:buChar char="o"/>
            </a:pPr>
            <a:r>
              <a:rPr lang="en-NZ" sz="2000">
                <a:solidFill>
                  <a:schemeClr val="tx1"/>
                </a:solidFill>
                <a:latin typeface="Calibri"/>
                <a:ea typeface="Calibri"/>
                <a:cs typeface="Calibri"/>
              </a:rPr>
              <a:t>Communication of costs </a:t>
            </a:r>
          </a:p>
        </p:txBody>
      </p:sp>
      <p:sp>
        <p:nvSpPr>
          <p:cNvPr id="4" name="Title 2">
            <a:extLst>
              <a:ext uri="{FF2B5EF4-FFF2-40B4-BE49-F238E27FC236}">
                <a16:creationId xmlns:a16="http://schemas.microsoft.com/office/drawing/2014/main" id="{ABE66965-1BF8-01E7-ECB0-8F6E99582B98}"/>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4148909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A9F03-8BBD-118A-D04A-5CCFE00CDBE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100588D-A142-9B00-20E6-19DAB9CAF88D}"/>
              </a:ext>
            </a:extLst>
          </p:cNvPr>
          <p:cNvSpPr txBox="1"/>
          <p:nvPr/>
        </p:nvSpPr>
        <p:spPr>
          <a:xfrm>
            <a:off x="892054" y="850197"/>
            <a:ext cx="10164185" cy="3893374"/>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Internal efficiencies  </a:t>
            </a:r>
          </a:p>
          <a:p>
            <a:pPr marL="342900" indent="-342900">
              <a:spcAft>
                <a:spcPts val="1400"/>
              </a:spcAft>
              <a:buFont typeface="Arial"/>
              <a:buChar char="•"/>
            </a:pPr>
            <a:r>
              <a:rPr lang="en-NZ" sz="2000">
                <a:latin typeface="Calibri"/>
                <a:ea typeface="Calibri"/>
                <a:cs typeface="Calibri"/>
              </a:rPr>
              <a:t>We continually look for ways to  improve efficiency</a:t>
            </a:r>
          </a:p>
          <a:p>
            <a:pPr marL="342900" indent="-342900">
              <a:spcAft>
                <a:spcPts val="1400"/>
              </a:spcAft>
              <a:buFont typeface="Arial"/>
              <a:buChar char="•"/>
            </a:pPr>
            <a:r>
              <a:rPr lang="en-NZ" sz="2000">
                <a:latin typeface="Calibri"/>
                <a:ea typeface="Calibri"/>
                <a:cs typeface="Calibri"/>
              </a:rPr>
              <a:t>Initiatives include:</a:t>
            </a:r>
          </a:p>
          <a:p>
            <a:pPr marL="1257300" lvl="2" indent="-342900">
              <a:buFont typeface="Courier New"/>
              <a:buChar char="o"/>
            </a:pPr>
            <a:r>
              <a:rPr lang="en-NZ" sz="2000">
                <a:latin typeface="Calibri"/>
                <a:ea typeface="Calibri"/>
                <a:cs typeface="Calibri"/>
              </a:rPr>
              <a:t>Standardised report templates</a:t>
            </a:r>
          </a:p>
          <a:p>
            <a:pPr marL="1257300" lvl="2" indent="-342900">
              <a:buFont typeface="Courier New"/>
              <a:buChar char="o"/>
            </a:pPr>
            <a:r>
              <a:rPr lang="en-NZ" sz="2000">
                <a:latin typeface="Calibri"/>
                <a:ea typeface="Calibri"/>
                <a:cs typeface="Calibri"/>
              </a:rPr>
              <a:t>Standard condition manual/condition library</a:t>
            </a:r>
          </a:p>
          <a:p>
            <a:pPr marL="1257300" lvl="2" indent="-342900">
              <a:buFont typeface="Courier New"/>
              <a:buChar char="o"/>
            </a:pPr>
            <a:r>
              <a:rPr lang="en-NZ" sz="2000">
                <a:latin typeface="Calibri"/>
                <a:ea typeface="Calibri"/>
                <a:cs typeface="Calibri"/>
              </a:rPr>
              <a:t>Consistent processing workflows and business practices </a:t>
            </a:r>
          </a:p>
          <a:p>
            <a:pPr marL="1257300" lvl="2" indent="-342900">
              <a:buFont typeface="Courier New"/>
              <a:buChar char="o"/>
            </a:pPr>
            <a:r>
              <a:rPr lang="en-NZ" sz="2000">
                <a:latin typeface="Calibri"/>
                <a:ea typeface="Calibri"/>
                <a:cs typeface="Calibri"/>
              </a:rPr>
              <a:t>Staff training and upskilling</a:t>
            </a:r>
          </a:p>
          <a:p>
            <a:pPr marL="1257300" lvl="2" indent="-342900">
              <a:buFont typeface="Courier New"/>
              <a:buChar char="o"/>
            </a:pPr>
            <a:r>
              <a:rPr lang="en-NZ" sz="2000">
                <a:latin typeface="Calibri"/>
                <a:ea typeface="Calibri"/>
                <a:cs typeface="Calibri"/>
              </a:rPr>
              <a:t>Early engagement with applicants and consultants</a:t>
            </a:r>
          </a:p>
          <a:p>
            <a:pPr marL="1257300" lvl="2" indent="-342900">
              <a:buFont typeface="Courier New"/>
              <a:buChar char="o"/>
            </a:pPr>
            <a:r>
              <a:rPr lang="en-NZ" sz="2000">
                <a:latin typeface="Calibri"/>
                <a:ea typeface="Calibri"/>
                <a:cs typeface="Calibri"/>
              </a:rPr>
              <a:t>Continuous process improvement and system enhancements </a:t>
            </a:r>
          </a:p>
          <a:p>
            <a:pPr marL="1257300" lvl="2" indent="-342900">
              <a:buFont typeface="Courier New"/>
              <a:buChar char="o"/>
            </a:pPr>
            <a:r>
              <a:rPr lang="en-NZ" sz="2000">
                <a:latin typeface="Calibri"/>
                <a:ea typeface="Calibri"/>
                <a:cs typeface="Calibri"/>
              </a:rPr>
              <a:t>A pragmatic, risk-based approach to processing</a:t>
            </a:r>
          </a:p>
        </p:txBody>
      </p:sp>
      <p:sp>
        <p:nvSpPr>
          <p:cNvPr id="4" name="Title 2">
            <a:extLst>
              <a:ext uri="{FF2B5EF4-FFF2-40B4-BE49-F238E27FC236}">
                <a16:creationId xmlns:a16="http://schemas.microsoft.com/office/drawing/2014/main" id="{B4731D3A-CB7F-0160-F76D-3AE142416135}"/>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047033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6B5BB-1842-01DB-38B0-3B71F1F85C4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45C3C6B-7D82-4CAB-8BDB-836275B5947C}"/>
              </a:ext>
            </a:extLst>
          </p:cNvPr>
          <p:cNvSpPr>
            <a:spLocks noGrp="1"/>
          </p:cNvSpPr>
          <p:nvPr>
            <p:ph type="sldNum" sz="quarter" idx="4"/>
          </p:nvPr>
        </p:nvSpPr>
        <p:spPr>
          <a:xfrm>
            <a:off x="9127384" y="6357600"/>
            <a:ext cx="2743200" cy="365125"/>
          </a:xfrm>
        </p:spPr>
        <p:txBody>
          <a:bodyPr anchor="ctr">
            <a:normAutofit/>
          </a:bodyPr>
          <a:lstStyle/>
          <a:p>
            <a:pPr>
              <a:spcAft>
                <a:spcPts val="800"/>
              </a:spcAft>
            </a:pPr>
            <a:fld id="{9445717F-2858-4043-A9CA-B2273EB60975}" type="slidenum">
              <a:rPr lang="en-US" smtClean="0"/>
              <a:pPr>
                <a:spcAft>
                  <a:spcPts val="800"/>
                </a:spcAft>
              </a:pPr>
              <a:t>23</a:t>
            </a:fld>
            <a:endParaRPr lang="en-US"/>
          </a:p>
        </p:txBody>
      </p:sp>
      <p:sp>
        <p:nvSpPr>
          <p:cNvPr id="2" name="Text Placeholder 5">
            <a:extLst>
              <a:ext uri="{FF2B5EF4-FFF2-40B4-BE49-F238E27FC236}">
                <a16:creationId xmlns:a16="http://schemas.microsoft.com/office/drawing/2014/main" id="{945E63DA-0CBE-A0FA-88F9-B8113EF342D6}"/>
              </a:ext>
            </a:extLst>
          </p:cNvPr>
          <p:cNvSpPr txBox="1">
            <a:spLocks/>
          </p:cNvSpPr>
          <p:nvPr/>
        </p:nvSpPr>
        <p:spPr>
          <a:xfrm>
            <a:off x="6095999" y="2454512"/>
            <a:ext cx="4782671" cy="2515427"/>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Performance Monitoring</a:t>
            </a:r>
          </a:p>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Audits/Compliance Monitoring</a:t>
            </a:r>
          </a:p>
          <a:p>
            <a:pPr>
              <a:buFont typeface="Wingdings" panose="05000000000000000000" pitchFamily="2" charset="2"/>
              <a:buChar char="§"/>
            </a:pPr>
            <a:r>
              <a:rPr lang="en-NZ" sz="2400" b="1">
                <a:solidFill>
                  <a:schemeClr val="accent1">
                    <a:lumMod val="20000"/>
                    <a:lumOff val="80000"/>
                  </a:schemeClr>
                </a:solidFill>
                <a:latin typeface="Calibri"/>
                <a:ea typeface="Calibri"/>
                <a:cs typeface="Calibri"/>
              </a:rPr>
              <a:t>Incidents and Enforcement</a:t>
            </a:r>
          </a:p>
          <a:p>
            <a:pPr>
              <a:buFont typeface="Wingdings" panose="05000000000000000000" pitchFamily="2" charset="2"/>
              <a:buChar char="§"/>
            </a:pPr>
            <a:endParaRPr lang="en-NZ" sz="2400" b="1">
              <a:solidFill>
                <a:schemeClr val="accent1">
                  <a:lumMod val="20000"/>
                  <a:lumOff val="80000"/>
                </a:schemeClr>
              </a:solidFill>
              <a:latin typeface="Calibri"/>
              <a:ea typeface="Calibri"/>
              <a:cs typeface="Calibri"/>
            </a:endParaRPr>
          </a:p>
          <a:p>
            <a:pPr>
              <a:buFont typeface="Wingdings" panose="05000000000000000000" pitchFamily="2" charset="2"/>
              <a:buChar char="§"/>
            </a:pPr>
            <a:endParaRPr lang="en-NZ" sz="2400" b="1">
              <a:solidFill>
                <a:schemeClr val="accent1">
                  <a:lumMod val="20000"/>
                  <a:lumOff val="80000"/>
                </a:schemeClr>
              </a:solidFill>
              <a:latin typeface="Calibri"/>
              <a:ea typeface="Calibri"/>
              <a:cs typeface="Calibri"/>
            </a:endParaRPr>
          </a:p>
          <a:p>
            <a:pPr marL="0" indent="0">
              <a:buNone/>
            </a:pPr>
            <a:endParaRPr lang="en-NZ" sz="2400" b="1">
              <a:solidFill>
                <a:schemeClr val="accent1">
                  <a:lumMod val="20000"/>
                  <a:lumOff val="80000"/>
                </a:schemeClr>
              </a:solidFill>
              <a:latin typeface="Calibri"/>
              <a:ea typeface="Calibri"/>
              <a:cs typeface="Calibri"/>
            </a:endParaRPr>
          </a:p>
          <a:p>
            <a:pPr marL="0" indent="0">
              <a:buNone/>
            </a:pPr>
            <a:endParaRPr lang="en-NZ" sz="2400" b="1">
              <a:solidFill>
                <a:schemeClr val="accent1">
                  <a:lumMod val="20000"/>
                  <a:lumOff val="80000"/>
                </a:schemeClr>
              </a:solidFill>
              <a:latin typeface="Calibri"/>
              <a:ea typeface="Calibri"/>
              <a:cs typeface="Calibri"/>
            </a:endParaRPr>
          </a:p>
        </p:txBody>
      </p:sp>
      <p:sp>
        <p:nvSpPr>
          <p:cNvPr id="3" name="Text Placeholder 2">
            <a:extLst>
              <a:ext uri="{FF2B5EF4-FFF2-40B4-BE49-F238E27FC236}">
                <a16:creationId xmlns:a16="http://schemas.microsoft.com/office/drawing/2014/main" id="{98C7CA39-229D-E1C0-D0D6-8837E561DA65}"/>
              </a:ext>
            </a:extLst>
          </p:cNvPr>
          <p:cNvSpPr txBox="1">
            <a:spLocks/>
          </p:cNvSpPr>
          <p:nvPr/>
        </p:nvSpPr>
        <p:spPr>
          <a:xfrm>
            <a:off x="5965370" y="1589839"/>
            <a:ext cx="6086131" cy="859141"/>
          </a:xfrm>
          <a:prstGeom prst="rect">
            <a:avLst/>
          </a:prstGeom>
        </p:spPr>
        <p:txBody>
          <a:bodyPr vert="horz" lIns="121920" tIns="60960" rIns="121920" bIns="6096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sz="4800" b="1">
                <a:solidFill>
                  <a:schemeClr val="bg1"/>
                </a:solidFill>
                <a:latin typeface="Calibri"/>
                <a:ea typeface="Calibri"/>
                <a:cs typeface="Calibri"/>
              </a:rPr>
              <a:t>Compliance </a:t>
            </a:r>
          </a:p>
          <a:p>
            <a:pPr marL="0" indent="0">
              <a:buNone/>
            </a:pPr>
            <a:endParaRPr lang="en-NZ" sz="48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791F0B1B-3780-08BF-4751-A150F0DE6D20}"/>
              </a:ext>
            </a:extLst>
          </p:cNvPr>
          <p:cNvSpPr>
            <a:spLocks noGrp="1"/>
          </p:cNvSpPr>
          <p:nvPr>
            <p:ph type="body" sz="quarter" idx="20"/>
          </p:nvPr>
        </p:nvSpPr>
        <p:spPr>
          <a:xfrm>
            <a:off x="6095999" y="6279010"/>
            <a:ext cx="5956133" cy="347133"/>
          </a:xfrm>
        </p:spPr>
        <p:txBody>
          <a:bodyPr vert="horz" lIns="91440" tIns="45720" rIns="91440" bIns="45720" rtlCol="0" anchor="t">
            <a:normAutofit fontScale="92500" lnSpcReduction="10000"/>
          </a:bodyPr>
          <a:lstStyle/>
          <a:p>
            <a:r>
              <a:rPr lang="en-US" sz="2000">
                <a:latin typeface="Calibri"/>
                <a:ea typeface="Calibri"/>
                <a:cs typeface="Calibri"/>
              </a:rPr>
              <a:t>Presenter: Simon Wilson</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5DFCBE96-F0D7-EBA7-6D5B-D1C0EDBF0499}"/>
              </a:ext>
            </a:extLst>
          </p:cNvPr>
          <p:cNvPicPr>
            <a:picLocks noChangeAspect="1"/>
          </p:cNvPicPr>
          <p:nvPr/>
        </p:nvPicPr>
        <p:blipFill>
          <a:blip r:embed="rId3">
            <a:alphaModFix amt="70000"/>
          </a:blip>
          <a:srcRect t="21532" b="8360"/>
          <a:stretch>
            <a:fillRect/>
          </a:stretch>
        </p:blipFill>
        <p:spPr>
          <a:xfrm>
            <a:off x="-1" y="0"/>
            <a:ext cx="5506903" cy="6858000"/>
          </a:xfrm>
          <a:prstGeom prst="rect">
            <a:avLst/>
          </a:prstGeom>
        </p:spPr>
      </p:pic>
    </p:spTree>
    <p:extLst>
      <p:ext uri="{BB962C8B-B14F-4D97-AF65-F5344CB8AC3E}">
        <p14:creationId xmlns:p14="http://schemas.microsoft.com/office/powerpoint/2010/main" val="3065875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C8CAC-B142-BA33-CF2D-382331C1D34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EB49FEB-E64A-0149-0FA6-5E5782CF3479}"/>
              </a:ext>
            </a:extLst>
          </p:cNvPr>
          <p:cNvSpPr txBox="1"/>
          <p:nvPr/>
        </p:nvSpPr>
        <p:spPr>
          <a:xfrm>
            <a:off x="892054" y="850197"/>
            <a:ext cx="10164185" cy="4801314"/>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Compliance </a:t>
            </a:r>
            <a:endParaRPr lang="en-US">
              <a:solidFill>
                <a:schemeClr val="accent1">
                  <a:lumMod val="75000"/>
                </a:schemeClr>
              </a:solidFill>
              <a:latin typeface="Aptos"/>
              <a:ea typeface="Calibri"/>
              <a:cs typeface="Calibri"/>
            </a:endParaRPr>
          </a:p>
          <a:p>
            <a:pPr marL="342900" indent="-342900">
              <a:spcAft>
                <a:spcPts val="1400"/>
              </a:spcAft>
              <a:buFont typeface="Arial"/>
              <a:buChar char="•"/>
            </a:pPr>
            <a:r>
              <a:rPr lang="en-NZ" sz="2000">
                <a:latin typeface="Calibri"/>
                <a:ea typeface="Calibri"/>
                <a:cs typeface="Calibri"/>
              </a:rPr>
              <a:t>Compliance monitoring fees cover the cost of monitoring resource consents issued by the Council. </a:t>
            </a:r>
            <a:endParaRPr lang="en-US">
              <a:latin typeface="Aptos" panose="02110004020202020204"/>
              <a:ea typeface="Calibri"/>
              <a:cs typeface="Calibri"/>
            </a:endParaRPr>
          </a:p>
          <a:p>
            <a:pPr marL="342900" indent="-342900">
              <a:spcAft>
                <a:spcPts val="1400"/>
              </a:spcAft>
              <a:buFont typeface="Arial"/>
              <a:buChar char="•"/>
            </a:pPr>
            <a:r>
              <a:rPr lang="en-NZ" sz="2000">
                <a:latin typeface="Calibri"/>
                <a:ea typeface="Calibri"/>
                <a:cs typeface="Calibri"/>
              </a:rPr>
              <a:t>Fees are charged in two broad categories: </a:t>
            </a:r>
            <a:endParaRPr lang="en-US">
              <a:latin typeface="Aptos" panose="02110004020202020204"/>
              <a:ea typeface="Calibri"/>
              <a:cs typeface="Calibri"/>
            </a:endParaRPr>
          </a:p>
          <a:p>
            <a:pPr marL="1257300" lvl="2" indent="-342900">
              <a:spcAft>
                <a:spcPts val="1400"/>
              </a:spcAft>
              <a:buFont typeface="Courier New"/>
              <a:buChar char="o"/>
            </a:pPr>
            <a:r>
              <a:rPr lang="en-NZ" sz="2000">
                <a:latin typeface="Calibri"/>
                <a:ea typeface="Calibri"/>
                <a:cs typeface="Calibri"/>
              </a:rPr>
              <a:t>Performance Monitoring Fees based on the returns a Consent Holder is required to send ORC as part of their consent.  These fees are smaller and are charged to more Consent Holders. </a:t>
            </a:r>
            <a:endParaRPr lang="en-US">
              <a:latin typeface="Aptos" panose="02110004020202020204"/>
              <a:ea typeface="Calibri"/>
              <a:cs typeface="Calibri"/>
            </a:endParaRPr>
          </a:p>
          <a:p>
            <a:pPr marL="1257300" lvl="2" indent="-342900">
              <a:spcAft>
                <a:spcPts val="1400"/>
              </a:spcAft>
              <a:buFont typeface="Courier New"/>
              <a:buChar char="o"/>
            </a:pPr>
            <a:r>
              <a:rPr lang="en-NZ" sz="2000">
                <a:latin typeface="Calibri"/>
                <a:ea typeface="Calibri"/>
                <a:cs typeface="Calibri"/>
              </a:rPr>
              <a:t>Audit fees are charged only when a consent is audited. These fees are larger and are charged less often.</a:t>
            </a:r>
            <a:endParaRPr lang="en-US"/>
          </a:p>
          <a:p>
            <a:pPr lvl="1">
              <a:spcAft>
                <a:spcPts val="1400"/>
              </a:spcAft>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sp>
        <p:nvSpPr>
          <p:cNvPr id="4" name="Title 2">
            <a:extLst>
              <a:ext uri="{FF2B5EF4-FFF2-40B4-BE49-F238E27FC236}">
                <a16:creationId xmlns:a16="http://schemas.microsoft.com/office/drawing/2014/main" id="{B1FD87B7-8845-E900-307B-D92F4A0FDCEA}"/>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1920274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C9F36-108E-BDDE-5ADC-C3E152B448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3802B6-A9EB-CC4E-6E8A-5FC421D28E0C}"/>
              </a:ext>
            </a:extLst>
          </p:cNvPr>
          <p:cNvSpPr txBox="1"/>
          <p:nvPr/>
        </p:nvSpPr>
        <p:spPr>
          <a:xfrm>
            <a:off x="892054" y="850197"/>
            <a:ext cx="10403670" cy="2780248"/>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 Performance Monitoring Budget and Actuals </a:t>
            </a:r>
            <a:endParaRPr lang="en-NZ" sz="3200" b="1">
              <a:solidFill>
                <a:schemeClr val="accent1">
                  <a:lumMod val="75000"/>
                </a:schemeClr>
              </a:solidFill>
              <a:highlight>
                <a:srgbClr val="FFFF00"/>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pic>
        <p:nvPicPr>
          <p:cNvPr id="6" name="Picture 5">
            <a:extLst>
              <a:ext uri="{FF2B5EF4-FFF2-40B4-BE49-F238E27FC236}">
                <a16:creationId xmlns:a16="http://schemas.microsoft.com/office/drawing/2014/main" id="{BD948603-7E63-E4AB-08E6-2F7F43093751}"/>
              </a:ext>
            </a:extLst>
          </p:cNvPr>
          <p:cNvPicPr>
            <a:picLocks noChangeAspect="1"/>
          </p:cNvPicPr>
          <p:nvPr/>
        </p:nvPicPr>
        <p:blipFill>
          <a:blip r:embed="rId3"/>
          <a:stretch>
            <a:fillRect/>
          </a:stretch>
        </p:blipFill>
        <p:spPr>
          <a:xfrm>
            <a:off x="2158362" y="2190750"/>
            <a:ext cx="7875276" cy="2476500"/>
          </a:xfrm>
          <a:prstGeom prst="rect">
            <a:avLst/>
          </a:prstGeom>
        </p:spPr>
      </p:pic>
      <p:sp>
        <p:nvSpPr>
          <p:cNvPr id="4" name="Title 2">
            <a:extLst>
              <a:ext uri="{FF2B5EF4-FFF2-40B4-BE49-F238E27FC236}">
                <a16:creationId xmlns:a16="http://schemas.microsoft.com/office/drawing/2014/main" id="{17FCA1AB-06CA-069B-D723-807035A60841}"/>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496566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0201-8574-2102-CF08-EDE2042EE3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B764974-4F8A-A433-5911-912F6437139A}"/>
              </a:ext>
            </a:extLst>
          </p:cNvPr>
          <p:cNvSpPr txBox="1"/>
          <p:nvPr/>
        </p:nvSpPr>
        <p:spPr>
          <a:xfrm>
            <a:off x="892054" y="850197"/>
            <a:ext cx="10403670" cy="5611793"/>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 Performance Monitoring</a:t>
            </a:r>
            <a:endParaRPr lang="en-NZ">
              <a:solidFill>
                <a:schemeClr val="accent1">
                  <a:lumMod val="75000"/>
                </a:schemeClr>
              </a:solidFill>
            </a:endParaRP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Performance Monitoring represents the Desktop monitoring of items required under consent conditions. This can range from photographs to complex operating manuals. </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For most consents the cost of  performance monitoring is covered by fixed fees billed annually. These fees are set based on the conditions of the consent. </a:t>
            </a:r>
            <a:endParaRPr lang="en-NZ" sz="2000">
              <a:latin typeface="Aptos" panose="02110004020202020204"/>
              <a:ea typeface="Calibri"/>
              <a:cs typeface="Calibri"/>
            </a:endParaRP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In some cases Consent Holders with complex consents or a large number are charged based on actual time. These are called 'Major Clients' who include: </a:t>
            </a:r>
            <a:endParaRPr lang="en-NZ" sz="2000">
              <a:latin typeface="Aptos" panose="02110004020202020204"/>
              <a:ea typeface="Calibri"/>
              <a:cs typeface="Calibri"/>
            </a:endParaRPr>
          </a:p>
          <a:p>
            <a:pPr marL="1257300" lvl="2" indent="-342900">
              <a:buFont typeface="Courier New" panose="020B0604020202020204" pitchFamily="34" charset="0"/>
              <a:buChar char="o"/>
            </a:pPr>
            <a:r>
              <a:rPr lang="en-NZ" sz="2000">
                <a:highlight>
                  <a:srgbClr val="FFFFFF"/>
                </a:highlight>
                <a:latin typeface="Calibri"/>
                <a:ea typeface="Calibri"/>
                <a:cs typeface="Calibri"/>
              </a:rPr>
              <a:t>The 5 Territorial Authorities</a:t>
            </a:r>
            <a:r>
              <a:rPr lang="en-US" sz="2000">
                <a:highlight>
                  <a:srgbClr val="FFFFFF"/>
                </a:highlight>
                <a:latin typeface="Calibri"/>
                <a:ea typeface="Calibri"/>
                <a:cs typeface="Calibri"/>
              </a:rPr>
              <a:t> </a:t>
            </a:r>
            <a:endParaRPr lang="en-NZ"/>
          </a:p>
          <a:p>
            <a:pPr marL="1257300" lvl="2" indent="-342900">
              <a:buFont typeface="Courier New" panose="020B0604020202020204" pitchFamily="34" charset="0"/>
              <a:buChar char="o"/>
            </a:pPr>
            <a:r>
              <a:rPr lang="en-NZ" sz="2000">
                <a:highlight>
                  <a:srgbClr val="FFFFFF"/>
                </a:highlight>
                <a:latin typeface="Calibri"/>
                <a:ea typeface="Calibri"/>
                <a:cs typeface="Calibri"/>
              </a:rPr>
              <a:t>Oceania Gold</a:t>
            </a:r>
            <a:r>
              <a:rPr lang="en-US" sz="2000">
                <a:highlight>
                  <a:srgbClr val="FFFFFF"/>
                </a:highlight>
                <a:latin typeface="Calibri"/>
                <a:ea typeface="Calibri"/>
                <a:cs typeface="Calibri"/>
              </a:rPr>
              <a:t> </a:t>
            </a:r>
            <a:endParaRPr lang="en-NZ"/>
          </a:p>
          <a:p>
            <a:pPr marL="1257300" lvl="2" indent="-342900">
              <a:buFont typeface="Courier New" panose="020B0604020202020204" pitchFamily="34" charset="0"/>
              <a:buChar char="o"/>
            </a:pPr>
            <a:r>
              <a:rPr lang="en-NZ" sz="2000">
                <a:highlight>
                  <a:srgbClr val="FFFFFF"/>
                </a:highlight>
                <a:latin typeface="Calibri"/>
                <a:ea typeface="Calibri"/>
                <a:cs typeface="Calibri"/>
              </a:rPr>
              <a:t>Port Otago</a:t>
            </a:r>
            <a:r>
              <a:rPr lang="en-US" sz="2000">
                <a:highlight>
                  <a:srgbClr val="FFFFFF"/>
                </a:highlight>
                <a:latin typeface="Calibri"/>
                <a:ea typeface="Calibri"/>
                <a:cs typeface="Calibri"/>
              </a:rPr>
              <a:t> </a:t>
            </a:r>
            <a:endParaRPr lang="en-NZ"/>
          </a:p>
          <a:p>
            <a:pPr marL="1257300" lvl="2" indent="-342900">
              <a:buFont typeface="Courier New" panose="020B0604020202020204" pitchFamily="34" charset="0"/>
              <a:buChar char="o"/>
            </a:pPr>
            <a:r>
              <a:rPr lang="en-NZ" sz="2000">
                <a:highlight>
                  <a:srgbClr val="FFFFFF"/>
                </a:highlight>
                <a:latin typeface="Calibri"/>
                <a:ea typeface="Calibri"/>
                <a:cs typeface="Calibri"/>
              </a:rPr>
              <a:t>Contact Energy</a:t>
            </a:r>
            <a:r>
              <a:rPr lang="en-US" sz="2000">
                <a:highlight>
                  <a:srgbClr val="FFFFFF"/>
                </a:highlight>
                <a:latin typeface="Calibri"/>
                <a:ea typeface="Calibri"/>
                <a:cs typeface="Calibri"/>
              </a:rPr>
              <a:t> </a:t>
            </a:r>
            <a:endParaRPr lang="en-NZ"/>
          </a:p>
          <a:p>
            <a:pPr marL="1257300" lvl="2" indent="-342900">
              <a:buFont typeface="Courier New" panose="020B0604020202020204" pitchFamily="34" charset="0"/>
              <a:buChar char="o"/>
            </a:pPr>
            <a:r>
              <a:rPr lang="en-NZ" sz="2000">
                <a:highlight>
                  <a:srgbClr val="FFFFFF"/>
                </a:highlight>
                <a:latin typeface="Calibri"/>
                <a:ea typeface="Calibri"/>
                <a:cs typeface="Calibri"/>
              </a:rPr>
              <a:t>Danone</a:t>
            </a:r>
            <a:r>
              <a:rPr lang="en-US" sz="2000">
                <a:highlight>
                  <a:srgbClr val="FFFFFF"/>
                </a:highlight>
                <a:latin typeface="Calibri"/>
                <a:ea typeface="Calibri"/>
                <a:cs typeface="Calibri"/>
              </a:rPr>
              <a:t> </a:t>
            </a:r>
            <a:endParaRPr lang="en-NZ"/>
          </a:p>
          <a:p>
            <a:pPr marL="1257300" lvl="2" indent="-342900">
              <a:buFont typeface="Courier New" panose="020B0604020202020204" pitchFamily="34" charset="0"/>
              <a:buChar char="o"/>
            </a:pPr>
            <a:r>
              <a:rPr lang="en-NZ" sz="2000">
                <a:highlight>
                  <a:srgbClr val="FFFFFF"/>
                </a:highlight>
                <a:latin typeface="Calibri"/>
                <a:ea typeface="Calibri"/>
                <a:cs typeface="Calibri"/>
              </a:rPr>
              <a:t>Alliance Group</a:t>
            </a:r>
            <a:r>
              <a:rPr lang="en-US" sz="2000">
                <a:highlight>
                  <a:srgbClr val="FFFFFF"/>
                </a:highlight>
                <a:latin typeface="Calibri"/>
                <a:ea typeface="Calibri"/>
                <a:cs typeface="Calibri"/>
              </a:rPr>
              <a:t> </a:t>
            </a:r>
            <a:endParaRPr lang="en-NZ"/>
          </a:p>
          <a:p>
            <a:pPr marL="1257300" lvl="2" indent="-342900">
              <a:buFont typeface="Courier New" panose="020B0604020202020204" pitchFamily="34" charset="0"/>
              <a:buChar char="o"/>
            </a:pPr>
            <a:r>
              <a:rPr lang="en-NZ" sz="2000">
                <a:highlight>
                  <a:srgbClr val="FFFFFF"/>
                </a:highlight>
                <a:latin typeface="Calibri"/>
                <a:ea typeface="Calibri"/>
                <a:cs typeface="Calibri"/>
              </a:rPr>
              <a:t>NZTA</a:t>
            </a:r>
            <a:endParaRPr lang="en-NZ"/>
          </a:p>
          <a:p>
            <a:pPr>
              <a:spcAft>
                <a:spcPts val="1400"/>
              </a:spcAft>
            </a:pPr>
            <a:endParaRPr lang="en-NZ" sz="20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88D18F90-E932-97ED-11BA-7D12F12D6CC4}"/>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833026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831E0-DDC4-6856-E382-F666B67B92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AA70D76-F754-2D0E-F7CD-BB33443D3C1C}"/>
              </a:ext>
            </a:extLst>
          </p:cNvPr>
          <p:cNvSpPr txBox="1"/>
          <p:nvPr/>
        </p:nvSpPr>
        <p:spPr>
          <a:xfrm>
            <a:off x="892054" y="850197"/>
            <a:ext cx="10403670" cy="499624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 Performance Monitoring</a:t>
            </a:r>
            <a:endParaRPr lang="en-NZ">
              <a:solidFill>
                <a:schemeClr val="accent1">
                  <a:lumMod val="75000"/>
                </a:schemeClr>
              </a:solidFill>
            </a:endParaRP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Performance Monitoring fees cover the costs of:</a:t>
            </a:r>
          </a:p>
          <a:p>
            <a:pPr marL="1257300" lvl="2" indent="-342900">
              <a:buFont typeface="Courier New" panose="020B0604020202020204" pitchFamily="34" charset="0"/>
              <a:buChar char="o"/>
            </a:pPr>
            <a:r>
              <a:rPr lang="en-NZ" sz="2000">
                <a:highlight>
                  <a:srgbClr val="FFFFFF"/>
                </a:highlight>
                <a:latin typeface="Calibri"/>
                <a:ea typeface="Calibri"/>
                <a:cs typeface="Calibri"/>
              </a:rPr>
              <a:t>Sending reminders and liaising with Consent Holders</a:t>
            </a:r>
            <a:endParaRPr lang="en-NZ"/>
          </a:p>
          <a:p>
            <a:pPr marL="1257300" lvl="2" indent="-342900">
              <a:buFont typeface="Courier New" panose="020B0604020202020204" pitchFamily="34" charset="0"/>
              <a:buChar char="o"/>
            </a:pPr>
            <a:r>
              <a:rPr lang="en-NZ" sz="2000">
                <a:highlight>
                  <a:srgbClr val="FFFFFF"/>
                </a:highlight>
                <a:latin typeface="Calibri"/>
                <a:ea typeface="Calibri"/>
                <a:cs typeface="Calibri"/>
              </a:rPr>
              <a:t>Record Keeping</a:t>
            </a:r>
          </a:p>
          <a:p>
            <a:pPr marL="1257300" lvl="2" indent="-342900">
              <a:buFont typeface="Courier New" panose="020B0604020202020204" pitchFamily="34" charset="0"/>
              <a:buChar char="o"/>
            </a:pPr>
            <a:r>
              <a:rPr lang="en-NZ" sz="2000">
                <a:highlight>
                  <a:srgbClr val="FFFFFF"/>
                </a:highlight>
                <a:latin typeface="Calibri"/>
                <a:ea typeface="Calibri"/>
                <a:cs typeface="Calibri"/>
              </a:rPr>
              <a:t>Maintaining the systems associated with compliance data management and the scheduling of compliance inspections.</a:t>
            </a:r>
          </a:p>
          <a:p>
            <a:pPr marL="1257300" lvl="2" indent="-342900">
              <a:buFont typeface="Courier New" panose="020B0604020202020204" pitchFamily="34" charset="0"/>
              <a:buChar char="o"/>
            </a:pPr>
            <a:r>
              <a:rPr lang="en-NZ" sz="2000">
                <a:highlight>
                  <a:srgbClr val="FFFFFF"/>
                </a:highlight>
                <a:latin typeface="Calibri"/>
                <a:ea typeface="Calibri"/>
                <a:cs typeface="Calibri"/>
              </a:rPr>
              <a:t>Assessing compliance with individual consent conditions</a:t>
            </a:r>
          </a:p>
          <a:p>
            <a:pPr lvl="2"/>
            <a:endParaRPr lang="en-NZ" sz="2000">
              <a:highlight>
                <a:srgbClr val="FFFFFF"/>
              </a:highlight>
              <a:latin typeface="Calibri"/>
              <a:ea typeface="Calibri"/>
              <a:cs typeface="Calibri"/>
            </a:endParaRPr>
          </a:p>
          <a:p>
            <a:pPr marL="342900" indent="-342900">
              <a:spcAft>
                <a:spcPts val="1400"/>
              </a:spcAft>
              <a:buFont typeface="Arial,Sans-Serif" panose="020B0604020202020204" pitchFamily="34" charset="0"/>
              <a:buChar char="•"/>
            </a:pPr>
            <a:r>
              <a:rPr lang="en-NZ" sz="2000">
                <a:highlight>
                  <a:srgbClr val="FFFFFF"/>
                </a:highlight>
                <a:latin typeface="Calibri"/>
                <a:ea typeface="Calibri"/>
                <a:cs typeface="Calibri"/>
              </a:rPr>
              <a:t>The average cost for each Consent Holder who received a fixed fee performance monitoring bill in 2025/26 was $300 with the median bill charged at $254</a:t>
            </a:r>
          </a:p>
          <a:p>
            <a:pPr marL="342900" indent="-342900">
              <a:spcAft>
                <a:spcPts val="1400"/>
              </a:spcAft>
              <a:buFont typeface="Arial,Sans-Serif" panose="020B0604020202020204" pitchFamily="34" charset="0"/>
              <a:buChar char="•"/>
            </a:pPr>
            <a:r>
              <a:rPr lang="en-NZ" sz="2000">
                <a:highlight>
                  <a:srgbClr val="FFFFFF"/>
                </a:highlight>
                <a:latin typeface="Calibri"/>
                <a:ea typeface="Calibri"/>
                <a:cs typeface="Calibri"/>
              </a:rPr>
              <a:t>The average cost for a performance monitoring major client is $4,988 per annum with a median bill of $2,504</a:t>
            </a:r>
            <a:endParaRPr lang="en-NZ"/>
          </a:p>
          <a:p>
            <a:pPr>
              <a:spcAft>
                <a:spcPts val="1400"/>
              </a:spcAft>
            </a:pPr>
            <a:endParaRPr lang="en-NZ" sz="20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334C0698-9F6A-4131-405D-64FE908E30BB}"/>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720275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DA31A-ADED-33FC-9301-FEF5A14525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25EF56-83E9-CA9B-9223-0F6A1AEF6346}"/>
              </a:ext>
            </a:extLst>
          </p:cNvPr>
          <p:cNvSpPr txBox="1"/>
          <p:nvPr/>
        </p:nvSpPr>
        <p:spPr>
          <a:xfrm>
            <a:off x="427597" y="676025"/>
            <a:ext cx="2928813" cy="4314001"/>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 Performance Monitoring Fixed Fees</a:t>
            </a:r>
            <a:endParaRPr lang="en-NZ">
              <a:solidFill>
                <a:schemeClr val="accent1">
                  <a:lumMod val="75000"/>
                </a:schemeClr>
              </a:solidFill>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pic>
        <p:nvPicPr>
          <p:cNvPr id="5" name="Picture 4">
            <a:extLst>
              <a:ext uri="{FF2B5EF4-FFF2-40B4-BE49-F238E27FC236}">
                <a16:creationId xmlns:a16="http://schemas.microsoft.com/office/drawing/2014/main" id="{0C06F6EE-1FCA-4106-7364-9F08D9170D09}"/>
              </a:ext>
            </a:extLst>
          </p:cNvPr>
          <p:cNvPicPr>
            <a:picLocks noChangeAspect="1"/>
          </p:cNvPicPr>
          <p:nvPr/>
        </p:nvPicPr>
        <p:blipFill>
          <a:blip r:embed="rId3"/>
          <a:stretch>
            <a:fillRect/>
          </a:stretch>
        </p:blipFill>
        <p:spPr>
          <a:xfrm>
            <a:off x="2862519" y="21772"/>
            <a:ext cx="7374103" cy="6161315"/>
          </a:xfrm>
          <a:prstGeom prst="rect">
            <a:avLst/>
          </a:prstGeom>
        </p:spPr>
      </p:pic>
      <p:sp>
        <p:nvSpPr>
          <p:cNvPr id="4" name="Title 2">
            <a:extLst>
              <a:ext uri="{FF2B5EF4-FFF2-40B4-BE49-F238E27FC236}">
                <a16:creationId xmlns:a16="http://schemas.microsoft.com/office/drawing/2014/main" id="{862EAC20-A3FA-6742-1DAD-DC53B6A51CE2}"/>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732954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A25B-9B09-783E-62B9-430059B64A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C85FD25-6314-059D-8588-B220EEA87CFA}"/>
              </a:ext>
            </a:extLst>
          </p:cNvPr>
          <p:cNvSpPr txBox="1"/>
          <p:nvPr/>
        </p:nvSpPr>
        <p:spPr>
          <a:xfrm>
            <a:off x="899311" y="683283"/>
            <a:ext cx="10403670" cy="5534849"/>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 Performance Monitoring Example 1</a:t>
            </a:r>
            <a:endParaRPr lang="en-NZ">
              <a:solidFill>
                <a:schemeClr val="accent1">
                  <a:lumMod val="75000"/>
                </a:schemeClr>
              </a:solidFill>
            </a:endParaRPr>
          </a:p>
          <a:p>
            <a:pPr marL="342900" indent="-342900">
              <a:spcAft>
                <a:spcPts val="1400"/>
              </a:spcAft>
              <a:buFont typeface="Arial" panose="020B0604020202020204" pitchFamily="34" charset="0"/>
              <a:buChar char="•"/>
            </a:pPr>
            <a:r>
              <a:rPr lang="en-NZ" sz="2000">
                <a:solidFill>
                  <a:srgbClr val="000000"/>
                </a:solidFill>
                <a:highlight>
                  <a:srgbClr val="FFFFFF"/>
                </a:highlight>
                <a:latin typeface="Calibri"/>
                <a:ea typeface="Calibri"/>
                <a:cs typeface="Calibri"/>
              </a:rPr>
              <a:t>A consent to take and use water for the purposes of irrigation.</a:t>
            </a:r>
            <a:endParaRPr lang="en-NZ" sz="2000">
              <a:highlight>
                <a:srgbClr val="FFFFFF"/>
              </a:highlight>
              <a:latin typeface="Calibri"/>
              <a:ea typeface="Calibri"/>
              <a:cs typeface="Calibri"/>
            </a:endParaRP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The consent has 1 water meter.</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The consent contains monitoring conditions requiring abstraction data to be collected and sent via telemetry to the ORC. The consent also requires 5 yearly verification of the water meter</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The Data is processed daily into ORC's Aquarius system and assessed for compliance annually by an Environmental Data Officer</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The consent is charged two performance monitoring fees on an annual basis</a:t>
            </a:r>
          </a:p>
          <a:p>
            <a:pPr marL="800100" lvl="1" indent="-342900">
              <a:spcAft>
                <a:spcPts val="1400"/>
              </a:spcAft>
              <a:buFont typeface="Courier New,monospace" panose="020B0604020202020204" pitchFamily="34" charset="0"/>
              <a:buChar char="o"/>
            </a:pPr>
            <a:r>
              <a:rPr lang="en-NZ" sz="2000">
                <a:highlight>
                  <a:srgbClr val="FFFFFF"/>
                </a:highlight>
                <a:latin typeface="Calibri"/>
                <a:ea typeface="Calibri"/>
                <a:cs typeface="Calibri"/>
              </a:rPr>
              <a:t>Ongoing compliance management fee to be charged on consents with Performance Monitoring requirements - $62 – covering reminders and record keeping</a:t>
            </a:r>
            <a:endParaRPr lang="en-US" sz="2000">
              <a:highlight>
                <a:srgbClr val="FFFFFF"/>
              </a:highlight>
              <a:latin typeface="Calibri"/>
              <a:ea typeface="Calibri"/>
              <a:cs typeface="Calibri"/>
            </a:endParaRPr>
          </a:p>
          <a:p>
            <a:pPr marL="800100" lvl="1" indent="-342900">
              <a:spcAft>
                <a:spcPts val="1400"/>
              </a:spcAft>
              <a:buFont typeface="Courier New,monospace" panose="020B0604020202020204" pitchFamily="34" charset="0"/>
              <a:buChar char="o"/>
            </a:pPr>
            <a:r>
              <a:rPr lang="en-NZ" sz="2000">
                <a:highlight>
                  <a:srgbClr val="FFFFFF"/>
                </a:highlight>
                <a:latin typeface="Calibri"/>
                <a:ea typeface="Calibri"/>
                <a:cs typeface="Calibri"/>
              </a:rPr>
              <a:t>Annual charge for the receipt and processing of telemetered water take data/information(including verifications returns) - $230 – covering the processing and assessment of water meter data.</a:t>
            </a:r>
            <a:endParaRPr lang="en-NZ"/>
          </a:p>
        </p:txBody>
      </p:sp>
      <p:sp>
        <p:nvSpPr>
          <p:cNvPr id="4" name="Title 2">
            <a:extLst>
              <a:ext uri="{FF2B5EF4-FFF2-40B4-BE49-F238E27FC236}">
                <a16:creationId xmlns:a16="http://schemas.microsoft.com/office/drawing/2014/main" id="{FA64802D-D7BB-DF3A-801D-65D2B7E03B21}"/>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616997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A3CB-85D5-5021-BA54-850D678E23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21CD46E-8132-2153-7316-9424C62CDB03}"/>
              </a:ext>
            </a:extLst>
          </p:cNvPr>
          <p:cNvSpPr txBox="1"/>
          <p:nvPr/>
        </p:nvSpPr>
        <p:spPr>
          <a:xfrm>
            <a:off x="892054" y="850197"/>
            <a:ext cx="10164185" cy="528862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rgbClr val="156082"/>
                </a:solidFill>
                <a:latin typeface="Calibri"/>
                <a:ea typeface="Calibri"/>
                <a:cs typeface="Calibri"/>
              </a:rPr>
              <a:t>Principles</a:t>
            </a:r>
          </a:p>
          <a:p>
            <a:pPr marL="342900" indent="-342900" fontAlgn="base">
              <a:spcAft>
                <a:spcPts val="1400"/>
              </a:spcAft>
              <a:buFont typeface="Arial" panose="020B0604020202020204" pitchFamily="34" charset="0"/>
              <a:buChar char="•"/>
            </a:pPr>
            <a:r>
              <a:rPr lang="en-NZ" sz="2000">
                <a:latin typeface="Calibri"/>
                <a:ea typeface="Calibri"/>
                <a:cs typeface="Calibri"/>
              </a:rPr>
              <a:t>The Resource Management Act 1991 (RMA) allows councils to recover the reasonable cost of processing and monitoring resource consents (section 36(1)). </a:t>
            </a:r>
          </a:p>
          <a:p>
            <a:pPr marL="342900" indent="-342900">
              <a:spcAft>
                <a:spcPts val="1400"/>
              </a:spcAft>
              <a:buFont typeface="Arial" panose="020B0604020202020204" pitchFamily="34" charset="0"/>
              <a:buChar char="•"/>
            </a:pPr>
            <a:r>
              <a:rPr lang="en-NZ" sz="2000">
                <a:latin typeface="Calibri"/>
                <a:ea typeface="Calibri"/>
                <a:cs typeface="Calibri"/>
              </a:rPr>
              <a:t>A consent provides a direct benefit to an individual, developer, business or organisation.</a:t>
            </a:r>
          </a:p>
          <a:p>
            <a:pPr marL="342900" indent="-342900">
              <a:spcAft>
                <a:spcPts val="1400"/>
              </a:spcAft>
              <a:buFont typeface="Arial" panose="020B0604020202020204" pitchFamily="34" charset="0"/>
              <a:buChar char="•"/>
            </a:pPr>
            <a:r>
              <a:rPr lang="en-NZ" sz="2000">
                <a:latin typeface="Calibri"/>
                <a:ea typeface="Calibri"/>
                <a:cs typeface="Calibri"/>
              </a:rPr>
              <a:t>User pays ensures that general ratepayers are not subsidising consent activities. </a:t>
            </a:r>
            <a:endParaRPr lang="en-NZ"/>
          </a:p>
          <a:p>
            <a:pPr marL="342900" indent="-342900">
              <a:spcAft>
                <a:spcPts val="1400"/>
              </a:spcAft>
              <a:buFont typeface="Arial" panose="020B0604020202020204" pitchFamily="34" charset="0"/>
              <a:buChar char="•"/>
            </a:pPr>
            <a:r>
              <a:rPr lang="en-NZ" sz="2000">
                <a:latin typeface="Calibri"/>
                <a:ea typeface="Calibri"/>
                <a:cs typeface="Calibri"/>
              </a:rPr>
              <a:t>Costs are charged for the work required to assess environmental effects, ensure compliance and meet statutory obligations.</a:t>
            </a:r>
          </a:p>
          <a:p>
            <a:pPr marL="342900" indent="-342900">
              <a:spcAft>
                <a:spcPts val="1400"/>
              </a:spcAft>
              <a:buFont typeface="Arial" panose="020B0604020202020204" pitchFamily="34" charset="0"/>
              <a:buChar char="•"/>
            </a:pPr>
            <a:r>
              <a:rPr lang="en-NZ" sz="2000">
                <a:latin typeface="Calibri"/>
                <a:ea typeface="Calibri"/>
                <a:cs typeface="Calibri"/>
              </a:rPr>
              <a:t>Resource consent activities operate like a jam jar. The people using the service put money into the jar through fees and charges and that money is used to pay for delivering that service. If the jar is not topped up by users, the shortfall comes from ratepayers.</a:t>
            </a: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sp>
        <p:nvSpPr>
          <p:cNvPr id="3" name="Title 2">
            <a:extLst>
              <a:ext uri="{FF2B5EF4-FFF2-40B4-BE49-F238E27FC236}">
                <a16:creationId xmlns:a16="http://schemas.microsoft.com/office/drawing/2014/main" id="{8E8D1AEA-7475-B5B6-B8FA-3D2565698901}"/>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32166246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595CC-0EBC-238B-2F88-975CE7D282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68E454C-D3EB-990A-1E20-D897619511BC}"/>
              </a:ext>
            </a:extLst>
          </p:cNvPr>
          <p:cNvSpPr txBox="1"/>
          <p:nvPr/>
        </p:nvSpPr>
        <p:spPr>
          <a:xfrm>
            <a:off x="892054" y="850197"/>
            <a:ext cx="10403670" cy="4739759"/>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 Performance Monitoring Example 2</a:t>
            </a:r>
            <a:endParaRPr lang="en-NZ">
              <a:solidFill>
                <a:schemeClr val="accent1">
                  <a:lumMod val="75000"/>
                </a:schemeClr>
              </a:solidFill>
            </a:endParaRPr>
          </a:p>
          <a:p>
            <a:pPr marL="342900" indent="-342900">
              <a:spcAft>
                <a:spcPts val="1400"/>
              </a:spcAft>
              <a:buFont typeface="Arial" panose="020B0604020202020204" pitchFamily="34" charset="0"/>
              <a:buChar char="•"/>
            </a:pPr>
            <a:r>
              <a:rPr lang="en-NZ" sz="2000">
                <a:solidFill>
                  <a:srgbClr val="000000"/>
                </a:solidFill>
                <a:highlight>
                  <a:srgbClr val="FFFFFF"/>
                </a:highlight>
                <a:latin typeface="Calibri"/>
                <a:ea typeface="Calibri"/>
                <a:cs typeface="Calibri"/>
              </a:rPr>
              <a:t>A Territorial Authority (TA) wastewater treatment plant</a:t>
            </a:r>
            <a:endParaRPr lang="en-NZ" sz="2000">
              <a:highlight>
                <a:srgbClr val="FFFFFF"/>
              </a:highlight>
              <a:latin typeface="Calibri"/>
              <a:ea typeface="Calibri"/>
              <a:cs typeface="Calibri"/>
            </a:endParaRP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The TA is required to submit water quality sampling to the Council on a monthly basis and comply with a range of other conditions including submitting updated management plans and keeping a register of complaints.</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Data is processed into the Council's Aquarius system and assessed for compliance once a month. In addition an Environmental Officer checks the management plan once per year.</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As a major client the TA is charged based on the actual time spent on their consent. </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They are charged 1 hour each month, plus 2 hours for a review of the management plan equating to 14 hour per year at $150 equalling $2,100.</a:t>
            </a:r>
          </a:p>
          <a:p>
            <a:pPr>
              <a:spcAft>
                <a:spcPts val="1400"/>
              </a:spcAft>
            </a:pPr>
            <a:endParaRPr lang="en-NZ" sz="20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41637396-FE5A-B52B-8B3B-667562C0CF6A}"/>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676659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37D2F-1148-A5C3-83B0-31044E4B8F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D3CE86-4000-B2C4-1C2D-E01314C1E0EB}"/>
              </a:ext>
            </a:extLst>
          </p:cNvPr>
          <p:cNvSpPr txBox="1"/>
          <p:nvPr/>
        </p:nvSpPr>
        <p:spPr>
          <a:xfrm>
            <a:off x="892054" y="850197"/>
            <a:ext cx="10403670" cy="2780248"/>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Compliance Monitoring Budget and Actuals </a:t>
            </a:r>
            <a:endParaRPr lang="en-NZ" sz="3200" b="1">
              <a:solidFill>
                <a:schemeClr val="accent1">
                  <a:lumMod val="75000"/>
                </a:schemeClr>
              </a:solidFill>
              <a:highlight>
                <a:srgbClr val="FFFF00"/>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pic>
        <p:nvPicPr>
          <p:cNvPr id="6" name="Picture 5">
            <a:extLst>
              <a:ext uri="{FF2B5EF4-FFF2-40B4-BE49-F238E27FC236}">
                <a16:creationId xmlns:a16="http://schemas.microsoft.com/office/drawing/2014/main" id="{BC105613-6F38-7E99-CEC7-F4545D1EA4B7}"/>
              </a:ext>
            </a:extLst>
          </p:cNvPr>
          <p:cNvPicPr>
            <a:picLocks noChangeAspect="1"/>
          </p:cNvPicPr>
          <p:nvPr/>
        </p:nvPicPr>
        <p:blipFill>
          <a:blip r:embed="rId3"/>
          <a:stretch>
            <a:fillRect/>
          </a:stretch>
        </p:blipFill>
        <p:spPr>
          <a:xfrm>
            <a:off x="1035277" y="1951718"/>
            <a:ext cx="10027102" cy="1474107"/>
          </a:xfrm>
          <a:prstGeom prst="rect">
            <a:avLst/>
          </a:prstGeom>
        </p:spPr>
      </p:pic>
      <p:sp>
        <p:nvSpPr>
          <p:cNvPr id="4" name="Title 2">
            <a:extLst>
              <a:ext uri="{FF2B5EF4-FFF2-40B4-BE49-F238E27FC236}">
                <a16:creationId xmlns:a16="http://schemas.microsoft.com/office/drawing/2014/main" id="{02881A50-70DD-EFA8-8D21-65EF512EEA75}"/>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816815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8E28-39BF-F753-0FB2-D11F1DA1651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D8CDA0-B370-AEFD-3E7C-D069CFCA2F8A}"/>
              </a:ext>
            </a:extLst>
          </p:cNvPr>
          <p:cNvSpPr txBox="1"/>
          <p:nvPr/>
        </p:nvSpPr>
        <p:spPr>
          <a:xfrm>
            <a:off x="892054" y="850197"/>
            <a:ext cx="10403670" cy="747897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Compliance Audits</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Audits and Inspections - represent a comprehensive check of all conditions under a resource consent. They generally involve a field visit. Some are covered by fixed fees. Most are charged as actual time.  Costs recovered include:</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Staff time relating to:</a:t>
            </a:r>
          </a:p>
          <a:p>
            <a:pPr marL="1257300" lvl="2" indent="-342900">
              <a:spcAft>
                <a:spcPts val="1400"/>
              </a:spcAft>
              <a:buFont typeface="Wingdings" panose="020B0604020202020204" pitchFamily="34" charset="0"/>
              <a:buChar char="§"/>
            </a:pPr>
            <a:r>
              <a:rPr lang="en-NZ" sz="2000">
                <a:highlight>
                  <a:srgbClr val="FFFFFF"/>
                </a:highlight>
                <a:latin typeface="Calibri"/>
                <a:ea typeface="Calibri"/>
                <a:cs typeface="Calibri"/>
              </a:rPr>
              <a:t>Audit prep (staff reading documents provided and familiarising themselves with a site)</a:t>
            </a:r>
          </a:p>
          <a:p>
            <a:pPr marL="1257300" lvl="2" indent="-342900">
              <a:spcAft>
                <a:spcPts val="1400"/>
              </a:spcAft>
              <a:buFont typeface="Wingdings" panose="020B0604020202020204" pitchFamily="34" charset="0"/>
              <a:buChar char="§"/>
            </a:pPr>
            <a:r>
              <a:rPr lang="en-NZ" sz="2000">
                <a:highlight>
                  <a:srgbClr val="FFFFFF"/>
                </a:highlight>
                <a:latin typeface="Calibri"/>
                <a:ea typeface="Calibri"/>
                <a:cs typeface="Calibri"/>
              </a:rPr>
              <a:t>Meetings and liaison with consent holders</a:t>
            </a:r>
          </a:p>
          <a:p>
            <a:pPr marL="1257300" lvl="2" indent="-342900">
              <a:spcAft>
                <a:spcPts val="1400"/>
              </a:spcAft>
              <a:buFont typeface="Wingdings" panose="020B0604020202020204" pitchFamily="34" charset="0"/>
              <a:buChar char="§"/>
            </a:pPr>
            <a:r>
              <a:rPr lang="en-NZ" sz="2000">
                <a:highlight>
                  <a:srgbClr val="FFFFFF"/>
                </a:highlight>
                <a:latin typeface="Calibri"/>
                <a:ea typeface="Calibri"/>
                <a:cs typeface="Calibri"/>
              </a:rPr>
              <a:t>Travel</a:t>
            </a:r>
          </a:p>
          <a:p>
            <a:pPr marL="1257300" lvl="2" indent="-342900">
              <a:spcAft>
                <a:spcPts val="1400"/>
              </a:spcAft>
              <a:buFont typeface="Wingdings" panose="020B0604020202020204" pitchFamily="34" charset="0"/>
              <a:buChar char="§"/>
            </a:pPr>
            <a:r>
              <a:rPr lang="en-NZ" sz="2000">
                <a:highlight>
                  <a:srgbClr val="FFFFFF"/>
                </a:highlight>
                <a:latin typeface="Calibri"/>
                <a:ea typeface="Calibri"/>
                <a:cs typeface="Calibri"/>
              </a:rPr>
              <a:t>Site Inspections</a:t>
            </a:r>
          </a:p>
          <a:p>
            <a:pPr marL="1257300" lvl="2" indent="-342900">
              <a:spcAft>
                <a:spcPts val="1400"/>
              </a:spcAft>
              <a:buFont typeface="Wingdings" panose="020B0604020202020204" pitchFamily="34" charset="0"/>
              <a:buChar char="§"/>
            </a:pPr>
            <a:r>
              <a:rPr lang="en-NZ" sz="2000">
                <a:highlight>
                  <a:srgbClr val="FFFFFF"/>
                </a:highlight>
                <a:latin typeface="Calibri"/>
                <a:ea typeface="Calibri"/>
                <a:cs typeface="Calibri"/>
              </a:rPr>
              <a:t>Report Writing</a:t>
            </a:r>
          </a:p>
          <a:p>
            <a:pPr marL="800100" lvl="1" indent="-342900">
              <a:spcAft>
                <a:spcPts val="1400"/>
              </a:spcAft>
              <a:buFont typeface="Courier New,monospace"/>
              <a:buChar char="o"/>
            </a:pPr>
            <a:r>
              <a:rPr lang="en-NZ" sz="2000">
                <a:highlight>
                  <a:srgbClr val="FFFFFF"/>
                </a:highlight>
                <a:latin typeface="Calibri"/>
                <a:ea typeface="Calibri"/>
                <a:cs typeface="Calibri"/>
              </a:rPr>
              <a:t>Other actual costs including the processing of samples, kms travelled and any technical expertise required from consultants.</a:t>
            </a:r>
            <a:endParaRPr lang="en-NZ"/>
          </a:p>
          <a:p>
            <a:pPr lvl="2">
              <a:spcAft>
                <a:spcPts val="1400"/>
              </a:spcAft>
            </a:pPr>
            <a:endParaRPr lang="en-NZ" sz="20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0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7F30C539-7B0C-36B5-0058-F1E7107467FF}"/>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477841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F5943-AF27-6CDC-1FC5-D2E47F563B0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2994DD5-0481-84FC-18BB-A606F484F74A}"/>
              </a:ext>
            </a:extLst>
          </p:cNvPr>
          <p:cNvSpPr txBox="1"/>
          <p:nvPr/>
        </p:nvSpPr>
        <p:spPr>
          <a:xfrm>
            <a:off x="892054" y="850197"/>
            <a:ext cx="10164185" cy="2477601"/>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Fixed Fees</a:t>
            </a:r>
          </a:p>
          <a:p>
            <a:pPr>
              <a:spcAft>
                <a:spcPts val="1400"/>
              </a:spcAft>
            </a:pPr>
            <a:endParaRPr lang="en-NZ" sz="3200" b="1">
              <a:solidFill>
                <a:schemeClr val="accent1">
                  <a:lumMod val="75000"/>
                </a:schemeClr>
              </a:solidFill>
              <a:latin typeface="Calibri"/>
              <a:ea typeface="Calibri"/>
              <a:cs typeface="Calibri"/>
            </a:endParaRPr>
          </a:p>
          <a:p>
            <a:pPr>
              <a:spcAft>
                <a:spcPts val="1400"/>
              </a:spcAft>
            </a:pPr>
            <a:endParaRPr lang="en-NZ" sz="3200" b="1">
              <a:solidFill>
                <a:schemeClr val="accent1">
                  <a:lumMod val="75000"/>
                </a:schemeClr>
              </a:solidFill>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pic>
        <p:nvPicPr>
          <p:cNvPr id="4" name="Picture 3">
            <a:extLst>
              <a:ext uri="{FF2B5EF4-FFF2-40B4-BE49-F238E27FC236}">
                <a16:creationId xmlns:a16="http://schemas.microsoft.com/office/drawing/2014/main" id="{E0377127-FF3C-38C0-99BB-6F7DB58EE5D4}"/>
              </a:ext>
            </a:extLst>
          </p:cNvPr>
          <p:cNvPicPr>
            <a:picLocks noChangeAspect="1"/>
          </p:cNvPicPr>
          <p:nvPr/>
        </p:nvPicPr>
        <p:blipFill>
          <a:blip r:embed="rId3"/>
          <a:stretch>
            <a:fillRect/>
          </a:stretch>
        </p:blipFill>
        <p:spPr>
          <a:xfrm>
            <a:off x="722539" y="1717901"/>
            <a:ext cx="10710635" cy="2326367"/>
          </a:xfrm>
          <a:prstGeom prst="rect">
            <a:avLst/>
          </a:prstGeom>
        </p:spPr>
      </p:pic>
      <p:sp>
        <p:nvSpPr>
          <p:cNvPr id="5" name="Title 2">
            <a:extLst>
              <a:ext uri="{FF2B5EF4-FFF2-40B4-BE49-F238E27FC236}">
                <a16:creationId xmlns:a16="http://schemas.microsoft.com/office/drawing/2014/main" id="{8098995E-D166-9174-F621-39DECE0C37E6}"/>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30015501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D564B-78B3-0CDD-6075-2BF9FACEC6E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44A3D5D-5612-6098-01AA-C1FE969E003E}"/>
              </a:ext>
            </a:extLst>
          </p:cNvPr>
          <p:cNvSpPr txBox="1"/>
          <p:nvPr/>
        </p:nvSpPr>
        <p:spPr>
          <a:xfrm>
            <a:off x="892054" y="850197"/>
            <a:ext cx="10403670" cy="601703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Compliance Audit Example 1</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An Environmental Officer audits a dairy farm as part of the annual dairy inspection programme.</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They complete a check of previous compliance history</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Contact the farmer to arrange a site visit</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Travel 110 minutes from </a:t>
            </a:r>
            <a:r>
              <a:rPr lang="en-NZ" sz="2000" err="1">
                <a:highlight>
                  <a:srgbClr val="FFFFFF"/>
                </a:highlight>
                <a:latin typeface="Calibri"/>
                <a:ea typeface="Calibri"/>
                <a:cs typeface="Calibri"/>
              </a:rPr>
              <a:t>Aonui</a:t>
            </a:r>
            <a:r>
              <a:rPr lang="en-NZ" sz="2000">
                <a:highlight>
                  <a:srgbClr val="FFFFFF"/>
                </a:highlight>
                <a:latin typeface="Calibri"/>
                <a:ea typeface="Calibri"/>
                <a:cs typeface="Calibri"/>
              </a:rPr>
              <a:t>  building Dunedin to a farm near </a:t>
            </a:r>
            <a:r>
              <a:rPr lang="en-NZ" sz="2000" err="1">
                <a:highlight>
                  <a:srgbClr val="FFFFFF"/>
                </a:highlight>
                <a:latin typeface="Calibri"/>
                <a:ea typeface="Calibri"/>
                <a:cs typeface="Calibri"/>
              </a:rPr>
              <a:t>Tapanui</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Spend 1 hour onsite checking the conditions of a discharge consent and </a:t>
            </a:r>
            <a:r>
              <a:rPr lang="en-NZ" sz="2000">
                <a:highlight>
                  <a:srgbClr val="FFFFFF"/>
                </a:highlight>
                <a:ea typeface="+mn-lt"/>
                <a:cs typeface="+mn-lt"/>
              </a:rPr>
              <a:t>effluent </a:t>
            </a:r>
            <a:r>
              <a:rPr lang="en-NZ" sz="2000">
                <a:highlight>
                  <a:srgbClr val="FFFFFF"/>
                </a:highlight>
                <a:latin typeface="Calibri"/>
                <a:ea typeface="Calibri"/>
                <a:cs typeface="Calibri"/>
              </a:rPr>
              <a:t>storage consent and checking a range of permitted activities including farm landfills and a permitted activity water take.</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They return to the office and spend 30 minutes correcting the system generated report before sending it to the farmer.</a:t>
            </a:r>
          </a:p>
          <a:p>
            <a:pPr marL="342900" indent="-342900">
              <a:spcAft>
                <a:spcPts val="1400"/>
              </a:spcAft>
              <a:buFont typeface="Arial,Sans-Serif" panose="020B0604020202020204" pitchFamily="34" charset="0"/>
              <a:buChar char="•"/>
            </a:pPr>
            <a:r>
              <a:rPr lang="en-NZ" sz="2000">
                <a:highlight>
                  <a:srgbClr val="FFFFFF"/>
                </a:highlight>
                <a:latin typeface="Calibri"/>
                <a:ea typeface="Calibri"/>
                <a:cs typeface="Calibri"/>
              </a:rPr>
              <a:t>The inspection is charged a fixed fee of $500 including </a:t>
            </a:r>
            <a:r>
              <a:rPr lang="en-NZ" sz="2000" err="1">
                <a:highlight>
                  <a:srgbClr val="FFFFFF"/>
                </a:highlight>
                <a:latin typeface="Calibri"/>
                <a:ea typeface="Calibri"/>
                <a:cs typeface="Calibri"/>
              </a:rPr>
              <a:t>gst</a:t>
            </a:r>
            <a:r>
              <a:rPr lang="en-NZ" sz="2000">
                <a:highlight>
                  <a:srgbClr val="FFFFFF"/>
                </a:highlight>
                <a:latin typeface="Calibri"/>
                <a:ea typeface="Calibri"/>
                <a:cs typeface="Calibri"/>
              </a:rPr>
              <a:t> for the site visit</a:t>
            </a:r>
            <a:endParaRPr lang="en-NZ"/>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0EBE5DF7-DCD9-8E30-FA1F-63EF15444CA8}"/>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623833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6B9CB-7F83-65E5-25E4-DC64A290A55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D01BB1-75A3-A23C-B0A2-DD715D0A845F}"/>
              </a:ext>
            </a:extLst>
          </p:cNvPr>
          <p:cNvSpPr txBox="1"/>
          <p:nvPr/>
        </p:nvSpPr>
        <p:spPr>
          <a:xfrm>
            <a:off x="892054" y="850197"/>
            <a:ext cx="10403670" cy="6324808"/>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Compliance Audits Example 2</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A Senior Environmental Officer is auditing a range of consents at a </a:t>
            </a:r>
            <a:r>
              <a:rPr lang="en-NZ" sz="2000" err="1">
                <a:highlight>
                  <a:srgbClr val="FFFFFF"/>
                </a:highlight>
                <a:latin typeface="Calibri"/>
                <a:ea typeface="Calibri"/>
                <a:cs typeface="Calibri"/>
              </a:rPr>
              <a:t>meatworks</a:t>
            </a:r>
            <a:r>
              <a:rPr lang="en-NZ" sz="2000">
                <a:highlight>
                  <a:srgbClr val="FFFFFF"/>
                </a:highlight>
                <a:latin typeface="Calibri"/>
                <a:ea typeface="Calibri"/>
                <a:cs typeface="Calibri"/>
              </a:rPr>
              <a:t>. They:</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Complete a check of previous compliance history, read the plant's operating manual and check the grades of any performance monitoring received – 2 hours </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Travel 70 minutes from </a:t>
            </a:r>
            <a:r>
              <a:rPr lang="en-NZ" sz="2000" err="1">
                <a:highlight>
                  <a:srgbClr val="FFFFFF"/>
                </a:highlight>
                <a:latin typeface="Calibri"/>
                <a:ea typeface="Calibri"/>
                <a:cs typeface="Calibri"/>
              </a:rPr>
              <a:t>Aonui</a:t>
            </a:r>
            <a:r>
              <a:rPr lang="en-NZ" sz="2000">
                <a:highlight>
                  <a:srgbClr val="FFFFFF"/>
                </a:highlight>
                <a:latin typeface="Calibri"/>
                <a:ea typeface="Calibri"/>
                <a:cs typeface="Calibri"/>
              </a:rPr>
              <a:t> building Dunedin to a site near Balclutha – Travel is billed at 30 minutes and 22kms as the nearest ORC office is Balclutha</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Spend 2 hours onsite checking the conditions on 5 consents</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They return to the office and spend 2.5 hours generating an audit report</a:t>
            </a:r>
          </a:p>
          <a:p>
            <a:pPr marL="342900" indent="-342900">
              <a:spcAft>
                <a:spcPts val="1400"/>
              </a:spcAft>
              <a:buFont typeface="Arial,Sans-Serif" panose="020B0604020202020204" pitchFamily="34" charset="0"/>
              <a:buChar char="•"/>
            </a:pPr>
            <a:r>
              <a:rPr lang="en-NZ" sz="2000">
                <a:highlight>
                  <a:srgbClr val="FFFFFF"/>
                </a:highlight>
                <a:latin typeface="Calibri"/>
                <a:ea typeface="Calibri"/>
                <a:cs typeface="Calibri"/>
              </a:rPr>
              <a:t>They are accompanied by a second officer for training purposes but, as this officer is not needed for the audit, their time is logged as non-chargeable.</a:t>
            </a:r>
          </a:p>
          <a:p>
            <a:pPr marL="342900" indent="-342900">
              <a:spcAft>
                <a:spcPts val="1400"/>
              </a:spcAft>
              <a:buFont typeface="Arial,Sans-Serif" panose="020B0604020202020204" pitchFamily="34" charset="0"/>
              <a:buChar char="•"/>
            </a:pPr>
            <a:r>
              <a:rPr lang="en-NZ" sz="2000">
                <a:latin typeface="Calibri"/>
                <a:ea typeface="Calibri"/>
                <a:cs typeface="Calibri"/>
              </a:rPr>
              <a:t>The audit is charged at 7 hours times the Senior Environmental Officer Rate ($175) plus 22kms times the per km charge out rate ($1.20) for a total bill of $1,251.40 including </a:t>
            </a:r>
            <a:r>
              <a:rPr lang="en-NZ" sz="2000" err="1">
                <a:latin typeface="Calibri"/>
                <a:ea typeface="Calibri"/>
                <a:cs typeface="Calibri"/>
              </a:rPr>
              <a:t>gst</a:t>
            </a:r>
            <a:r>
              <a:rPr lang="en-NZ" sz="2000">
                <a:latin typeface="Calibri"/>
                <a:ea typeface="Calibri"/>
                <a:cs typeface="Calibri"/>
              </a:rPr>
              <a:t>.</a:t>
            </a: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ED4CA0D7-52A5-7080-F070-75F82715429D}"/>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686958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57589-06A2-646A-EAF8-0038DB903F5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7DB08A-7B21-1412-68C3-1900325BB268}"/>
              </a:ext>
            </a:extLst>
          </p:cNvPr>
          <p:cNvSpPr txBox="1"/>
          <p:nvPr/>
        </p:nvSpPr>
        <p:spPr>
          <a:xfrm>
            <a:off x="892054" y="850197"/>
            <a:ext cx="10403670" cy="437555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Compliance Monitoring</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The Average cost to consent holders who received an audit or inspection in 2025/26 was </a:t>
            </a:r>
            <a:r>
              <a:rPr lang="en-NZ" sz="2000">
                <a:latin typeface="Calibri"/>
                <a:ea typeface="Calibri"/>
                <a:cs typeface="Calibri"/>
              </a:rPr>
              <a:t>$1,492</a:t>
            </a:r>
            <a:r>
              <a:rPr lang="en-NZ" sz="2000">
                <a:highlight>
                  <a:srgbClr val="FFFF00"/>
                </a:highlight>
                <a:latin typeface="Calibri"/>
                <a:ea typeface="Calibri"/>
                <a:cs typeface="Calibri"/>
              </a:rPr>
              <a:t> </a:t>
            </a:r>
            <a:r>
              <a:rPr lang="en-NZ" sz="2000">
                <a:latin typeface="Calibri"/>
                <a:ea typeface="Calibri"/>
                <a:cs typeface="Calibri"/>
              </a:rPr>
              <a:t>per consent holder.</a:t>
            </a:r>
          </a:p>
          <a:p>
            <a:pPr marL="800100" lvl="1" indent="-342900">
              <a:spcAft>
                <a:spcPts val="1400"/>
              </a:spcAft>
              <a:buFont typeface="Courier New" panose="020B0604020202020204" pitchFamily="34" charset="0"/>
              <a:buChar char="o"/>
            </a:pPr>
            <a:r>
              <a:rPr lang="en-NZ" sz="2000">
                <a:latin typeface="Calibri"/>
                <a:ea typeface="Calibri"/>
                <a:cs typeface="Calibri"/>
              </a:rPr>
              <a:t>The average is skewed heavily by consent holders with multiple consents or large complex sites including Clutha District Council ($60,357), Queenstown Lakes District Council ($58,327), Oceania Gold ($40,681). </a:t>
            </a:r>
            <a:endParaRPr lang="en-NZ">
              <a:latin typeface="Aptos" panose="02110004020202020204"/>
              <a:ea typeface="Calibri"/>
              <a:cs typeface="Calibri"/>
            </a:endParaRPr>
          </a:p>
          <a:p>
            <a:pPr marL="342900" indent="-342900">
              <a:spcAft>
                <a:spcPts val="1400"/>
              </a:spcAft>
              <a:buFont typeface="Arial" panose="020B0604020202020204" pitchFamily="34" charset="0"/>
              <a:buChar char="•"/>
            </a:pPr>
            <a:r>
              <a:rPr lang="en-NZ" sz="2000">
                <a:latin typeface="Calibri"/>
                <a:ea typeface="Calibri"/>
                <a:cs typeface="Calibri"/>
              </a:rPr>
              <a:t>The median cost per consent holder who received an audit or inspection in 2025/26 was $435 exclusive of GST.</a:t>
            </a:r>
            <a:endParaRPr lang="en-NZ"/>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D10318BC-818E-2FB3-62E1-2171CFFB128F}"/>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826141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1B14-13C4-C8B0-27F9-74AA5D49F9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E0080A-FC70-473D-7E30-763A2BF725ED}"/>
              </a:ext>
            </a:extLst>
          </p:cNvPr>
          <p:cNvSpPr txBox="1"/>
          <p:nvPr/>
        </p:nvSpPr>
        <p:spPr>
          <a:xfrm>
            <a:off x="892054" y="850197"/>
            <a:ext cx="10403670" cy="6760825"/>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Compliance Monitoring Comparison</a:t>
            </a:r>
          </a:p>
          <a:p>
            <a:pPr marL="342900" indent="-342900">
              <a:spcAft>
                <a:spcPts val="1400"/>
              </a:spcAft>
              <a:buFont typeface="Arial" panose="020B0604020202020204" pitchFamily="34" charset="0"/>
              <a:buChar char="•"/>
            </a:pPr>
            <a:r>
              <a:rPr lang="en-NZ" sz="2000">
                <a:highlight>
                  <a:srgbClr val="FFFFFF"/>
                </a:highlight>
                <a:latin typeface="Calibri"/>
                <a:ea typeface="Calibri"/>
                <a:cs typeface="Calibri"/>
              </a:rPr>
              <a:t>Comparing ORC's charging to other Councils is difficult as each Council has a different structure for fees with different funding policies. As an example a minor discharge to land (e.g. a septic tank) is billed in the following different ways at different Councils</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ORC – PM charge $102 per annum, plus Audit fixed charge $450 per inspection</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Environment Southland – Admin Charge $140.87 per annum, plus Science Charge $427.83 per annum plus Audit fixed charge $475 per inspection</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ECAN – Monitoring of discharge consents is based on their hourly rates​, $105 per hour for administrative staff and $166.75 per hour for a warranted officer undertaking an inspection.</a:t>
            </a:r>
          </a:p>
          <a:p>
            <a:pPr marL="800100" lvl="1" indent="-342900">
              <a:spcAft>
                <a:spcPts val="1400"/>
              </a:spcAft>
              <a:buFont typeface="Courier New" panose="020B0604020202020204" pitchFamily="34" charset="0"/>
              <a:buChar char="o"/>
            </a:pPr>
            <a:r>
              <a:rPr lang="en-NZ" sz="2000">
                <a:highlight>
                  <a:srgbClr val="FFFFFF"/>
                </a:highlight>
                <a:latin typeface="Calibri"/>
                <a:ea typeface="Calibri"/>
                <a:cs typeface="Calibri"/>
              </a:rPr>
              <a:t>TRC – Sets specific monitoring fees for individual consent holders (ranging from $0 to $462,188) and where this is not done they charge a fee fixed of $483 per consent inspection, plus lab costs.</a:t>
            </a:r>
          </a:p>
          <a:p>
            <a:pPr marL="800100" lvl="1" indent="-342900">
              <a:spcAft>
                <a:spcPts val="1400"/>
              </a:spcAft>
              <a:buFont typeface="Courier New" panose="020B0604020202020204" pitchFamily="34" charset="0"/>
              <a:buChar char="o"/>
            </a:pPr>
            <a:endParaRPr lang="en-NZ" sz="20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884D6438-4D9B-83C5-12B4-E2F076BBF190}"/>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147250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DF1B0-0702-EB3E-EFC1-AF18073833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66DE3A-5E7F-C45A-785B-A979969BF67D}"/>
              </a:ext>
            </a:extLst>
          </p:cNvPr>
          <p:cNvSpPr txBox="1"/>
          <p:nvPr/>
        </p:nvSpPr>
        <p:spPr>
          <a:xfrm>
            <a:off x="892054" y="850197"/>
            <a:ext cx="10403670" cy="2780248"/>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Incidents and Enforcement Budget and Actuals </a:t>
            </a:r>
            <a:endParaRPr lang="en-NZ" sz="3200" b="1">
              <a:solidFill>
                <a:schemeClr val="accent1">
                  <a:lumMod val="75000"/>
                </a:schemeClr>
              </a:solidFill>
              <a:highlight>
                <a:srgbClr val="FFFF00"/>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pic>
        <p:nvPicPr>
          <p:cNvPr id="4" name="Picture 3">
            <a:extLst>
              <a:ext uri="{FF2B5EF4-FFF2-40B4-BE49-F238E27FC236}">
                <a16:creationId xmlns:a16="http://schemas.microsoft.com/office/drawing/2014/main" id="{B2783435-C52C-3DE0-C1AE-4940457CFA53}"/>
              </a:ext>
            </a:extLst>
          </p:cNvPr>
          <p:cNvPicPr>
            <a:picLocks noChangeAspect="1"/>
          </p:cNvPicPr>
          <p:nvPr/>
        </p:nvPicPr>
        <p:blipFill>
          <a:blip r:embed="rId3"/>
          <a:stretch>
            <a:fillRect/>
          </a:stretch>
        </p:blipFill>
        <p:spPr>
          <a:xfrm>
            <a:off x="892629" y="1958975"/>
            <a:ext cx="10247085" cy="1474107"/>
          </a:xfrm>
          <a:prstGeom prst="rect">
            <a:avLst/>
          </a:prstGeom>
        </p:spPr>
      </p:pic>
      <p:sp>
        <p:nvSpPr>
          <p:cNvPr id="5" name="Title 2">
            <a:extLst>
              <a:ext uri="{FF2B5EF4-FFF2-40B4-BE49-F238E27FC236}">
                <a16:creationId xmlns:a16="http://schemas.microsoft.com/office/drawing/2014/main" id="{5A0C8F69-5998-B375-68A4-3A2262BFCA33}"/>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39135335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8B546-4A43-4877-B672-758457254B6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01294D4-D796-7ABC-C1A7-97A38B880987}"/>
              </a:ext>
            </a:extLst>
          </p:cNvPr>
          <p:cNvSpPr txBox="1"/>
          <p:nvPr/>
        </p:nvSpPr>
        <p:spPr>
          <a:xfrm>
            <a:off x="892054" y="850197"/>
            <a:ext cx="10403670" cy="498598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 </a:t>
            </a:r>
            <a:r>
              <a:rPr lang="en-NZ" sz="3200" b="1">
                <a:solidFill>
                  <a:schemeClr val="accent1">
                    <a:lumMod val="75000"/>
                  </a:schemeClr>
                </a:solidFill>
                <a:highlight>
                  <a:srgbClr val="FFFFFF"/>
                </a:highlight>
                <a:latin typeface="Calibri"/>
                <a:ea typeface="Calibri"/>
                <a:cs typeface="Calibri"/>
              </a:rPr>
              <a:t>Incidents and Enforcement</a:t>
            </a:r>
            <a:endParaRPr lang="en-US">
              <a:solidFill>
                <a:schemeClr val="accent1">
                  <a:lumMod val="75000"/>
                </a:schemeClr>
              </a:solidFill>
            </a:endParaRPr>
          </a:p>
          <a:p>
            <a:pPr marL="342900" indent="-342900">
              <a:spcAft>
                <a:spcPts val="1400"/>
              </a:spcAft>
              <a:buFont typeface="Arial,Sans-Serif"/>
              <a:buChar char="•"/>
            </a:pPr>
            <a:r>
              <a:rPr lang="en-NZ" sz="2000">
                <a:highlight>
                  <a:srgbClr val="FFFFFF"/>
                </a:highlight>
                <a:latin typeface="Calibri"/>
                <a:ea typeface="Calibri"/>
                <a:cs typeface="Calibri"/>
              </a:rPr>
              <a:t>Incidents represent the reactive monitoring work of the </a:t>
            </a:r>
            <a:r>
              <a:rPr lang="en-NZ" sz="2000">
                <a:solidFill>
                  <a:srgbClr val="000000"/>
                </a:solidFill>
                <a:highlight>
                  <a:srgbClr val="FFFFFF"/>
                </a:highlight>
                <a:latin typeface="Calibri"/>
                <a:ea typeface="Calibri"/>
                <a:cs typeface="Calibri"/>
              </a:rPr>
              <a:t>Compliance </a:t>
            </a:r>
            <a:r>
              <a:rPr lang="en-NZ" sz="2000">
                <a:highlight>
                  <a:srgbClr val="FFFFFF"/>
                </a:highlight>
                <a:latin typeface="Calibri"/>
                <a:ea typeface="Calibri"/>
                <a:cs typeface="Calibri"/>
              </a:rPr>
              <a:t>Team. They are generally a response to a customer compliant. Incidents can be anything from an oil spill to a complaint around a smoky chimney.  </a:t>
            </a:r>
          </a:p>
          <a:p>
            <a:pPr marL="342900" indent="-342900">
              <a:spcAft>
                <a:spcPts val="1400"/>
              </a:spcAft>
              <a:buFont typeface="Arial,Sans-Serif"/>
              <a:buChar char="•"/>
            </a:pPr>
            <a:r>
              <a:rPr lang="en-NZ" sz="2000">
                <a:highlight>
                  <a:srgbClr val="FFFFFF"/>
                </a:highlight>
                <a:latin typeface="Calibri"/>
                <a:ea typeface="Calibri"/>
                <a:cs typeface="Calibri"/>
              </a:rPr>
              <a:t>Generally ORC's response to incidents is rate funded. In some circumstances revenue can be generated, generally when enforcement is involved. Even when costs are recovered the cost of investigating an incident almost always outweighs the amount recovered.</a:t>
            </a:r>
          </a:p>
          <a:p>
            <a:pPr marL="342900" indent="-342900">
              <a:spcAft>
                <a:spcPts val="1400"/>
              </a:spcAft>
              <a:buFont typeface="Arial,Sans-Serif"/>
              <a:buChar char="•"/>
            </a:pPr>
            <a:endParaRPr lang="en-NZ" sz="2400">
              <a:highlight>
                <a:srgbClr val="FFFFFF"/>
              </a:highlight>
              <a:latin typeface="Calibri"/>
              <a:ea typeface="Calibri"/>
              <a:cs typeface="Calibri"/>
            </a:endParaRPr>
          </a:p>
          <a:p>
            <a:pPr>
              <a:spcAft>
                <a:spcPts val="1400"/>
              </a:spcAft>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a:p>
            <a:pPr marL="342900" indent="-342900">
              <a:spcAft>
                <a:spcPts val="1400"/>
              </a:spcAft>
              <a:buFont typeface="Arial" panose="020B0604020202020204" pitchFamily="34" charset="0"/>
              <a:buChar char="•"/>
            </a:pPr>
            <a:endParaRPr lang="en-NZ" sz="2400">
              <a:highlight>
                <a:srgbClr val="FFFFFF"/>
              </a:highlight>
              <a:latin typeface="Calibri"/>
              <a:ea typeface="Calibri"/>
              <a:cs typeface="Calibri"/>
            </a:endParaRPr>
          </a:p>
        </p:txBody>
      </p:sp>
      <p:sp>
        <p:nvSpPr>
          <p:cNvPr id="4" name="Title 2">
            <a:extLst>
              <a:ext uri="{FF2B5EF4-FFF2-40B4-BE49-F238E27FC236}">
                <a16:creationId xmlns:a16="http://schemas.microsoft.com/office/drawing/2014/main" id="{A69A8241-E7ED-4C2A-F518-844E894D831E}"/>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99945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F7D7FDB-E919-41D9-792B-3C48D9C97BAF}"/>
              </a:ext>
            </a:extLst>
          </p:cNvPr>
          <p:cNvSpPr>
            <a:spLocks noGrp="1"/>
          </p:cNvSpPr>
          <p:nvPr>
            <p:ph type="pic" sz="quarter" idx="17"/>
          </p:nvPr>
        </p:nvSpPr>
        <p:spPr/>
        <p:txBody>
          <a:bodyPr/>
          <a:lstStyle/>
          <a:p>
            <a:endParaRPr lang="en-NZ"/>
          </a:p>
        </p:txBody>
      </p:sp>
      <p:sp>
        <p:nvSpPr>
          <p:cNvPr id="3" name="Title 2">
            <a:extLst>
              <a:ext uri="{FF2B5EF4-FFF2-40B4-BE49-F238E27FC236}">
                <a16:creationId xmlns:a16="http://schemas.microsoft.com/office/drawing/2014/main" id="{B872C1EF-1BB8-E6E7-311E-79A23D2EC4FF}"/>
              </a:ext>
            </a:extLst>
          </p:cNvPr>
          <p:cNvSpPr>
            <a:spLocks noGrp="1"/>
          </p:cNvSpPr>
          <p:nvPr>
            <p:ph type="title"/>
          </p:nvPr>
        </p:nvSpPr>
        <p:spPr/>
        <p:txBody>
          <a:bodyPr/>
          <a:lstStyle/>
          <a:p>
            <a:r>
              <a:rPr lang="en-NZ" sz="3200">
                <a:solidFill>
                  <a:schemeClr val="accent1">
                    <a:lumMod val="75000"/>
                  </a:schemeClr>
                </a:solidFill>
                <a:latin typeface="Calibri"/>
                <a:ea typeface="Calibri"/>
                <a:cs typeface="Calibri"/>
              </a:rPr>
              <a:t>Cost Recovery </a:t>
            </a:r>
            <a:endParaRPr lang="en-US">
              <a:solidFill>
                <a:schemeClr val="accent1">
                  <a:lumMod val="75000"/>
                </a:schemeClr>
              </a:solidFill>
              <a:ea typeface="Source Sans Pro Semibold" panose="020B0603030403020204" pitchFamily="34" charset="0"/>
            </a:endParaRPr>
          </a:p>
        </p:txBody>
      </p:sp>
      <p:sp>
        <p:nvSpPr>
          <p:cNvPr id="4" name="Text Placeholder 3">
            <a:extLst>
              <a:ext uri="{FF2B5EF4-FFF2-40B4-BE49-F238E27FC236}">
                <a16:creationId xmlns:a16="http://schemas.microsoft.com/office/drawing/2014/main" id="{28EC565E-D4BD-7C4D-2CFC-187B987C2096}"/>
              </a:ext>
            </a:extLst>
          </p:cNvPr>
          <p:cNvSpPr>
            <a:spLocks noGrp="1"/>
          </p:cNvSpPr>
          <p:nvPr>
            <p:ph type="body" sz="quarter" idx="20"/>
          </p:nvPr>
        </p:nvSpPr>
        <p:spPr>
          <a:xfrm>
            <a:off x="723901" y="1598488"/>
            <a:ext cx="8983064" cy="3924903"/>
          </a:xfrm>
        </p:spPr>
        <p:txBody>
          <a:bodyPr vert="horz" lIns="91440" tIns="45720" rIns="91440" bIns="45720" rtlCol="0" anchor="t">
            <a:noAutofit/>
          </a:bodyPr>
          <a:lstStyle/>
          <a:p>
            <a:pPr marL="342900" indent="-342900">
              <a:lnSpc>
                <a:spcPct val="100000"/>
              </a:lnSpc>
              <a:spcBef>
                <a:spcPts val="0"/>
              </a:spcBef>
              <a:spcAft>
                <a:spcPts val="1400"/>
              </a:spcAft>
              <a:buFont typeface="Arial,Sans-Serif" panose="020B0604020202020204" pitchFamily="34" charset="0"/>
              <a:buChar char="•"/>
            </a:pPr>
            <a:r>
              <a:rPr lang="en-NZ" sz="2000" b="0">
                <a:latin typeface="Calibri"/>
                <a:ea typeface="Calibri"/>
                <a:cs typeface="Calibri"/>
              </a:rPr>
              <a:t>The Courts support user pays cost recovery.</a:t>
            </a:r>
            <a:endParaRPr lang="en-US" sz="2000">
              <a:latin typeface="Calibri"/>
              <a:ea typeface="Calibri"/>
              <a:cs typeface="Calibri"/>
            </a:endParaRPr>
          </a:p>
          <a:p>
            <a:pPr marL="342900" indent="-342900">
              <a:lnSpc>
                <a:spcPct val="100000"/>
              </a:lnSpc>
              <a:spcBef>
                <a:spcPts val="0"/>
              </a:spcBef>
              <a:spcAft>
                <a:spcPts val="1400"/>
              </a:spcAft>
              <a:buFont typeface="Arial,Sans-Serif" panose="020B0604020202020204" pitchFamily="34" charset="0"/>
              <a:buChar char="•"/>
            </a:pPr>
            <a:r>
              <a:rPr lang="en-US" sz="2000" b="0">
                <a:latin typeface="Calibri"/>
                <a:ea typeface="Calibri"/>
                <a:cs typeface="Calibri"/>
              </a:rPr>
              <a:t>Charges must be based on actual and reasonable costs, not profit-making. </a:t>
            </a:r>
          </a:p>
          <a:p>
            <a:pPr marL="342900" indent="-342900">
              <a:lnSpc>
                <a:spcPct val="100000"/>
              </a:lnSpc>
              <a:spcBef>
                <a:spcPts val="0"/>
              </a:spcBef>
              <a:spcAft>
                <a:spcPts val="1400"/>
              </a:spcAft>
              <a:buFont typeface="Arial,Sans-Serif" panose="020B0604020202020204" pitchFamily="34" charset="0"/>
              <a:buChar char="•"/>
            </a:pPr>
            <a:r>
              <a:rPr lang="en-US" sz="2000" b="0">
                <a:latin typeface="Calibri"/>
                <a:ea typeface="Calibri"/>
                <a:cs typeface="Calibri"/>
              </a:rPr>
              <a:t>The Courts have confirmed that councils are entitled to recover the actual and reasonable costs of processing consent applications and undertaking compliance activities.</a:t>
            </a:r>
            <a:endParaRPr lang="en-US" sz="2000">
              <a:latin typeface="Calibri"/>
              <a:ea typeface="Calibri"/>
              <a:cs typeface="Calibri"/>
            </a:endParaRPr>
          </a:p>
          <a:p>
            <a:pPr marL="342900" indent="-342900">
              <a:lnSpc>
                <a:spcPct val="100000"/>
              </a:lnSpc>
              <a:spcBef>
                <a:spcPts val="0"/>
              </a:spcBef>
              <a:spcAft>
                <a:spcPts val="1400"/>
              </a:spcAft>
              <a:buFont typeface="Arial" panose="020B0604020202020204" pitchFamily="34" charset="0"/>
              <a:buChar char="•"/>
            </a:pPr>
            <a:r>
              <a:rPr lang="en-US" sz="2000" b="0">
                <a:latin typeface="Calibri"/>
                <a:ea typeface="Calibri"/>
                <a:cs typeface="Calibri"/>
              </a:rPr>
              <a:t>Case law has established that processing costs include the full range of activities required to assess and determine an application, not just the planner's time. This means we can recover costs for planners, technical specialists, hearings, commissioners and external consultants as required. </a:t>
            </a:r>
          </a:p>
          <a:p>
            <a:pPr marL="342900" indent="-342900">
              <a:lnSpc>
                <a:spcPct val="100000"/>
              </a:lnSpc>
              <a:spcBef>
                <a:spcPts val="0"/>
              </a:spcBef>
              <a:spcAft>
                <a:spcPts val="1400"/>
              </a:spcAft>
              <a:buFont typeface="Arial,Sans-Serif" panose="020B0604020202020204" pitchFamily="34" charset="0"/>
              <a:buChar char="•"/>
            </a:pPr>
            <a:r>
              <a:rPr lang="en-US" sz="2000" b="0">
                <a:latin typeface="Calibri"/>
                <a:ea typeface="Calibri"/>
                <a:cs typeface="Calibri"/>
              </a:rPr>
              <a:t>Charges must be reasonable, transparent and directly related to the work undertaken.</a:t>
            </a:r>
            <a:endParaRPr lang="en-US" sz="2000">
              <a:latin typeface="Calibri"/>
              <a:ea typeface="Calibri"/>
              <a:cs typeface="Calibri"/>
            </a:endParaRPr>
          </a:p>
          <a:p>
            <a:endParaRPr lang="en-US" sz="1100" b="0">
              <a:latin typeface="Segoe UI"/>
              <a:cs typeface="Segoe UI"/>
            </a:endParaRPr>
          </a:p>
          <a:p>
            <a:endParaRPr lang="en-US" sz="1100" b="0">
              <a:latin typeface="Segoe UI"/>
              <a:cs typeface="Segoe UI"/>
            </a:endParaRPr>
          </a:p>
          <a:p>
            <a:endParaRPr lang="en-US"/>
          </a:p>
        </p:txBody>
      </p:sp>
    </p:spTree>
    <p:extLst>
      <p:ext uri="{BB962C8B-B14F-4D97-AF65-F5344CB8AC3E}">
        <p14:creationId xmlns:p14="http://schemas.microsoft.com/office/powerpoint/2010/main" val="37263270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505D7-A968-0B0B-24B7-1AE136DD875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191175-1E98-E2E1-C4C1-482BA9358B7D}"/>
              </a:ext>
            </a:extLst>
          </p:cNvPr>
          <p:cNvSpPr txBox="1"/>
          <p:nvPr/>
        </p:nvSpPr>
        <p:spPr>
          <a:xfrm>
            <a:off x="1222905" y="871886"/>
            <a:ext cx="8984342" cy="52198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400"/>
              </a:spcAft>
            </a:pPr>
            <a:r>
              <a:rPr lang="en-NZ" sz="3200" b="1">
                <a:solidFill>
                  <a:schemeClr val="accent1">
                    <a:lumMod val="75000"/>
                  </a:schemeClr>
                </a:solidFill>
                <a:highlight>
                  <a:srgbClr val="FFFFFF"/>
                </a:highlight>
                <a:latin typeface="Calibri"/>
                <a:ea typeface="Calibri"/>
                <a:cs typeface="Calibri"/>
              </a:rPr>
              <a:t>Incidents and Enforcement</a:t>
            </a:r>
            <a:endParaRPr lang="en-US" sz="3200">
              <a:solidFill>
                <a:schemeClr val="accent1">
                  <a:lumMod val="75000"/>
                </a:schemeClr>
              </a:solidFill>
              <a:latin typeface="Calibri"/>
              <a:ea typeface="Calibri"/>
              <a:cs typeface="Calibri"/>
            </a:endParaRPr>
          </a:p>
          <a:p>
            <a:pPr marL="342900" indent="-342900">
              <a:spcAft>
                <a:spcPts val="1400"/>
              </a:spcAft>
              <a:buFont typeface="Arial,Sans-Serif"/>
              <a:buChar char="•"/>
            </a:pPr>
            <a:r>
              <a:rPr lang="en-NZ" sz="2000">
                <a:highlight>
                  <a:srgbClr val="FFFFFF"/>
                </a:highlight>
                <a:latin typeface="Calibri"/>
                <a:ea typeface="Calibri"/>
                <a:cs typeface="Calibri"/>
              </a:rPr>
              <a:t>Incidents can generate revenue in the following ways:</a:t>
            </a:r>
          </a:p>
          <a:p>
            <a:pPr marL="1257300" lvl="2" indent="-342900">
              <a:spcAft>
                <a:spcPts val="1400"/>
              </a:spcAft>
              <a:buFont typeface="Courier New,monospace"/>
              <a:buChar char="o"/>
            </a:pPr>
            <a:r>
              <a:rPr lang="en-NZ" sz="2000">
                <a:highlight>
                  <a:srgbClr val="FFFFFF"/>
                </a:highlight>
                <a:latin typeface="Calibri"/>
                <a:ea typeface="Calibri"/>
                <a:cs typeface="Calibri"/>
              </a:rPr>
              <a:t>Infringement Fines (set under the RMA)</a:t>
            </a:r>
          </a:p>
          <a:p>
            <a:pPr marL="1257300" lvl="2" indent="-342900">
              <a:spcAft>
                <a:spcPts val="1400"/>
              </a:spcAft>
              <a:buFont typeface="Courier New,monospace"/>
              <a:buChar char="o"/>
            </a:pPr>
            <a:r>
              <a:rPr lang="en-NZ" sz="2000">
                <a:highlight>
                  <a:srgbClr val="FFFFFF"/>
                </a:highlight>
                <a:latin typeface="Calibri"/>
                <a:ea typeface="Calibri"/>
                <a:cs typeface="Calibri"/>
              </a:rPr>
              <a:t>Court Awarded Costs</a:t>
            </a:r>
            <a:endParaRPr lang="en-US" sz="2000">
              <a:highlight>
                <a:srgbClr val="FFFFFF"/>
              </a:highlight>
              <a:latin typeface="Calibri"/>
              <a:ea typeface="Calibri"/>
              <a:cs typeface="Calibri"/>
            </a:endParaRPr>
          </a:p>
          <a:p>
            <a:pPr marL="1257300" lvl="2" indent="-342900">
              <a:spcAft>
                <a:spcPts val="1400"/>
              </a:spcAft>
              <a:buFont typeface="Courier New,monospace"/>
              <a:buChar char="o"/>
            </a:pPr>
            <a:r>
              <a:rPr lang="en-NZ" sz="2000">
                <a:highlight>
                  <a:srgbClr val="FFFFFF"/>
                </a:highlight>
                <a:latin typeface="Calibri"/>
                <a:ea typeface="Calibri"/>
                <a:cs typeface="Calibri"/>
              </a:rPr>
              <a:t>Court Awarded Fines</a:t>
            </a:r>
            <a:endParaRPr lang="en-US" sz="2000">
              <a:highlight>
                <a:srgbClr val="FFFFFF"/>
              </a:highlight>
              <a:latin typeface="Calibri"/>
              <a:ea typeface="Calibri"/>
              <a:cs typeface="Calibri"/>
            </a:endParaRPr>
          </a:p>
          <a:p>
            <a:pPr marL="1257300" lvl="2" indent="-342900">
              <a:spcAft>
                <a:spcPts val="1400"/>
              </a:spcAft>
              <a:buFont typeface="Courier New,monospace"/>
              <a:buChar char="o"/>
            </a:pPr>
            <a:r>
              <a:rPr lang="en-NZ" sz="2000">
                <a:highlight>
                  <a:srgbClr val="FFFFFF"/>
                </a:highlight>
                <a:latin typeface="Calibri"/>
                <a:ea typeface="Calibri"/>
                <a:cs typeface="Calibri"/>
              </a:rPr>
              <a:t>Agreed Cost Recovery</a:t>
            </a:r>
            <a:endParaRPr lang="en-US" sz="2000">
              <a:highlight>
                <a:srgbClr val="FFFFFF"/>
              </a:highlight>
              <a:latin typeface="Calibri"/>
              <a:ea typeface="Calibri"/>
              <a:cs typeface="Calibri"/>
            </a:endParaRPr>
          </a:p>
          <a:p>
            <a:pPr marL="342900" indent="-342900">
              <a:spcAft>
                <a:spcPts val="1400"/>
              </a:spcAft>
              <a:buFont typeface="Arial,Sans-Serif"/>
              <a:buChar char="•"/>
            </a:pPr>
            <a:r>
              <a:rPr lang="en-NZ" sz="2000">
                <a:highlight>
                  <a:srgbClr val="FFFFFF"/>
                </a:highlight>
                <a:latin typeface="Calibri"/>
                <a:ea typeface="Calibri"/>
                <a:cs typeface="Calibri"/>
              </a:rPr>
              <a:t>Because Incident cost recovery requires environmental offending the amount in the budget represents a likely figure for cost recovery not a target. Cost recovery can vary between years based on the results of prosecutions and a year where less costs are recovered due to less offending represents a good year for the Compliance Team and the Environment.</a:t>
            </a:r>
            <a:endParaRPr lang="en-NZ" sz="2000">
              <a:latin typeface="Calibri"/>
              <a:ea typeface="Calibri"/>
              <a:cs typeface="Calibri"/>
            </a:endParaRPr>
          </a:p>
          <a:p>
            <a:pPr marL="342900" indent="-342900">
              <a:spcAft>
                <a:spcPts val="1400"/>
              </a:spcAft>
              <a:buFont typeface="Arial,Sans-Serif"/>
              <a:buChar char="•"/>
            </a:pPr>
            <a:endParaRPr lang="en-NZ" sz="2000">
              <a:highlight>
                <a:srgbClr val="FFFFFF"/>
              </a:highlight>
              <a:latin typeface="Calibri"/>
              <a:ea typeface="Calibri"/>
              <a:cs typeface="Calibri"/>
            </a:endParaRPr>
          </a:p>
        </p:txBody>
      </p:sp>
      <p:sp>
        <p:nvSpPr>
          <p:cNvPr id="2" name="Title 2">
            <a:extLst>
              <a:ext uri="{FF2B5EF4-FFF2-40B4-BE49-F238E27FC236}">
                <a16:creationId xmlns:a16="http://schemas.microsoft.com/office/drawing/2014/main" id="{4BEB98E6-F2C1-9C7C-FFB5-64DADDA1579A}"/>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1310628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012BF38-31B9-ABF8-DC40-E2A0425A3E26}"/>
              </a:ext>
            </a:extLst>
          </p:cNvPr>
          <p:cNvSpPr>
            <a:spLocks noGrp="1"/>
          </p:cNvSpPr>
          <p:nvPr>
            <p:ph type="pic" sz="quarter" idx="17"/>
          </p:nvPr>
        </p:nvSpPr>
        <p:spPr/>
        <p:txBody>
          <a:bodyPr/>
          <a:lstStyle/>
          <a:p>
            <a:endParaRPr lang="en-NZ"/>
          </a:p>
        </p:txBody>
      </p:sp>
      <p:sp>
        <p:nvSpPr>
          <p:cNvPr id="3" name="Title 2">
            <a:extLst>
              <a:ext uri="{FF2B5EF4-FFF2-40B4-BE49-F238E27FC236}">
                <a16:creationId xmlns:a16="http://schemas.microsoft.com/office/drawing/2014/main" id="{F1547A1A-5AC4-48A5-E837-EA71512B71C4}"/>
              </a:ext>
            </a:extLst>
          </p:cNvPr>
          <p:cNvSpPr>
            <a:spLocks noGrp="1"/>
          </p:cNvSpPr>
          <p:nvPr>
            <p:ph type="title"/>
          </p:nvPr>
        </p:nvSpPr>
        <p:spPr/>
        <p:txBody>
          <a:bodyPr/>
          <a:lstStyle/>
          <a:p>
            <a:r>
              <a:rPr lang="en-US">
                <a:latin typeface="Source Sans Pro Semibold"/>
                <a:ea typeface="Source Sans Pro Semibold"/>
                <a:cs typeface="Arial"/>
              </a:rPr>
              <a:t>Biosecurity Charges </a:t>
            </a:r>
            <a:endParaRPr lang="en-US"/>
          </a:p>
        </p:txBody>
      </p:sp>
      <p:sp>
        <p:nvSpPr>
          <p:cNvPr id="4" name="Text Placeholder 3">
            <a:extLst>
              <a:ext uri="{FF2B5EF4-FFF2-40B4-BE49-F238E27FC236}">
                <a16:creationId xmlns:a16="http://schemas.microsoft.com/office/drawing/2014/main" id="{39BA57FB-DC82-F6BF-4E84-FD25A569AA59}"/>
              </a:ext>
            </a:extLst>
          </p:cNvPr>
          <p:cNvSpPr>
            <a:spLocks noGrp="1"/>
          </p:cNvSpPr>
          <p:nvPr>
            <p:ph type="body" sz="quarter" idx="20"/>
          </p:nvPr>
        </p:nvSpPr>
        <p:spPr/>
        <p:txBody>
          <a:bodyPr/>
          <a:lstStyle/>
          <a:p>
            <a:endParaRPr lang="en-US"/>
          </a:p>
        </p:txBody>
      </p:sp>
      <p:sp>
        <p:nvSpPr>
          <p:cNvPr id="6" name="TextBox 5">
            <a:extLst>
              <a:ext uri="{FF2B5EF4-FFF2-40B4-BE49-F238E27FC236}">
                <a16:creationId xmlns:a16="http://schemas.microsoft.com/office/drawing/2014/main" id="{E05CF33A-E980-ADE3-79F9-52BF9A0C6AFC}"/>
              </a:ext>
            </a:extLst>
          </p:cNvPr>
          <p:cNvSpPr txBox="1"/>
          <p:nvPr/>
        </p:nvSpPr>
        <p:spPr>
          <a:xfrm>
            <a:off x="725714" y="2079171"/>
            <a:ext cx="10755085"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t>Council can cost recover for it's biosecurity work, but currently does not beyond default works</a:t>
            </a:r>
          </a:p>
          <a:p>
            <a:pPr marL="285750" indent="-285750">
              <a:buFont typeface="Arial"/>
              <a:buChar char="•"/>
            </a:pPr>
            <a:endParaRPr lang="en-US"/>
          </a:p>
          <a:p>
            <a:pPr marL="285750" indent="-285750">
              <a:buFont typeface="Arial"/>
              <a:buChar char="•"/>
            </a:pPr>
            <a:r>
              <a:rPr lang="en-US"/>
              <a:t>Biosecurity Act – Section 135 (3) states:</a:t>
            </a:r>
          </a:p>
          <a:p>
            <a:endParaRPr lang="en-US"/>
          </a:p>
          <a:p>
            <a:pPr marL="457200"/>
            <a:r>
              <a:rPr lang="en-US" i="1"/>
              <a:t>A recovering authority may recover costs of administering this Act and performing the functions, powers, and duties provided for in this Act by such methods as he or she or it believes on reasonable grounds to be the most suitable and equitable in the circumstances, including any 1 or more of the following methods: fixed charges or charges fixed on an hourly rate or other unit basis </a:t>
            </a:r>
          </a:p>
          <a:p>
            <a:pPr marL="457200"/>
            <a:endParaRPr lang="en-US" i="1"/>
          </a:p>
          <a:p>
            <a:pPr marL="457200"/>
            <a:endParaRPr lang="en-US" i="1"/>
          </a:p>
          <a:p>
            <a:pPr marL="457200"/>
            <a:endParaRPr lang="en-US"/>
          </a:p>
          <a:p>
            <a:pPr algn="ctr"/>
            <a:endParaRPr lang="en-US"/>
          </a:p>
        </p:txBody>
      </p:sp>
      <p:sp>
        <p:nvSpPr>
          <p:cNvPr id="5" name="TextBox 4">
            <a:extLst>
              <a:ext uri="{FF2B5EF4-FFF2-40B4-BE49-F238E27FC236}">
                <a16:creationId xmlns:a16="http://schemas.microsoft.com/office/drawing/2014/main" id="{AA63FF16-3C54-E49F-EA25-5D9F38E3DE17}"/>
              </a:ext>
            </a:extLst>
          </p:cNvPr>
          <p:cNvSpPr txBox="1"/>
          <p:nvPr/>
        </p:nvSpPr>
        <p:spPr>
          <a:xfrm>
            <a:off x="725714" y="4728029"/>
            <a:ext cx="1000034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lgn="l" rtl="0">
              <a:buFont typeface="Arial,Sans-Serif"/>
              <a:buChar char="•"/>
            </a:pPr>
            <a:r>
              <a:rPr lang="en-US" sz="1800" b="0" i="0" u="none" strike="noStrike" baseline="0">
                <a:solidFill>
                  <a:srgbClr val="000000"/>
                </a:solidFill>
                <a:latin typeface="Aptos"/>
                <a:ea typeface="Arial"/>
                <a:cs typeface="Arial"/>
              </a:rPr>
              <a:t>We currently don’t have a “fixed charge" listed on the Scale of Charges and we  would use the hourly rates listed</a:t>
            </a:r>
            <a:r>
              <a:rPr lang="en-US" sz="1800" b="0" i="0">
                <a:solidFill>
                  <a:srgbClr val="000000"/>
                </a:solidFill>
                <a:latin typeface="Aptos"/>
                <a:ea typeface="Arial"/>
                <a:cs typeface="Arial"/>
              </a:rPr>
              <a:t>​</a:t>
            </a:r>
          </a:p>
          <a:p>
            <a:pPr algn="ctr"/>
            <a:endParaRPr lang="en-US"/>
          </a:p>
        </p:txBody>
      </p:sp>
    </p:spTree>
    <p:extLst>
      <p:ext uri="{BB962C8B-B14F-4D97-AF65-F5344CB8AC3E}">
        <p14:creationId xmlns:p14="http://schemas.microsoft.com/office/powerpoint/2010/main" val="1369679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0114362-69F7-27E0-F5B8-B5D50FFA6317}"/>
              </a:ext>
            </a:extLst>
          </p:cNvPr>
          <p:cNvSpPr>
            <a:spLocks noGrp="1"/>
          </p:cNvSpPr>
          <p:nvPr>
            <p:ph type="pic" sz="quarter" idx="17"/>
          </p:nvPr>
        </p:nvSpPr>
        <p:spPr/>
        <p:txBody>
          <a:bodyPr/>
          <a:lstStyle/>
          <a:p>
            <a:endParaRPr lang="en-NZ"/>
          </a:p>
        </p:txBody>
      </p:sp>
      <p:sp>
        <p:nvSpPr>
          <p:cNvPr id="3" name="Title 2">
            <a:extLst>
              <a:ext uri="{FF2B5EF4-FFF2-40B4-BE49-F238E27FC236}">
                <a16:creationId xmlns:a16="http://schemas.microsoft.com/office/drawing/2014/main" id="{3AF7F6DF-6157-8075-3879-FD631F9B6A57}"/>
              </a:ext>
            </a:extLst>
          </p:cNvPr>
          <p:cNvSpPr>
            <a:spLocks noGrp="1"/>
          </p:cNvSpPr>
          <p:nvPr>
            <p:ph type="title"/>
          </p:nvPr>
        </p:nvSpPr>
        <p:spPr/>
        <p:txBody>
          <a:bodyPr/>
          <a:lstStyle/>
          <a:p>
            <a:r>
              <a:rPr lang="en-NZ" sz="3200">
                <a:solidFill>
                  <a:schemeClr val="accent1">
                    <a:lumMod val="75000"/>
                  </a:schemeClr>
                </a:solidFill>
                <a:latin typeface="Calibri"/>
                <a:ea typeface="Calibri"/>
                <a:cs typeface="Calibri"/>
              </a:rPr>
              <a:t>What we have heard from you to date  </a:t>
            </a:r>
            <a:endParaRPr lang="en-US">
              <a:solidFill>
                <a:schemeClr val="accent1">
                  <a:lumMod val="75000"/>
                </a:schemeClr>
              </a:solidFill>
            </a:endParaRPr>
          </a:p>
        </p:txBody>
      </p:sp>
      <p:sp>
        <p:nvSpPr>
          <p:cNvPr id="4" name="Text Placeholder 3">
            <a:extLst>
              <a:ext uri="{FF2B5EF4-FFF2-40B4-BE49-F238E27FC236}">
                <a16:creationId xmlns:a16="http://schemas.microsoft.com/office/drawing/2014/main" id="{0E6F5DDB-A687-6B18-D963-D1CE84D54C54}"/>
              </a:ext>
            </a:extLst>
          </p:cNvPr>
          <p:cNvSpPr>
            <a:spLocks noGrp="1"/>
          </p:cNvSpPr>
          <p:nvPr>
            <p:ph type="body" sz="quarter" idx="20"/>
          </p:nvPr>
        </p:nvSpPr>
        <p:spPr>
          <a:xfrm>
            <a:off x="629558" y="829231"/>
            <a:ext cx="8983064" cy="347133"/>
          </a:xfrm>
        </p:spPr>
        <p:txBody>
          <a:bodyPr vert="horz" lIns="91440" tIns="45720" rIns="91440" bIns="45720" rtlCol="0" anchor="t">
            <a:noAutofit/>
          </a:bodyPr>
          <a:lstStyle/>
          <a:p>
            <a:pPr marL="342900" indent="-342900">
              <a:lnSpc>
                <a:spcPct val="100000"/>
              </a:lnSpc>
              <a:spcBef>
                <a:spcPts val="0"/>
              </a:spcBef>
              <a:spcAft>
                <a:spcPts val="1400"/>
              </a:spcAft>
              <a:buFont typeface="Arial"/>
              <a:buChar char="•"/>
            </a:pPr>
            <a:endParaRPr lang="en-NZ" sz="2000" b="0">
              <a:highlight>
                <a:srgbClr val="FFFFFF"/>
              </a:highlight>
              <a:latin typeface="Calibri"/>
              <a:ea typeface="Calibri"/>
              <a:cs typeface="Calibri"/>
            </a:endParaRPr>
          </a:p>
          <a:p>
            <a:pPr marL="685800" indent="-342900">
              <a:lnSpc>
                <a:spcPct val="100000"/>
              </a:lnSpc>
              <a:spcBef>
                <a:spcPts val="0"/>
              </a:spcBef>
              <a:spcAft>
                <a:spcPts val="1400"/>
              </a:spcAft>
              <a:buFont typeface="Arial" panose="020B0604020202020204" pitchFamily="34" charset="0"/>
              <a:buChar char="•"/>
            </a:pPr>
            <a:r>
              <a:rPr lang="en-NZ" sz="1800" b="0">
                <a:highlight>
                  <a:srgbClr val="FFFFFF"/>
                </a:highlight>
                <a:latin typeface="Calibri"/>
                <a:ea typeface="Calibri"/>
                <a:cs typeface="Calibri"/>
              </a:rPr>
              <a:t>Maintain a user pays model. This minimises the impact of consent and compliance activities on the wider ratepayer.</a:t>
            </a:r>
          </a:p>
          <a:p>
            <a:pPr marL="1371600" lvl="1">
              <a:lnSpc>
                <a:spcPct val="100000"/>
              </a:lnSpc>
              <a:spcBef>
                <a:spcPts val="0"/>
              </a:spcBef>
              <a:spcAft>
                <a:spcPts val="1400"/>
              </a:spcAft>
            </a:pPr>
            <a:r>
              <a:rPr lang="en-NZ" sz="1800">
                <a:highlight>
                  <a:srgbClr val="FFFFFF"/>
                </a:highlight>
                <a:latin typeface="Calibri"/>
                <a:ea typeface="Calibri"/>
                <a:cs typeface="Calibri"/>
              </a:rPr>
              <a:t>Should this be extended to biosecurity compliance work?</a:t>
            </a:r>
            <a:endParaRPr lang="en-NZ" sz="1800" b="0">
              <a:highlight>
                <a:srgbClr val="FFFFFF"/>
              </a:highlight>
              <a:latin typeface="Calibri"/>
              <a:ea typeface="Calibri"/>
              <a:cs typeface="Calibri"/>
            </a:endParaRPr>
          </a:p>
          <a:p>
            <a:pPr marL="685800" indent="-342900">
              <a:lnSpc>
                <a:spcPct val="100000"/>
              </a:lnSpc>
              <a:spcBef>
                <a:spcPts val="0"/>
              </a:spcBef>
              <a:spcAft>
                <a:spcPts val="1400"/>
              </a:spcAft>
              <a:buFont typeface="Arial" panose="020B0604020202020204" pitchFamily="34" charset="0"/>
              <a:buChar char="•"/>
            </a:pPr>
            <a:r>
              <a:rPr lang="en-NZ" sz="1800" b="0">
                <a:highlight>
                  <a:srgbClr val="FFFFFF"/>
                </a:highlight>
                <a:latin typeface="Calibri"/>
                <a:ea typeface="Calibri"/>
                <a:cs typeface="Calibri"/>
              </a:rPr>
              <a:t>Costs should be carefully managed, with on-going focus on improving process, reducing unnecessary cost and delivering value for money. </a:t>
            </a:r>
            <a:endParaRPr lang="en-US" sz="1800" b="0">
              <a:latin typeface="Calibri"/>
              <a:ea typeface="Calibri"/>
              <a:cs typeface="Calibri"/>
            </a:endParaRPr>
          </a:p>
          <a:p>
            <a:pPr marL="685800" indent="-342900">
              <a:lnSpc>
                <a:spcPct val="100000"/>
              </a:lnSpc>
              <a:spcBef>
                <a:spcPts val="0"/>
              </a:spcBef>
              <a:spcAft>
                <a:spcPts val="1400"/>
              </a:spcAft>
              <a:buFont typeface="Arial" panose="020B0604020202020204" pitchFamily="34" charset="0"/>
              <a:buChar char="•"/>
            </a:pPr>
            <a:r>
              <a:rPr lang="en-NZ" sz="1800" b="0">
                <a:highlight>
                  <a:srgbClr val="FFFFFF"/>
                </a:highlight>
                <a:latin typeface="Calibri"/>
                <a:ea typeface="Calibri"/>
                <a:cs typeface="Calibri"/>
              </a:rPr>
              <a:t>How we charge is just as important as what we charge:</a:t>
            </a:r>
          </a:p>
          <a:p>
            <a:pPr marL="1371600" lvl="1">
              <a:lnSpc>
                <a:spcPct val="100000"/>
              </a:lnSpc>
              <a:spcBef>
                <a:spcPts val="0"/>
              </a:spcBef>
              <a:spcAft>
                <a:spcPts val="1400"/>
              </a:spcAft>
            </a:pPr>
            <a:r>
              <a:rPr lang="en-NZ" sz="1800" b="0" dirty="0">
                <a:highlight>
                  <a:srgbClr val="FFFFFF"/>
                </a:highlight>
                <a:latin typeface="Calibri"/>
                <a:ea typeface="Calibri"/>
                <a:cs typeface="Calibri"/>
              </a:rPr>
              <a:t>Maintain equity in travel cost recovery – charge from the nearest ORC site</a:t>
            </a:r>
            <a:r>
              <a:rPr lang="en-NZ" sz="1800" dirty="0">
                <a:highlight>
                  <a:srgbClr val="FFFFFF"/>
                </a:highlight>
                <a:latin typeface="Calibri"/>
                <a:ea typeface="Calibri"/>
                <a:cs typeface="Calibri"/>
              </a:rPr>
              <a:t> or a flat fee for </a:t>
            </a:r>
            <a:r>
              <a:rPr lang="en-NZ" sz="1800" dirty="0" err="1">
                <a:highlight>
                  <a:srgbClr val="FFFFFF"/>
                </a:highlight>
                <a:latin typeface="Calibri"/>
                <a:ea typeface="Calibri"/>
                <a:cs typeface="Calibri"/>
              </a:rPr>
              <a:t>everyon</a:t>
            </a:r>
            <a:r>
              <a:rPr lang="en-NZ" sz="1800" dirty="0">
                <a:highlight>
                  <a:srgbClr val="FFFFFF"/>
                </a:highlight>
                <a:latin typeface="Calibri"/>
                <a:ea typeface="Calibri"/>
                <a:cs typeface="Calibri"/>
              </a:rPr>
              <a:t>e?</a:t>
            </a:r>
            <a:endParaRPr lang="en-NZ" sz="1800" b="0" dirty="0">
              <a:highlight>
                <a:srgbClr val="FFFFFF"/>
              </a:highlight>
              <a:latin typeface="Calibri"/>
              <a:ea typeface="Calibri"/>
              <a:cs typeface="Calibri"/>
            </a:endParaRPr>
          </a:p>
          <a:p>
            <a:pPr marL="1371600" lvl="1">
              <a:lnSpc>
                <a:spcPct val="100000"/>
              </a:lnSpc>
              <a:spcBef>
                <a:spcPts val="0"/>
              </a:spcBef>
              <a:spcAft>
                <a:spcPts val="1400"/>
              </a:spcAft>
            </a:pPr>
            <a:r>
              <a:rPr lang="en-NZ" sz="1800">
                <a:highlight>
                  <a:srgbClr val="FFFFFF"/>
                </a:highlight>
                <a:latin typeface="Calibri"/>
                <a:ea typeface="Calibri"/>
                <a:cs typeface="Calibri"/>
              </a:rPr>
              <a:t>Continue not to charge staff training time, or 'getting up to speed' time. </a:t>
            </a:r>
          </a:p>
          <a:p>
            <a:pPr marL="685800" indent="-342900">
              <a:lnSpc>
                <a:spcPct val="100000"/>
              </a:lnSpc>
              <a:spcBef>
                <a:spcPts val="0"/>
              </a:spcBef>
              <a:spcAft>
                <a:spcPts val="1400"/>
              </a:spcAft>
              <a:buFont typeface="Arial" panose="020B0604020202020204" pitchFamily="34" charset="0"/>
              <a:buChar char="•"/>
            </a:pPr>
            <a:r>
              <a:rPr lang="en-NZ" sz="1800" b="0">
                <a:highlight>
                  <a:srgbClr val="FFFFFF"/>
                </a:highlight>
                <a:latin typeface="Calibri"/>
                <a:ea typeface="Calibri"/>
                <a:cs typeface="Calibri"/>
              </a:rPr>
              <a:t>Incentivise compliance by reducing  annual costs for those who are fully compliant.</a:t>
            </a:r>
          </a:p>
          <a:p>
            <a:pPr marL="685800" indent="-342900">
              <a:lnSpc>
                <a:spcPct val="100000"/>
              </a:lnSpc>
              <a:spcBef>
                <a:spcPts val="0"/>
              </a:spcBef>
              <a:spcAft>
                <a:spcPts val="1400"/>
              </a:spcAft>
              <a:buFont typeface="Arial" panose="020B0604020202020204" pitchFamily="34" charset="0"/>
              <a:buChar char="•"/>
            </a:pPr>
            <a:r>
              <a:rPr lang="en-NZ" sz="1800" b="0">
                <a:highlight>
                  <a:srgbClr val="FFFFFF"/>
                </a:highlight>
                <a:latin typeface="Calibri"/>
                <a:ea typeface="Calibri"/>
                <a:cs typeface="Calibri"/>
              </a:rPr>
              <a:t>Keep charge out rates as low as possible.</a:t>
            </a:r>
          </a:p>
          <a:p>
            <a:pPr marL="685800" indent="-342900">
              <a:lnSpc>
                <a:spcPct val="100000"/>
              </a:lnSpc>
              <a:spcBef>
                <a:spcPts val="0"/>
              </a:spcBef>
              <a:spcAft>
                <a:spcPts val="1400"/>
              </a:spcAft>
              <a:buFont typeface="Arial" panose="020B0604020202020204" pitchFamily="34" charset="0"/>
              <a:buChar char="•"/>
            </a:pPr>
            <a:r>
              <a:rPr lang="en-NZ" sz="1800" b="0">
                <a:highlight>
                  <a:srgbClr val="FFFFFF"/>
                </a:highlight>
                <a:latin typeface="Calibri"/>
                <a:ea typeface="Calibri"/>
                <a:cs typeface="Calibri"/>
              </a:rPr>
              <a:t>Any other areas ?</a:t>
            </a:r>
          </a:p>
          <a:p>
            <a:pPr lvl="1">
              <a:lnSpc>
                <a:spcPct val="100000"/>
              </a:lnSpc>
              <a:spcBef>
                <a:spcPts val="0"/>
              </a:spcBef>
              <a:spcAft>
                <a:spcPts val="1400"/>
              </a:spcAft>
            </a:pPr>
            <a:endParaRPr lang="en-NZ" sz="2000">
              <a:highlight>
                <a:srgbClr val="FFFFFF"/>
              </a:highlight>
              <a:latin typeface="Calibri"/>
              <a:ea typeface="Calibri"/>
              <a:cs typeface="Calibri"/>
            </a:endParaRPr>
          </a:p>
          <a:p>
            <a:endParaRPr lang="en-US">
              <a:latin typeface="Aptos" panose="02110004020202020204"/>
              <a:ea typeface="Calibri"/>
              <a:cs typeface="Calibri"/>
            </a:endParaRPr>
          </a:p>
        </p:txBody>
      </p:sp>
    </p:spTree>
    <p:extLst>
      <p:ext uri="{BB962C8B-B14F-4D97-AF65-F5344CB8AC3E}">
        <p14:creationId xmlns:p14="http://schemas.microsoft.com/office/powerpoint/2010/main" val="5657492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19DAAE-138E-46E7-D7AB-8F967E81918A}"/>
              </a:ext>
            </a:extLst>
          </p:cNvPr>
          <p:cNvSpPr>
            <a:spLocks noGrp="1"/>
          </p:cNvSpPr>
          <p:nvPr>
            <p:ph type="title"/>
          </p:nvPr>
        </p:nvSpPr>
        <p:spPr/>
        <p:txBody>
          <a:bodyPr/>
          <a:lstStyle/>
          <a:p>
            <a:r>
              <a:rPr lang="en-US" sz="3200">
                <a:latin typeface="Calibri"/>
                <a:ea typeface="Calibri"/>
                <a:cs typeface="Calibri"/>
              </a:rPr>
              <a:t>Next Steps</a:t>
            </a:r>
          </a:p>
        </p:txBody>
      </p:sp>
      <p:sp>
        <p:nvSpPr>
          <p:cNvPr id="4" name="Text Placeholder 3">
            <a:extLst>
              <a:ext uri="{FF2B5EF4-FFF2-40B4-BE49-F238E27FC236}">
                <a16:creationId xmlns:a16="http://schemas.microsoft.com/office/drawing/2014/main" id="{BB1E3E97-3903-23C7-1570-5CD594526857}"/>
              </a:ext>
            </a:extLst>
          </p:cNvPr>
          <p:cNvSpPr>
            <a:spLocks noGrp="1"/>
          </p:cNvSpPr>
          <p:nvPr>
            <p:ph type="body" sz="quarter" idx="20"/>
          </p:nvPr>
        </p:nvSpPr>
        <p:spPr>
          <a:xfrm>
            <a:off x="723901" y="1540431"/>
            <a:ext cx="8983064" cy="426961"/>
          </a:xfrm>
        </p:spPr>
        <p:txBody>
          <a:bodyPr vert="horz" lIns="91440" tIns="45720" rIns="91440" bIns="45720" rtlCol="0" anchor="t">
            <a:noAutofit/>
          </a:bodyPr>
          <a:lstStyle/>
          <a:p>
            <a:r>
              <a:rPr lang="en-US">
                <a:latin typeface="Calibri"/>
                <a:ea typeface="Calibri"/>
                <a:cs typeface="Calibri"/>
              </a:rPr>
              <a:t>Council workshops and LTP decisions:</a:t>
            </a:r>
          </a:p>
        </p:txBody>
      </p:sp>
      <p:sp>
        <p:nvSpPr>
          <p:cNvPr id="6" name="TextBox 5">
            <a:extLst>
              <a:ext uri="{FF2B5EF4-FFF2-40B4-BE49-F238E27FC236}">
                <a16:creationId xmlns:a16="http://schemas.microsoft.com/office/drawing/2014/main" id="{C501AEB6-E087-2E00-E228-3FD519FA3873}"/>
              </a:ext>
            </a:extLst>
          </p:cNvPr>
          <p:cNvSpPr txBox="1"/>
          <p:nvPr/>
        </p:nvSpPr>
        <p:spPr>
          <a:xfrm>
            <a:off x="722958" y="2114768"/>
            <a:ext cx="9741473" cy="23529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US" sz="2000">
                <a:latin typeface="Calibri"/>
                <a:ea typeface="Calibri"/>
                <a:cs typeface="Calibri"/>
              </a:rPr>
              <a:t>14 October: Fees and Charges presentation #2</a:t>
            </a:r>
          </a:p>
          <a:p>
            <a:pPr marL="742950" lvl="1" indent="-285750">
              <a:lnSpc>
                <a:spcPct val="150000"/>
              </a:lnSpc>
              <a:buFont typeface="Courier New"/>
              <a:buChar char="o"/>
            </a:pPr>
            <a:r>
              <a:rPr lang="en-US" sz="2000">
                <a:latin typeface="Calibri"/>
                <a:ea typeface="Calibri"/>
                <a:cs typeface="Calibri"/>
              </a:rPr>
              <a:t>Focus on changes to the schedule </a:t>
            </a:r>
          </a:p>
          <a:p>
            <a:pPr marL="285750" indent="-285750">
              <a:lnSpc>
                <a:spcPct val="150000"/>
              </a:lnSpc>
              <a:buFont typeface="Arial"/>
              <a:buChar char="•"/>
            </a:pPr>
            <a:r>
              <a:rPr lang="en-US" sz="2000">
                <a:latin typeface="Calibri"/>
                <a:ea typeface="Calibri"/>
                <a:cs typeface="Calibri"/>
              </a:rPr>
              <a:t>02 December: Council approve/direct on changes to the draft Fees and Charges</a:t>
            </a:r>
          </a:p>
          <a:p>
            <a:pPr marL="285750" indent="-285750">
              <a:lnSpc>
                <a:spcPct val="150000"/>
              </a:lnSpc>
              <a:buFont typeface="Arial"/>
              <a:buChar char="•"/>
            </a:pPr>
            <a:r>
              <a:rPr lang="en-US" sz="2000">
                <a:latin typeface="Calibri"/>
                <a:ea typeface="Calibri"/>
                <a:cs typeface="Calibri"/>
              </a:rPr>
              <a:t>10 February: Council approve draft LTP (including Fees and Charges) for community consultation</a:t>
            </a:r>
          </a:p>
        </p:txBody>
      </p:sp>
    </p:spTree>
    <p:extLst>
      <p:ext uri="{BB962C8B-B14F-4D97-AF65-F5344CB8AC3E}">
        <p14:creationId xmlns:p14="http://schemas.microsoft.com/office/powerpoint/2010/main" val="2972481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9A776-CE90-1618-C62E-454492814BEB}"/>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640F200-9DF4-AD71-D7DA-AF813869A222}"/>
              </a:ext>
            </a:extLst>
          </p:cNvPr>
          <p:cNvSpPr>
            <a:spLocks noGrp="1"/>
          </p:cNvSpPr>
          <p:nvPr>
            <p:ph type="sldNum" sz="quarter" idx="4"/>
          </p:nvPr>
        </p:nvSpPr>
        <p:spPr>
          <a:xfrm>
            <a:off x="9127384" y="6357600"/>
            <a:ext cx="2743200" cy="365125"/>
          </a:xfrm>
        </p:spPr>
        <p:txBody>
          <a:bodyPr anchor="ctr">
            <a:normAutofit/>
          </a:bodyPr>
          <a:lstStyle/>
          <a:p>
            <a:pPr>
              <a:spcAft>
                <a:spcPts val="800"/>
              </a:spcAft>
            </a:pPr>
            <a:fld id="{9445717F-2858-4043-A9CA-B2273EB60975}" type="slidenum">
              <a:rPr lang="en-US" smtClean="0"/>
              <a:pPr>
                <a:spcAft>
                  <a:spcPts val="800"/>
                </a:spcAft>
              </a:pPr>
              <a:t>44</a:t>
            </a:fld>
            <a:endParaRPr lang="en-US"/>
          </a:p>
        </p:txBody>
      </p:sp>
      <p:sp>
        <p:nvSpPr>
          <p:cNvPr id="5" name="Rectangle 4">
            <a:extLst>
              <a:ext uri="{FF2B5EF4-FFF2-40B4-BE49-F238E27FC236}">
                <a16:creationId xmlns:a16="http://schemas.microsoft.com/office/drawing/2014/main" id="{CE993606-9C5C-A6DA-9A06-9BD5B9679D5D}"/>
              </a:ext>
            </a:extLst>
          </p:cNvPr>
          <p:cNvSpPr/>
          <p:nvPr/>
        </p:nvSpPr>
        <p:spPr>
          <a:xfrm>
            <a:off x="2640323" y="1897162"/>
            <a:ext cx="8467776" cy="15438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NZ" sz="4800">
              <a:latin typeface="Source Sans Pro SemiBold" panose="020B0603030403020204" pitchFamily="34" charset="0"/>
            </a:endParaRPr>
          </a:p>
        </p:txBody>
      </p:sp>
      <p:pic>
        <p:nvPicPr>
          <p:cNvPr id="17" name="Graphic 16" descr="Postit Notes outline">
            <a:extLst>
              <a:ext uri="{FF2B5EF4-FFF2-40B4-BE49-F238E27FC236}">
                <a16:creationId xmlns:a16="http://schemas.microsoft.com/office/drawing/2014/main" id="{95BA4A0C-C3C8-D358-087F-DC3C3566DD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4059" y="1719388"/>
            <a:ext cx="1321529" cy="1321529"/>
          </a:xfrm>
          <a:prstGeom prst="rect">
            <a:avLst/>
          </a:prstGeom>
        </p:spPr>
      </p:pic>
      <p:sp>
        <p:nvSpPr>
          <p:cNvPr id="2" name="Text Placeholder 2">
            <a:extLst>
              <a:ext uri="{FF2B5EF4-FFF2-40B4-BE49-F238E27FC236}">
                <a16:creationId xmlns:a16="http://schemas.microsoft.com/office/drawing/2014/main" id="{A31724E8-ACC5-A7F3-5749-45DF7BC21545}"/>
              </a:ext>
            </a:extLst>
          </p:cNvPr>
          <p:cNvSpPr txBox="1">
            <a:spLocks/>
          </p:cNvSpPr>
          <p:nvPr/>
        </p:nvSpPr>
        <p:spPr>
          <a:xfrm>
            <a:off x="2906232" y="2052271"/>
            <a:ext cx="5462017" cy="1490512"/>
          </a:xfrm>
          <a:prstGeom prst="rect">
            <a:avLst/>
          </a:prstGeom>
        </p:spPr>
        <p:txBody>
          <a:bodyPr vert="horz" lIns="121920" tIns="60960" rIns="121920" bIns="6096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sz="4800" b="1">
                <a:solidFill>
                  <a:schemeClr val="bg1"/>
                </a:solidFill>
                <a:latin typeface="Calibri"/>
                <a:ea typeface="Calibri"/>
                <a:cs typeface="Calibri"/>
              </a:rPr>
              <a:t>End</a:t>
            </a:r>
            <a:endParaRPr lang="mi-NZ" sz="48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2854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C36663-FD26-552A-28DB-DC3D89B02052}"/>
              </a:ext>
            </a:extLst>
          </p:cNvPr>
          <p:cNvSpPr>
            <a:spLocks noGrp="1"/>
          </p:cNvSpPr>
          <p:nvPr>
            <p:ph type="title"/>
          </p:nvPr>
        </p:nvSpPr>
        <p:spPr/>
        <p:txBody>
          <a:bodyPr/>
          <a:lstStyle/>
          <a:p>
            <a:r>
              <a:rPr lang="en-US" sz="3200">
                <a:latin typeface="Calibri"/>
                <a:ea typeface="Calibri"/>
                <a:cs typeface="Calibri"/>
              </a:rPr>
              <a:t>How we charge</a:t>
            </a:r>
          </a:p>
        </p:txBody>
      </p:sp>
      <p:sp>
        <p:nvSpPr>
          <p:cNvPr id="5" name="TextBox 4">
            <a:extLst>
              <a:ext uri="{FF2B5EF4-FFF2-40B4-BE49-F238E27FC236}">
                <a16:creationId xmlns:a16="http://schemas.microsoft.com/office/drawing/2014/main" id="{EC6F5950-661B-B113-51FD-ED0FC368A1FD}"/>
              </a:ext>
            </a:extLst>
          </p:cNvPr>
          <p:cNvSpPr txBox="1"/>
          <p:nvPr/>
        </p:nvSpPr>
        <p:spPr>
          <a:xfrm>
            <a:off x="812800" y="1426029"/>
            <a:ext cx="9789885"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NZ" sz="2000">
                <a:latin typeface="Calibri"/>
                <a:ea typeface="Arial"/>
                <a:cs typeface="Arial"/>
              </a:rPr>
              <a:t>The schedule of fees and charges is set through the Long Term Plan (LTP) and Annual Plan (AP) which we do under the Local Government Act, however, the ability to cost recover is under the RMA</a:t>
            </a:r>
            <a:endParaRPr lang="en-US"/>
          </a:p>
          <a:p>
            <a:pPr marL="342900" indent="-342900">
              <a:buFont typeface="Arial,Sans-Serif"/>
              <a:buChar char="•"/>
            </a:pPr>
            <a:endParaRPr lang="en-NZ" sz="2000">
              <a:latin typeface="Calibri"/>
              <a:ea typeface="Arial"/>
              <a:cs typeface="Arial"/>
            </a:endParaRPr>
          </a:p>
          <a:p>
            <a:pPr marL="342900" indent="-342900">
              <a:buFont typeface="Arial,Sans-Serif"/>
              <a:buChar char="•"/>
            </a:pPr>
            <a:endParaRPr lang="en-US" sz="2000">
              <a:latin typeface="Calibri"/>
              <a:ea typeface="Arial"/>
              <a:cs typeface="Arial"/>
            </a:endParaRPr>
          </a:p>
          <a:p>
            <a:pPr algn="ctr"/>
            <a:endParaRPr lang="en-US"/>
          </a:p>
        </p:txBody>
      </p:sp>
      <p:pic>
        <p:nvPicPr>
          <p:cNvPr id="6" name="Picture 5">
            <a:extLst>
              <a:ext uri="{FF2B5EF4-FFF2-40B4-BE49-F238E27FC236}">
                <a16:creationId xmlns:a16="http://schemas.microsoft.com/office/drawing/2014/main" id="{9A3B846B-90CD-E45D-B69A-BCD445376D57}"/>
              </a:ext>
            </a:extLst>
          </p:cNvPr>
          <p:cNvPicPr>
            <a:picLocks noChangeAspect="1"/>
          </p:cNvPicPr>
          <p:nvPr/>
        </p:nvPicPr>
        <p:blipFill>
          <a:blip r:embed="rId2"/>
          <a:stretch>
            <a:fillRect/>
          </a:stretch>
        </p:blipFill>
        <p:spPr>
          <a:xfrm>
            <a:off x="2685142" y="2568974"/>
            <a:ext cx="6821714" cy="3788334"/>
          </a:xfrm>
          <a:prstGeom prst="rect">
            <a:avLst/>
          </a:prstGeom>
        </p:spPr>
      </p:pic>
    </p:spTree>
    <p:extLst>
      <p:ext uri="{BB962C8B-B14F-4D97-AF65-F5344CB8AC3E}">
        <p14:creationId xmlns:p14="http://schemas.microsoft.com/office/powerpoint/2010/main" val="2663490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41F3-3747-AE4F-4F61-1B8E483122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C118BDE-9DF1-84F8-42E5-B998C930726B}"/>
              </a:ext>
            </a:extLst>
          </p:cNvPr>
          <p:cNvSpPr txBox="1"/>
          <p:nvPr/>
        </p:nvSpPr>
        <p:spPr>
          <a:xfrm>
            <a:off x="892054" y="850197"/>
            <a:ext cx="10403670" cy="584775"/>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Revenue and Financing Policy – Consents</a:t>
            </a:r>
            <a:endParaRPr lang="en-US">
              <a:solidFill>
                <a:schemeClr val="accent1">
                  <a:lumMod val="75000"/>
                </a:schemeClr>
              </a:solidFill>
              <a:highlight>
                <a:srgbClr val="FFFF00"/>
              </a:highlight>
            </a:endParaRPr>
          </a:p>
        </p:txBody>
      </p:sp>
      <p:sp>
        <p:nvSpPr>
          <p:cNvPr id="3" name="Title 2">
            <a:extLst>
              <a:ext uri="{FF2B5EF4-FFF2-40B4-BE49-F238E27FC236}">
                <a16:creationId xmlns:a16="http://schemas.microsoft.com/office/drawing/2014/main" id="{597F386A-2B72-0EAB-071B-BB94B3F293FB}"/>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Fees and Charges: Current practice &amp; principles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15 July 2026</a:t>
            </a:r>
          </a:p>
        </p:txBody>
      </p:sp>
      <p:pic>
        <p:nvPicPr>
          <p:cNvPr id="4" name="Picture 3">
            <a:extLst>
              <a:ext uri="{FF2B5EF4-FFF2-40B4-BE49-F238E27FC236}">
                <a16:creationId xmlns:a16="http://schemas.microsoft.com/office/drawing/2014/main" id="{24D3C4CF-393E-E0BA-E1D0-0CFBF835669E}"/>
              </a:ext>
            </a:extLst>
          </p:cNvPr>
          <p:cNvPicPr>
            <a:picLocks noChangeAspect="1"/>
          </p:cNvPicPr>
          <p:nvPr/>
        </p:nvPicPr>
        <p:blipFill>
          <a:blip r:embed="rId3"/>
          <a:stretch>
            <a:fillRect/>
          </a:stretch>
        </p:blipFill>
        <p:spPr>
          <a:xfrm>
            <a:off x="727757" y="1983468"/>
            <a:ext cx="10547803" cy="2883807"/>
          </a:xfrm>
          <a:prstGeom prst="rect">
            <a:avLst/>
          </a:prstGeom>
        </p:spPr>
      </p:pic>
    </p:spTree>
    <p:extLst>
      <p:ext uri="{BB962C8B-B14F-4D97-AF65-F5344CB8AC3E}">
        <p14:creationId xmlns:p14="http://schemas.microsoft.com/office/powerpoint/2010/main" val="3753564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41F3-3747-AE4F-4F61-1B8E483122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C118BDE-9DF1-84F8-42E5-B998C930726B}"/>
              </a:ext>
            </a:extLst>
          </p:cNvPr>
          <p:cNvSpPr txBox="1"/>
          <p:nvPr/>
        </p:nvSpPr>
        <p:spPr>
          <a:xfrm>
            <a:off x="892054" y="850197"/>
            <a:ext cx="10403670" cy="584775"/>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a:spcAft>
                <a:spcPts val="1400"/>
              </a:spcAft>
            </a:pPr>
            <a:r>
              <a:rPr lang="en-NZ" sz="3200" b="1">
                <a:solidFill>
                  <a:schemeClr val="accent1">
                    <a:lumMod val="75000"/>
                  </a:schemeClr>
                </a:solidFill>
                <a:latin typeface="Calibri"/>
                <a:ea typeface="Calibri"/>
                <a:cs typeface="Calibri"/>
              </a:rPr>
              <a:t>Revenue and Financing Policy – Compliance </a:t>
            </a:r>
            <a:endParaRPr lang="en-US">
              <a:solidFill>
                <a:schemeClr val="accent1">
                  <a:lumMod val="75000"/>
                </a:schemeClr>
              </a:solidFill>
            </a:endParaRPr>
          </a:p>
        </p:txBody>
      </p:sp>
      <p:pic>
        <p:nvPicPr>
          <p:cNvPr id="9" name="Picture 8">
            <a:extLst>
              <a:ext uri="{FF2B5EF4-FFF2-40B4-BE49-F238E27FC236}">
                <a16:creationId xmlns:a16="http://schemas.microsoft.com/office/drawing/2014/main" id="{1CB010A0-0D62-EEB4-1714-8D1715CBE257}"/>
              </a:ext>
            </a:extLst>
          </p:cNvPr>
          <p:cNvPicPr>
            <a:picLocks noChangeAspect="1"/>
          </p:cNvPicPr>
          <p:nvPr/>
        </p:nvPicPr>
        <p:blipFill>
          <a:blip r:embed="rId3"/>
          <a:stretch>
            <a:fillRect/>
          </a:stretch>
        </p:blipFill>
        <p:spPr>
          <a:xfrm>
            <a:off x="610280" y="1711098"/>
            <a:ext cx="11239952" cy="3254373"/>
          </a:xfrm>
          <a:prstGeom prst="rect">
            <a:avLst/>
          </a:prstGeom>
        </p:spPr>
      </p:pic>
      <p:sp>
        <p:nvSpPr>
          <p:cNvPr id="5" name="Title 2">
            <a:extLst>
              <a:ext uri="{FF2B5EF4-FFF2-40B4-BE49-F238E27FC236}">
                <a16:creationId xmlns:a16="http://schemas.microsoft.com/office/drawing/2014/main" id="{A6BAD1FF-4F22-1E6B-8F20-6EA7F0E8F559}"/>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242475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0635C-B3FA-D253-3D1B-51BA65CA25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4E4AB69-1CE6-EF55-5BCC-9498C53D8386}"/>
              </a:ext>
            </a:extLst>
          </p:cNvPr>
          <p:cNvSpPr txBox="1"/>
          <p:nvPr/>
        </p:nvSpPr>
        <p:spPr>
          <a:xfrm>
            <a:off x="892054" y="850197"/>
            <a:ext cx="10164185" cy="509883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Charge out rates </a:t>
            </a:r>
          </a:p>
          <a:p>
            <a:pPr marL="342900" indent="-342900" fontAlgn="base">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r>
              <a:rPr lang="en-NZ" sz="2000">
                <a:latin typeface="Calibri"/>
                <a:ea typeface="Calibri"/>
                <a:cs typeface="Calibri"/>
              </a:rPr>
              <a:t>Where external planning consultants process applications on Council's behalf, or specialist consultants provide technical reviews (e.g. ecology, engineering, hydrogeology), their time is charged at their actual rates and on charged directly to the applicant.</a:t>
            </a:r>
          </a:p>
        </p:txBody>
      </p:sp>
      <p:pic>
        <p:nvPicPr>
          <p:cNvPr id="9" name="Picture 8">
            <a:extLst>
              <a:ext uri="{FF2B5EF4-FFF2-40B4-BE49-F238E27FC236}">
                <a16:creationId xmlns:a16="http://schemas.microsoft.com/office/drawing/2014/main" id="{98946FE6-5384-9C9D-D4FF-2BFC13074FE0}"/>
              </a:ext>
            </a:extLst>
          </p:cNvPr>
          <p:cNvPicPr>
            <a:picLocks noChangeAspect="1"/>
          </p:cNvPicPr>
          <p:nvPr/>
        </p:nvPicPr>
        <p:blipFill>
          <a:blip r:embed="rId4"/>
          <a:stretch>
            <a:fillRect/>
          </a:stretch>
        </p:blipFill>
        <p:spPr>
          <a:xfrm>
            <a:off x="3255963" y="1493382"/>
            <a:ext cx="4983389" cy="3399518"/>
          </a:xfrm>
          <a:prstGeom prst="rect">
            <a:avLst/>
          </a:prstGeom>
        </p:spPr>
      </p:pic>
      <p:sp>
        <p:nvSpPr>
          <p:cNvPr id="4" name="Title 2">
            <a:extLst>
              <a:ext uri="{FF2B5EF4-FFF2-40B4-BE49-F238E27FC236}">
                <a16:creationId xmlns:a16="http://schemas.microsoft.com/office/drawing/2014/main" id="{8A48CF99-B058-DE42-63BA-A2693EDFA284}"/>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714812689"/>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7DAA-2F3E-2054-3C8C-A7C41F5A0D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6252B68-04E8-C11C-600B-9C31311C8EE7}"/>
              </a:ext>
            </a:extLst>
          </p:cNvPr>
          <p:cNvSpPr txBox="1"/>
          <p:nvPr/>
        </p:nvSpPr>
        <p:spPr>
          <a:xfrm>
            <a:off x="892054" y="850197"/>
            <a:ext cx="10164185" cy="345222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pPr fontAlgn="base">
              <a:spcAft>
                <a:spcPts val="1400"/>
              </a:spcAft>
            </a:pPr>
            <a:r>
              <a:rPr lang="en-NZ" sz="3200" b="1">
                <a:solidFill>
                  <a:schemeClr val="accent1">
                    <a:lumMod val="75000"/>
                  </a:schemeClr>
                </a:solidFill>
                <a:latin typeface="Calibri"/>
                <a:ea typeface="Calibri"/>
                <a:cs typeface="Calibri"/>
              </a:rPr>
              <a:t>Comparison charge out rates </a:t>
            </a:r>
          </a:p>
          <a:p>
            <a:pPr>
              <a:spcAft>
                <a:spcPts val="1400"/>
              </a:spcAft>
            </a:pPr>
            <a:endParaRPr lang="en-NZ" sz="3200" b="1">
              <a:solidFill>
                <a:schemeClr val="accent1">
                  <a:lumMod val="75000"/>
                </a:schemeClr>
              </a:solidFill>
              <a:latin typeface="Calibri"/>
              <a:ea typeface="Calibri"/>
              <a:cs typeface="Calibri"/>
            </a:endParaRPr>
          </a:p>
          <a:p>
            <a:pPr>
              <a:spcAft>
                <a:spcPts val="1400"/>
              </a:spcAft>
            </a:pPr>
            <a:endParaRPr lang="en-NZ" sz="3200" b="1">
              <a:solidFill>
                <a:schemeClr val="accent1">
                  <a:lumMod val="75000"/>
                </a:schemeClr>
              </a:solidFill>
              <a:latin typeface="Calibri"/>
              <a:ea typeface="Calibri"/>
              <a:cs typeface="Calibri"/>
            </a:endParaRPr>
          </a:p>
          <a:p>
            <a:pPr marL="342900" indent="-342900" fontAlgn="base">
              <a:spcAft>
                <a:spcPts val="1400"/>
              </a:spcAft>
              <a:buFont typeface="Arial" panose="020B0604020202020204" pitchFamily="34" charset="0"/>
              <a:buChar char="•"/>
            </a:pPr>
            <a:endParaRPr lang="en-NZ" sz="2000">
              <a:latin typeface="Calibri"/>
              <a:ea typeface="Calibri"/>
              <a:cs typeface="Calibri"/>
            </a:endParaRPr>
          </a:p>
          <a:p>
            <a:pPr marL="342900" indent="-342900">
              <a:spcAft>
                <a:spcPts val="1400"/>
              </a:spcAft>
              <a:buFont typeface="Arial" panose="020B0604020202020204" pitchFamily="34" charset="0"/>
              <a:buChar char="•"/>
            </a:pPr>
            <a:endParaRPr lang="en-NZ" sz="2000">
              <a:latin typeface="Calibri"/>
              <a:ea typeface="Calibri"/>
              <a:cs typeface="Calibri"/>
            </a:endParaRPr>
          </a:p>
          <a:p>
            <a:pPr marL="342900" indent="-342900" fontAlgn="base">
              <a:spcAft>
                <a:spcPts val="1400"/>
              </a:spcAft>
              <a:buFont typeface="Arial" panose="020B0604020202020204" pitchFamily="34" charset="0"/>
              <a:buChar char="•"/>
            </a:pPr>
            <a:endParaRPr lang="en-NZ" sz="2400">
              <a:latin typeface="Calibri"/>
              <a:ea typeface="Calibri"/>
              <a:cs typeface="Calibri"/>
            </a:endParaRPr>
          </a:p>
        </p:txBody>
      </p:sp>
      <p:pic>
        <p:nvPicPr>
          <p:cNvPr id="6" name="Picture 5">
            <a:extLst>
              <a:ext uri="{FF2B5EF4-FFF2-40B4-BE49-F238E27FC236}">
                <a16:creationId xmlns:a16="http://schemas.microsoft.com/office/drawing/2014/main" id="{5D35F1C7-F31B-D318-8821-828AF52B577D}"/>
              </a:ext>
            </a:extLst>
          </p:cNvPr>
          <p:cNvPicPr>
            <a:picLocks noChangeAspect="1"/>
          </p:cNvPicPr>
          <p:nvPr/>
        </p:nvPicPr>
        <p:blipFill>
          <a:blip r:embed="rId3"/>
          <a:stretch>
            <a:fillRect/>
          </a:stretch>
        </p:blipFill>
        <p:spPr>
          <a:xfrm>
            <a:off x="544131" y="1711490"/>
            <a:ext cx="10622642" cy="3639457"/>
          </a:xfrm>
          <a:prstGeom prst="rect">
            <a:avLst/>
          </a:prstGeom>
        </p:spPr>
      </p:pic>
      <p:sp>
        <p:nvSpPr>
          <p:cNvPr id="4" name="Title 2">
            <a:extLst>
              <a:ext uri="{FF2B5EF4-FFF2-40B4-BE49-F238E27FC236}">
                <a16:creationId xmlns:a16="http://schemas.microsoft.com/office/drawing/2014/main" id="{B08D2355-B9AC-E49B-777E-71E6C50F1227}"/>
              </a:ext>
            </a:extLst>
          </p:cNvPr>
          <p:cNvSpPr txBox="1">
            <a:spLocks/>
          </p:cNvSpPr>
          <p:nvPr/>
        </p:nvSpPr>
        <p:spPr>
          <a:xfrm>
            <a:off x="725233" y="6088025"/>
            <a:ext cx="11266470" cy="505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baseline="0">
                <a:solidFill>
                  <a:srgbClr val="0A395B"/>
                </a:solidFill>
                <a:latin typeface="Source Sans Pro Semibold" panose="020B0603030403020204" pitchFamily="34" charset="0"/>
                <a:ea typeface="+mj-ea"/>
                <a:cs typeface="Arial" panose="020B0604020202020204" pitchFamily="34" charset="0"/>
              </a:defRPr>
            </a:lvl1pPr>
          </a:lstStyle>
          <a:p>
            <a:r>
              <a:rPr lang="en-NZ" sz="1600">
                <a:latin typeface="Calibri" panose="020F0502020204030204" pitchFamily="34" charset="0"/>
                <a:ea typeface="Calibri" panose="020F0502020204030204" pitchFamily="34" charset="0"/>
                <a:cs typeface="Calibri" panose="020F0502020204030204" pitchFamily="34" charset="0"/>
              </a:rPr>
              <a:t>LTP Development 2027-37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Fees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and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Charges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Current</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practice</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&amp; </a:t>
            </a:r>
            <a:r>
              <a:rPr lang="mi-NZ" sz="1600" err="1">
                <a:solidFill>
                  <a:schemeClr val="accent1"/>
                </a:solidFill>
                <a:latin typeface="Calibri" panose="020F0502020204030204" pitchFamily="34" charset="0"/>
                <a:ea typeface="Calibri" panose="020F0502020204030204" pitchFamily="34" charset="0"/>
                <a:cs typeface="Calibri" panose="020F0502020204030204" pitchFamily="34" charset="0"/>
              </a:rPr>
              <a:t>principles</a:t>
            </a:r>
            <a:r>
              <a:rPr lang="mi-NZ" sz="160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NZ" sz="1600">
                <a:solidFill>
                  <a:schemeClr val="accent1"/>
                </a:solidFill>
                <a:latin typeface="Calibri" panose="020F0502020204030204" pitchFamily="34" charset="0"/>
                <a:ea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3352135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eDocument" ma:contentTypeID="0x0101002FFEDB9C6A73274794DF28531864304F" ma:contentTypeVersion="96" ma:contentTypeDescription="Create a new document." ma:contentTypeScope="" ma:versionID="d6caa212a589c049472efac1dd2e5c6d">
  <xsd:schema xmlns:xsd="http://www.w3.org/2001/XMLSchema" xmlns:xs="http://www.w3.org/2001/XMLSchema" xmlns:p="http://schemas.microsoft.com/office/2006/metadata/properties" xmlns:ns2="4f9c820c-e7e2-444d-97ee-45f2b3485c1d" xmlns:ns3="15ffb055-6eb4-45a1-bc20-bf2ac0d420da" xmlns:ns4="725c79e5-42ce-4aa0-ac78-b6418001f0d2" xmlns:ns5="c91a514c-9034-4fa3-897a-8352025b26ed" xmlns:ns6="7af8820d-5d77-49fd-a90f-de67c7df7ae1" xmlns:ns7="cf5c6748-c28d-4fd0-b98f-0f431de5959e" xmlns:ns8="ae74b65f-670c-4d45-8bb4-1dbd1920ddae" xmlns:ns9="6c624c20-d424-4528-aba7-7a785f7b45c8" targetNamespace="http://schemas.microsoft.com/office/2006/metadata/properties" ma:root="true" ma:fieldsID="f3ec49c7961edcf9a99dc62b7384dca6" ns2:_="" ns3:_="" ns4:_="" ns5:_="" ns6:_="" ns7:_="" ns8:_="" ns9:_="">
    <xsd:import namespace="4f9c820c-e7e2-444d-97ee-45f2b3485c1d"/>
    <xsd:import namespace="15ffb055-6eb4-45a1-bc20-bf2ac0d420da"/>
    <xsd:import namespace="725c79e5-42ce-4aa0-ac78-b6418001f0d2"/>
    <xsd:import namespace="c91a514c-9034-4fa3-897a-8352025b26ed"/>
    <xsd:import namespace="7af8820d-5d77-49fd-a90f-de67c7df7ae1"/>
    <xsd:import namespace="cf5c6748-c28d-4fd0-b98f-0f431de5959e"/>
    <xsd:import namespace="ae74b65f-670c-4d45-8bb4-1dbd1920ddae"/>
    <xsd:import namespace="6c624c20-d424-4528-aba7-7a785f7b45c8"/>
    <xsd:element name="properties">
      <xsd:complexType>
        <xsd:sequence>
          <xsd:element name="documentManagement">
            <xsd:complexType>
              <xsd:all>
                <xsd:element ref="ns2:DocumentType" minOccurs="0"/>
                <xsd:element ref="ns3:KeyWords" minOccurs="0"/>
                <xsd:element ref="ns2:Narrative" minOccurs="0"/>
                <xsd:element ref="ns3:SecurityClassification" minOccurs="0"/>
                <xsd:element ref="ns2:Subactivity" minOccurs="0"/>
                <xsd:element ref="ns2:Case" minOccurs="0"/>
                <xsd:element ref="ns2:RelatedPeople" minOccurs="0"/>
                <xsd:element ref="ns2:CategoryName" minOccurs="0"/>
                <xsd:element ref="ns2:CategoryValue" minOccurs="0"/>
                <xsd:element ref="ns2:BusinessValue" minOccurs="0"/>
                <xsd:element ref="ns2:FunctionGroup" minOccurs="0"/>
                <xsd:element ref="ns2:Function" minOccurs="0"/>
                <xsd:element ref="ns2:PRAType" minOccurs="0"/>
                <xsd:element ref="ns2:PRADate1" minOccurs="0"/>
                <xsd:element ref="ns2:PRADate2" minOccurs="0"/>
                <xsd:element ref="ns2:PRADate3" minOccurs="0"/>
                <xsd:element ref="ns2:PRADateDisposal" minOccurs="0"/>
                <xsd:element ref="ns2:PRADateTrigger" minOccurs="0"/>
                <xsd:element ref="ns2:PRAText1" minOccurs="0"/>
                <xsd:element ref="ns2:PRAText2" minOccurs="0"/>
                <xsd:element ref="ns2:PRAText3" minOccurs="0"/>
                <xsd:element ref="ns2:PRAText4" minOccurs="0"/>
                <xsd:element ref="ns2:PRAText5" minOccurs="0"/>
                <xsd:element ref="ns2:AggregationStatus" minOccurs="0"/>
                <xsd:element ref="ns2:Project" minOccurs="0"/>
                <xsd:element ref="ns2:Activity" minOccurs="0"/>
                <xsd:element ref="ns4:AggregationNarrative" minOccurs="0"/>
                <xsd:element ref="ns5:Channel" minOccurs="0"/>
                <xsd:element ref="ns5:Team" minOccurs="0"/>
                <xsd:element ref="ns5:Level2" minOccurs="0"/>
                <xsd:element ref="ns5:Level3" minOccurs="0"/>
                <xsd:element ref="ns5:Year" minOccurs="0"/>
                <xsd:element ref="ns5:OverrideLabel" minOccurs="0"/>
                <xsd:element ref="ns5:SetLabel" minOccurs="0"/>
                <xsd:element ref="ns6:zMigrationID" minOccurs="0"/>
                <xsd:element ref="ns6:zLegacy" minOccurs="0"/>
                <xsd:element ref="ns6:zLegacyJSON" minOccurs="0"/>
                <xsd:element ref="ns7:ObjectiveID" minOccurs="0"/>
                <xsd:element ref="ns8:MediaServiceMetadata" minOccurs="0"/>
                <xsd:element ref="ns8:MediaServiceFastMetadata" minOccurs="0"/>
                <xsd:element ref="ns8:MediaServiceObjectDetectorVersions" minOccurs="0"/>
                <xsd:element ref="ns8:MediaServiceDateTaken" minOccurs="0"/>
                <xsd:element ref="ns8:MediaServiceGenerationTime" minOccurs="0"/>
                <xsd:element ref="ns8:MediaServiceEventHashCode" minOccurs="0"/>
                <xsd:element ref="ns8:MediaLengthInSeconds" minOccurs="0"/>
                <xsd:element ref="ns8:lcf76f155ced4ddcb4097134ff3c332f" minOccurs="0"/>
                <xsd:element ref="ns9:TaxCatchAll" minOccurs="0"/>
                <xsd:element ref="ns8:MediaServiceOCR" minOccurs="0"/>
                <xsd:element ref="ns8:MediaServiceLocation" minOccurs="0"/>
                <xsd:element ref="ns8:Links" minOccurs="0"/>
                <xsd:element ref="ns9:SharedWithUsers" minOccurs="0"/>
                <xsd:element ref="ns9:SharedWithDetails" minOccurs="0"/>
                <xsd:element ref="ns9:_dlc_DocId" minOccurs="0"/>
                <xsd:element ref="ns9:_dlc_DocIdUrl" minOccurs="0"/>
                <xsd:element ref="ns9:_dlc_DocIdPersistId" minOccurs="0"/>
                <xsd:element ref="ns8:MediaServiceSearchProperties" minOccurs="0"/>
                <xsd:element ref="ns8: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9c820c-e7e2-444d-97ee-45f2b3485c1d" elementFormDefault="qualified">
    <xsd:import namespace="http://schemas.microsoft.com/office/2006/documentManagement/types"/>
    <xsd:import namespace="http://schemas.microsoft.com/office/infopath/2007/PartnerControls"/>
    <xsd:element name="DocumentType" ma:index="8" nillable="true" ma:displayName="Document Type" ma:format="Dropdown" ma:hidden="true" ma:internalName="DocumentType">
      <xsd:simpleType>
        <xsd:union memberTypes="dms:Text">
          <xsd:simpleType>
            <xsd:restriction base="dms:Choice">
              <xsd:enumeration value="APPLICATION, certificate, consent related"/>
              <xsd:enumeration value="CONTRACT, Variation, Agreement"/>
              <xsd:enumeration value="CORRESPONDENCE"/>
              <xsd:enumeration value="DRAWING, Plan, Map"/>
              <xsd:enumeration value="EMPLOYMENT related"/>
              <xsd:enumeration value="FINANCIAL related"/>
              <xsd:enumeration value="KNOWLEDGE article"/>
              <xsd:enumeration value="MEETING related"/>
              <xsd:enumeration value="MEMO, Filenote, Email"/>
              <xsd:enumeration value="MODEL, Calculation, Working"/>
              <xsd:enumeration value="PHOTO, Image or Multi-media"/>
              <xsd:enumeration value="PRESENTATION"/>
              <xsd:enumeration value="PUBLICATION material"/>
              <xsd:enumeration value="PURCHASING related"/>
              <xsd:enumeration value="REPORT, or planning related"/>
              <xsd:enumeration value="RULES, Policy, Bylaw, procedure"/>
              <xsd:enumeration value="SERVICE REQUEST related"/>
              <xsd:enumeration value="SPECIFICATION or standard"/>
              <xsd:enumeration value="SUPPLIER PRODUCT Info"/>
              <xsd:enumeration value="TEMPLATE, Checklist or Form"/>
            </xsd:restriction>
          </xsd:simpleType>
        </xsd:union>
      </xsd:simpleType>
    </xsd:element>
    <xsd:element name="Narrative" ma:index="10" nillable="true" ma:displayName="Narrative" ma:hidden="true" ma:internalName="Narrative" ma:readOnly="false">
      <xsd:simpleType>
        <xsd:restriction base="dms:Note"/>
      </xsd:simpleType>
    </xsd:element>
    <xsd:element name="Subactivity" ma:index="12" nillable="true" ma:displayName="Subactivity" ma:default="NA" ma:hidden="true" ma:internalName="Subactivity" ma:readOnly="false">
      <xsd:simpleType>
        <xsd:restriction base="dms:Text">
          <xsd:maxLength value="255"/>
        </xsd:restriction>
      </xsd:simpleType>
    </xsd:element>
    <xsd:element name="Case" ma:index="13" nillable="true" ma:displayName="Case" ma:default="NA" ma:hidden="true" ma:internalName="Case" ma:readOnly="false">
      <xsd:simpleType>
        <xsd:restriction base="dms:Text">
          <xsd:maxLength value="255"/>
        </xsd:restriction>
      </xsd:simpleType>
    </xsd:element>
    <xsd:element name="RelatedPeople" ma:index="14" nillable="true" ma:displayName="Related People" ma:hidden="true" ma:list="UserInfo" ma:SharePointGroup="0" ma:internalName="RelatedPeople"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ategoryName" ma:index="15" nillable="true" ma:displayName="Category 1" ma:default="NA" ma:hidden="true" ma:internalName="CategoryName" ma:readOnly="false">
      <xsd:simpleType>
        <xsd:restriction base="dms:Text">
          <xsd:maxLength value="255"/>
        </xsd:restriction>
      </xsd:simpleType>
    </xsd:element>
    <xsd:element name="CategoryValue" ma:index="16" nillable="true" ma:displayName="Category 2" ma:default="NA" ma:hidden="true" ma:internalName="CategoryValue" ma:readOnly="false">
      <xsd:simpleType>
        <xsd:restriction base="dms:Text">
          <xsd:maxLength value="255"/>
        </xsd:restriction>
      </xsd:simpleType>
    </xsd:element>
    <xsd:element name="BusinessValue" ma:index="17" nillable="true" ma:displayName="Business Value" ma:hidden="true" ma:internalName="BusinessValue" ma:readOnly="false">
      <xsd:simpleType>
        <xsd:restriction base="dms:Text">
          <xsd:maxLength value="255"/>
        </xsd:restriction>
      </xsd:simpleType>
    </xsd:element>
    <xsd:element name="FunctionGroup" ma:index="18" nillable="true" ma:displayName="Function Group" ma:default="Governance" ma:hidden="true" ma:internalName="FunctionGroup" ma:readOnly="false">
      <xsd:simpleType>
        <xsd:restriction base="dms:Text">
          <xsd:maxLength value="255"/>
        </xsd:restriction>
      </xsd:simpleType>
    </xsd:element>
    <xsd:element name="Function" ma:index="19" nillable="true" ma:displayName="Function" ma:default="" ma:hidden="true" ma:internalName="Function" ma:readOnly="false">
      <xsd:simpleType>
        <xsd:restriction base="dms:Text">
          <xsd:maxLength value="255"/>
        </xsd:restriction>
      </xsd:simpleType>
    </xsd:element>
    <xsd:element name="PRAType" ma:index="20" nillable="true" ma:displayName="PRA Type" ma:default="Doc" ma:hidden="true" ma:indexed="true" ma:internalName="PRAType" ma:readOnly="false">
      <xsd:simpleType>
        <xsd:restriction base="dms:Text">
          <xsd:maxLength value="255"/>
        </xsd:restriction>
      </xsd:simpleType>
    </xsd:element>
    <xsd:element name="PRADate1" ma:index="21" nillable="true" ma:displayName="PRA Date 1" ma:format="DateOnly" ma:hidden="true" ma:internalName="PRADate1" ma:readOnly="false">
      <xsd:simpleType>
        <xsd:restriction base="dms:DateTime"/>
      </xsd:simpleType>
    </xsd:element>
    <xsd:element name="PRADate2" ma:index="22" nillable="true" ma:displayName="PRA Date 2" ma:format="DateOnly" ma:hidden="true" ma:internalName="PRADate2" ma:readOnly="false">
      <xsd:simpleType>
        <xsd:restriction base="dms:DateTime"/>
      </xsd:simpleType>
    </xsd:element>
    <xsd:element name="PRADate3" ma:index="23" nillable="true" ma:displayName="PRA Date 3" ma:format="DateOnly" ma:hidden="true" ma:internalName="PRADate3" ma:readOnly="false">
      <xsd:simpleType>
        <xsd:restriction base="dms:DateTime"/>
      </xsd:simpleType>
    </xsd:element>
    <xsd:element name="PRADateDisposal" ma:index="24" nillable="true" ma:displayName="PRA Date Disposal" ma:format="DateOnly" ma:hidden="true" ma:internalName="PRADateDisposal" ma:readOnly="false">
      <xsd:simpleType>
        <xsd:restriction base="dms:DateTime"/>
      </xsd:simpleType>
    </xsd:element>
    <xsd:element name="PRADateTrigger" ma:index="25" nillable="true" ma:displayName="PRA Date Trigger" ma:format="DateOnly" ma:hidden="true" ma:internalName="PRADateTrigger" ma:readOnly="false">
      <xsd:simpleType>
        <xsd:restriction base="dms:DateTime"/>
      </xsd:simpleType>
    </xsd:element>
    <xsd:element name="PRAText1" ma:index="26" nillable="true" ma:displayName="PRA Text 1" ma:hidden="true" ma:internalName="PRAText1" ma:readOnly="false">
      <xsd:simpleType>
        <xsd:restriction base="dms:Text">
          <xsd:maxLength value="255"/>
        </xsd:restriction>
      </xsd:simpleType>
    </xsd:element>
    <xsd:element name="PRAText2" ma:index="27" nillable="true" ma:displayName="PRA Text 2" ma:hidden="true" ma:internalName="PRAText2" ma:readOnly="false">
      <xsd:simpleType>
        <xsd:restriction base="dms:Text">
          <xsd:maxLength value="255"/>
        </xsd:restriction>
      </xsd:simpleType>
    </xsd:element>
    <xsd:element name="PRAText3" ma:index="28" nillable="true" ma:displayName="PRA Text 3" ma:hidden="true" ma:internalName="PRAText3" ma:readOnly="false">
      <xsd:simpleType>
        <xsd:restriction base="dms:Text">
          <xsd:maxLength value="255"/>
        </xsd:restriction>
      </xsd:simpleType>
    </xsd:element>
    <xsd:element name="PRAText4" ma:index="29" nillable="true" ma:displayName="PRA Text 4" ma:hidden="true" ma:internalName="PRAText4" ma:readOnly="false">
      <xsd:simpleType>
        <xsd:restriction base="dms:Text">
          <xsd:maxLength value="255"/>
        </xsd:restriction>
      </xsd:simpleType>
    </xsd:element>
    <xsd:element name="PRAText5" ma:index="30" nillable="true" ma:displayName="PRA Text 5" ma:hidden="true" ma:indexed="true" ma:internalName="PRAText5" ma:readOnly="false">
      <xsd:simpleType>
        <xsd:restriction base="dms:Text">
          <xsd:maxLength value="255"/>
        </xsd:restriction>
      </xsd:simpleType>
    </xsd:element>
    <xsd:element name="AggregationStatus" ma:index="31" nillable="true" ma:displayName="Aggregation Status" ma:default="Normal" ma:format="Dropdown" ma:hidden="true" ma:internalName="AggregationStatus" ma:readOnly="false">
      <xsd:simpleType>
        <xsd:union memberTypes="dms:Text">
          <xsd:simpleType>
            <xsd:restriction base="dms:Choice">
              <xsd:enumeration value="Delete Soon"/>
              <xsd:enumeration value="Transfer Soon"/>
              <xsd:enumeration value="Appraise Soon"/>
              <xsd:enumeration value="Delete"/>
              <xsd:enumeration value="Transfer"/>
              <xsd:enumeration value="Appraise"/>
              <xsd:enumeration value="Hold"/>
              <xsd:enumeration value="Normal"/>
              <xsd:enumeration value="Archive"/>
            </xsd:restriction>
          </xsd:simpleType>
        </xsd:union>
      </xsd:simpleType>
    </xsd:element>
    <xsd:element name="Project" ma:index="32" nillable="true" ma:displayName="Project" ma:default="NA" ma:hidden="true" ma:internalName="Project" ma:readOnly="false">
      <xsd:simpleType>
        <xsd:restriction base="dms:Text">
          <xsd:maxLength value="255"/>
        </xsd:restriction>
      </xsd:simpleType>
    </xsd:element>
    <xsd:element name="Activity" ma:index="33" nillable="true" ma:displayName="Activity" ma:default="" ma:hidden="true" ma:internalName="Activit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5ffb055-6eb4-45a1-bc20-bf2ac0d420da" elementFormDefault="qualified">
    <xsd:import namespace="http://schemas.microsoft.com/office/2006/documentManagement/types"/>
    <xsd:import namespace="http://schemas.microsoft.com/office/infopath/2007/PartnerControls"/>
    <xsd:element name="KeyWords" ma:index="9" nillable="true" ma:displayName="Key Words" ma:hidden="true" ma:internalName="KeyWords" ma:readOnly="false">
      <xsd:simpleType>
        <xsd:restriction base="dms:Note"/>
      </xsd:simpleType>
    </xsd:element>
    <xsd:element name="SecurityClassification" ma:index="11" nillable="true" ma:displayName="Security Classification" ma:format="Dropdown" ma:hidden="true" ma:internalName="SecurityClassification">
      <xsd:simpleType>
        <xsd:union memberTypes="dms:Text">
          <xsd:simpleType>
            <xsd:restriction base="dms:Choice">
              <xsd:enumeration value="Confidential"/>
              <xsd:enumeration value="Restricted"/>
              <xsd:enumeration value="Unrestrict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725c79e5-42ce-4aa0-ac78-b6418001f0d2" elementFormDefault="qualified">
    <xsd:import namespace="http://schemas.microsoft.com/office/2006/documentManagement/types"/>
    <xsd:import namespace="http://schemas.microsoft.com/office/infopath/2007/PartnerControls"/>
    <xsd:element name="AggregationNarrative" ma:index="34" nillable="true" ma:displayName="Aggregation Narrative" ma:hidden="true" ma:internalName="AggregationNarrativ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1a514c-9034-4fa3-897a-8352025b26ed" elementFormDefault="qualified">
    <xsd:import namespace="http://schemas.microsoft.com/office/2006/documentManagement/types"/>
    <xsd:import namespace="http://schemas.microsoft.com/office/infopath/2007/PartnerControls"/>
    <xsd:element name="Channel" ma:index="35" nillable="true" ma:displayName="Channel" ma:default="NA" ma:hidden="true" ma:internalName="Channel" ma:readOnly="false">
      <xsd:simpleType>
        <xsd:restriction base="dms:Text">
          <xsd:maxLength value="255"/>
        </xsd:restriction>
      </xsd:simpleType>
    </xsd:element>
    <xsd:element name="Team" ma:index="36" nillable="true" ma:displayName="Team" ma:default="Governance" ma:hidden="true" ma:internalName="Team" ma:readOnly="false">
      <xsd:simpleType>
        <xsd:restriction base="dms:Text">
          <xsd:maxLength value="255"/>
        </xsd:restriction>
      </xsd:simpleType>
    </xsd:element>
    <xsd:element name="Level2" ma:index="37" nillable="true" ma:displayName="Level2" ma:default="NA" ma:hidden="true" ma:internalName="Level2" ma:readOnly="false">
      <xsd:simpleType>
        <xsd:restriction base="dms:Text">
          <xsd:maxLength value="255"/>
        </xsd:restriction>
      </xsd:simpleType>
    </xsd:element>
    <xsd:element name="Level3" ma:index="38" nillable="true" ma:displayName="Level3" ma:hidden="true" ma:internalName="Level3" ma:readOnly="false">
      <xsd:simpleType>
        <xsd:restriction base="dms:Text">
          <xsd:maxLength value="255"/>
        </xsd:restriction>
      </xsd:simpleType>
    </xsd:element>
    <xsd:element name="Year" ma:index="39" nillable="true" ma:displayName="Year" ma:default="NA" ma:hidden="true" ma:internalName="Year" ma:readOnly="false">
      <xsd:simpleType>
        <xsd:restriction base="dms:Text">
          <xsd:maxLength value="255"/>
        </xsd:restriction>
      </xsd:simpleType>
    </xsd:element>
    <xsd:element name="OverrideLabel" ma:index="40" nillable="true" ma:displayName="Override Label" ma:hidden="true" ma:indexed="true" ma:internalName="OverrideLabel" ma:readOnly="false">
      <xsd:simpleType>
        <xsd:restriction base="dms:Text">
          <xsd:maxLength value="255"/>
        </xsd:restriction>
      </xsd:simpleType>
    </xsd:element>
    <xsd:element name="SetLabel" ma:index="41" nillable="true" ma:displayName="Set Label" ma:default="RETAIN" ma:hidden="true" ma:indexed="true" ma:internalName="SetLabe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af8820d-5d77-49fd-a90f-de67c7df7ae1" elementFormDefault="qualified">
    <xsd:import namespace="http://schemas.microsoft.com/office/2006/documentManagement/types"/>
    <xsd:import namespace="http://schemas.microsoft.com/office/infopath/2007/PartnerControls"/>
    <xsd:element name="zMigrationID" ma:index="42" nillable="true" ma:displayName="zMigrationID" ma:hidden="true" ma:indexed="true" ma:internalName="zMigrationID" ma:readOnly="false">
      <xsd:simpleType>
        <xsd:restriction base="dms:Text">
          <xsd:maxLength value="255"/>
        </xsd:restriction>
      </xsd:simpleType>
    </xsd:element>
    <xsd:element name="zLegacy" ma:index="43" nillable="true" ma:displayName="zLegacy" ma:hidden="true" ma:internalName="zLegacy" ma:readOnly="false">
      <xsd:simpleType>
        <xsd:restriction base="dms:Note"/>
      </xsd:simpleType>
    </xsd:element>
    <xsd:element name="zLegacyJSON" ma:index="44" nillable="true" ma:displayName="zLegacyJSON" ma:hidden="true" ma:internalName="zLegacyJS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f5c6748-c28d-4fd0-b98f-0f431de5959e" elementFormDefault="qualified">
    <xsd:import namespace="http://schemas.microsoft.com/office/2006/documentManagement/types"/>
    <xsd:import namespace="http://schemas.microsoft.com/office/infopath/2007/PartnerControls"/>
    <xsd:element name="ObjectiveID" ma:index="45" nillable="true" ma:displayName="Objective ID" ma:hidden="true" ma:internalName="ObjectiveID"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74b65f-670c-4d45-8bb4-1dbd1920ddae" elementFormDefault="qualified">
    <xsd:import namespace="http://schemas.microsoft.com/office/2006/documentManagement/types"/>
    <xsd:import namespace="http://schemas.microsoft.com/office/infopath/2007/PartnerControls"/>
    <xsd:element name="MediaServiceMetadata" ma:index="46" nillable="true" ma:displayName="MediaServiceMetadata" ma:hidden="true" ma:internalName="MediaServiceMetadata" ma:readOnly="true">
      <xsd:simpleType>
        <xsd:restriction base="dms:Note"/>
      </xsd:simpleType>
    </xsd:element>
    <xsd:element name="MediaServiceFastMetadata" ma:index="47" nillable="true" ma:displayName="MediaServiceFastMetadata" ma:hidden="true" ma:internalName="MediaServiceFastMetadata" ma:readOnly="true">
      <xsd:simpleType>
        <xsd:restriction base="dms:Note"/>
      </xsd:simpleType>
    </xsd:element>
    <xsd:element name="MediaServiceObjectDetectorVersions" ma:index="48" nillable="true" ma:displayName="MediaServiceObjectDetectorVersions" ma:hidden="true" ma:indexed="true" ma:internalName="MediaServiceObjectDetectorVersions" ma:readOnly="true">
      <xsd:simpleType>
        <xsd:restriction base="dms:Text"/>
      </xsd:simpleType>
    </xsd:element>
    <xsd:element name="MediaServiceDateTaken" ma:index="49" nillable="true" ma:displayName="MediaServiceDateTaken" ma:hidden="true" ma:indexed="true" ma:internalName="MediaServiceDateTaken" ma:readOnly="true">
      <xsd:simpleType>
        <xsd:restriction base="dms:Text"/>
      </xsd:simpleType>
    </xsd:element>
    <xsd:element name="MediaServiceGenerationTime" ma:index="50" nillable="true" ma:displayName="MediaServiceGenerationTime" ma:hidden="true" ma:internalName="MediaServiceGenerationTime" ma:readOnly="true">
      <xsd:simpleType>
        <xsd:restriction base="dms:Text"/>
      </xsd:simpleType>
    </xsd:element>
    <xsd:element name="MediaServiceEventHashCode" ma:index="51" nillable="true" ma:displayName="MediaServiceEventHashCode" ma:hidden="true" ma:internalName="MediaServiceEventHashCode" ma:readOnly="true">
      <xsd:simpleType>
        <xsd:restriction base="dms:Text"/>
      </xsd:simpleType>
    </xsd:element>
    <xsd:element name="MediaLengthInSeconds" ma:index="52" nillable="true" ma:displayName="MediaLengthInSeconds" ma:hidden="true" ma:internalName="MediaLengthInSeconds" ma:readOnly="true">
      <xsd:simpleType>
        <xsd:restriction base="dms:Unknown"/>
      </xsd:simpleType>
    </xsd:element>
    <xsd:element name="lcf76f155ced4ddcb4097134ff3c332f" ma:index="54" nillable="true" ma:taxonomy="true" ma:internalName="lcf76f155ced4ddcb4097134ff3c332f" ma:taxonomyFieldName="MediaServiceImageTags" ma:displayName="Image Tags" ma:readOnly="false" ma:fieldId="{5cf76f15-5ced-4ddc-b409-7134ff3c332f}" ma:taxonomyMulti="true" ma:sspId="c7d328cb-87b6-454d-8e4d-926b9ed8b4ae" ma:termSetId="09814cd3-568e-fe90-9814-8d621ff8fb84" ma:anchorId="fba54fb3-c3e1-fe81-a776-ca4b69148c4d" ma:open="true" ma:isKeyword="false">
      <xsd:complexType>
        <xsd:sequence>
          <xsd:element ref="pc:Terms" minOccurs="0" maxOccurs="1"/>
        </xsd:sequence>
      </xsd:complexType>
    </xsd:element>
    <xsd:element name="MediaServiceOCR" ma:index="56" nillable="true" ma:displayName="Extracted Text" ma:internalName="MediaServiceOCR" ma:readOnly="true">
      <xsd:simpleType>
        <xsd:restriction base="dms:Note">
          <xsd:maxLength value="255"/>
        </xsd:restriction>
      </xsd:simpleType>
    </xsd:element>
    <xsd:element name="MediaServiceLocation" ma:index="57" nillable="true" ma:displayName="Location" ma:indexed="true" ma:internalName="MediaServiceLocation" ma:readOnly="true">
      <xsd:simpleType>
        <xsd:restriction base="dms:Text"/>
      </xsd:simpleType>
    </xsd:element>
    <xsd:element name="Links" ma:index="58" nillable="true" ma:displayName="Links" ma:internalName="Links">
      <xsd:simpleType>
        <xsd:restriction base="dms:Note">
          <xsd:maxLength value="255"/>
        </xsd:restriction>
      </xsd:simpleType>
    </xsd:element>
    <xsd:element name="MediaServiceSearchProperties" ma:index="64" nillable="true" ma:displayName="MediaServiceSearchProperties" ma:hidden="true" ma:internalName="MediaServiceSearchProperties" ma:readOnly="true">
      <xsd:simpleType>
        <xsd:restriction base="dms:Note"/>
      </xsd:simpleType>
    </xsd:element>
    <xsd:element name="MediaServiceBillingMetadata" ma:index="6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624c20-d424-4528-aba7-7a785f7b45c8" elementFormDefault="qualified">
    <xsd:import namespace="http://schemas.microsoft.com/office/2006/documentManagement/types"/>
    <xsd:import namespace="http://schemas.microsoft.com/office/infopath/2007/PartnerControls"/>
    <xsd:element name="TaxCatchAll" ma:index="55" nillable="true" ma:displayName="Taxonomy Catch All Column" ma:hidden="true" ma:list="{bc4854ef-955d-477c-a603-dee32718a7e3}" ma:internalName="TaxCatchAll" ma:showField="CatchAllData" ma:web="6c624c20-d424-4528-aba7-7a785f7b45c8">
      <xsd:complexType>
        <xsd:complexContent>
          <xsd:extension base="dms:MultiChoiceLookup">
            <xsd:sequence>
              <xsd:element name="Value" type="dms:Lookup" maxOccurs="unbounded" minOccurs="0" nillable="true"/>
            </xsd:sequence>
          </xsd:extension>
        </xsd:complexContent>
      </xsd:complexType>
    </xsd:element>
    <xsd:element name="SharedWithUsers" ma:index="5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0" nillable="true" ma:displayName="Shared With Details" ma:internalName="SharedWithDetails" ma:readOnly="true">
      <xsd:simpleType>
        <xsd:restriction base="dms:Note">
          <xsd:maxLength value="255"/>
        </xsd:restriction>
      </xsd:simpleType>
    </xsd:element>
    <xsd:element name="_dlc_DocId" ma:index="61" nillable="true" ma:displayName="Document ID Value" ma:description="The value of the document ID assigned to this item." ma:indexed="true" ma:internalName="_dlc_DocId" ma:readOnly="true">
      <xsd:simpleType>
        <xsd:restriction base="dms:Text"/>
      </xsd:simpleType>
    </xsd:element>
    <xsd:element name="_dlc_DocIdUrl" ma:index="6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RAText4 xmlns="4f9c820c-e7e2-444d-97ee-45f2b3485c1d" xsi:nil="true"/>
    <PRAText3 xmlns="4f9c820c-e7e2-444d-97ee-45f2b3485c1d" xsi:nil="true"/>
    <Subactivity xmlns="4f9c820c-e7e2-444d-97ee-45f2b3485c1d">Workshops</Subactivity>
    <BusinessValue xmlns="4f9c820c-e7e2-444d-97ee-45f2b3485c1d" xsi:nil="true"/>
    <PRADateDisposal xmlns="4f9c820c-e7e2-444d-97ee-45f2b3485c1d" xsi:nil="true"/>
    <KeyWords xmlns="15ffb055-6eb4-45a1-bc20-bf2ac0d420da" xsi:nil="true"/>
    <SecurityClassification xmlns="15ffb055-6eb4-45a1-bc20-bf2ac0d420da" xsi:nil="true"/>
    <PRADate3 xmlns="4f9c820c-e7e2-444d-97ee-45f2b3485c1d" xsi:nil="true"/>
    <PRAText5 xmlns="4f9c820c-e7e2-444d-97ee-45f2b3485c1d" xsi:nil="true"/>
    <Level2 xmlns="c91a514c-9034-4fa3-897a-8352025b26ed">NA</Level2>
    <Activity xmlns="4f9c820c-e7e2-444d-97ee-45f2b3485c1d" xsi:nil="true"/>
    <AggregationStatus xmlns="4f9c820c-e7e2-444d-97ee-45f2b3485c1d">Normal</AggregationStatus>
    <CategoryValue xmlns="4f9c820c-e7e2-444d-97ee-45f2b3485c1d">NA</CategoryValue>
    <PRADate2 xmlns="4f9c820c-e7e2-444d-97ee-45f2b3485c1d" xsi:nil="true"/>
    <Case xmlns="4f9c820c-e7e2-444d-97ee-45f2b3485c1d">NA</Case>
    <PRAText1 xmlns="4f9c820c-e7e2-444d-97ee-45f2b3485c1d" xsi:nil="true"/>
    <Level3 xmlns="c91a514c-9034-4fa3-897a-8352025b26ed" xsi:nil="true"/>
    <Team xmlns="c91a514c-9034-4fa3-897a-8352025b26ed">Governance</Team>
    <Project xmlns="4f9c820c-e7e2-444d-97ee-45f2b3485c1d">NA</Project>
    <zLegacy xmlns="7af8820d-5d77-49fd-a90f-de67c7df7ae1" xsi:nil="true"/>
    <FunctionGroup xmlns="4f9c820c-e7e2-444d-97ee-45f2b3485c1d">Governance</FunctionGroup>
    <Function xmlns="4f9c820c-e7e2-444d-97ee-45f2b3485c1d" xsi:nil="true"/>
    <RelatedPeople xmlns="4f9c820c-e7e2-444d-97ee-45f2b3485c1d">
      <UserInfo>
        <DisplayName/>
        <AccountId xsi:nil="true"/>
        <AccountType/>
      </UserInfo>
    </RelatedPeople>
    <AggregationNarrative xmlns="725c79e5-42ce-4aa0-ac78-b6418001f0d2" xsi:nil="true"/>
    <Channel xmlns="c91a514c-9034-4fa3-897a-8352025b26ed">NA</Channel>
    <PRAType xmlns="4f9c820c-e7e2-444d-97ee-45f2b3485c1d">Doc</PRAType>
    <PRADate1 xmlns="4f9c820c-e7e2-444d-97ee-45f2b3485c1d" xsi:nil="true"/>
    <DocumentType xmlns="4f9c820c-e7e2-444d-97ee-45f2b3485c1d" xsi:nil="true"/>
    <zLegacyJSON xmlns="7af8820d-5d77-49fd-a90f-de67c7df7ae1" xsi:nil="true"/>
    <Year xmlns="c91a514c-9034-4fa3-897a-8352025b26ed">NA</Year>
    <zMigrationID xmlns="7af8820d-5d77-49fd-a90f-de67c7df7ae1" xsi:nil="true"/>
    <Narrative xmlns="4f9c820c-e7e2-444d-97ee-45f2b3485c1d" xsi:nil="true"/>
    <CategoryName xmlns="4f9c820c-e7e2-444d-97ee-45f2b3485c1d">NA</CategoryName>
    <PRADateTrigger xmlns="4f9c820c-e7e2-444d-97ee-45f2b3485c1d" xsi:nil="true"/>
    <PRAText2 xmlns="4f9c820c-e7e2-444d-97ee-45f2b3485c1d" xsi:nil="true"/>
    <OverrideLabel xmlns="c91a514c-9034-4fa3-897a-8352025b26ed" xsi:nil="true"/>
    <SetLabel xmlns="c91a514c-9034-4fa3-897a-8352025b26ed">RETAIN</SetLabel>
    <ObjectiveID xmlns="cf5c6748-c28d-4fd0-b98f-0f431de5959e" xsi:nil="true"/>
    <_dlc_DocId xmlns="6c624c20-d424-4528-aba7-7a785f7b45c8">Governance-733917699-17964</_dlc_DocId>
    <_dlc_DocIdUrl xmlns="6c624c20-d424-4528-aba7-7a785f7b45c8">
      <Url>https://otagorc.sharepoint.com/sites/Governance/_layouts/15/DocIdRedir.aspx?ID=Governance-733917699-17964</Url>
      <Description>Governance-733917699-17964</Description>
    </_dlc_DocIdUrl>
    <Links xmlns="ae74b65f-670c-4d45-8bb4-1dbd1920ddae" xsi:nil="true"/>
    <lcf76f155ced4ddcb4097134ff3c332f xmlns="ae74b65f-670c-4d45-8bb4-1dbd1920ddae">
      <Terms xmlns="http://schemas.microsoft.com/office/infopath/2007/PartnerControls"/>
    </lcf76f155ced4ddcb4097134ff3c332f>
    <TaxCatchAll xmlns="6c624c20-d424-4528-aba7-7a785f7b45c8"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1AFD75-F7A5-4C5B-A34C-BFC9B7D7CE7C}">
  <ds:schemaRefs>
    <ds:schemaRef ds:uri="http://schemas.microsoft.com/sharepoint/events"/>
  </ds:schemaRefs>
</ds:datastoreItem>
</file>

<file path=customXml/itemProps2.xml><?xml version="1.0" encoding="utf-8"?>
<ds:datastoreItem xmlns:ds="http://schemas.openxmlformats.org/officeDocument/2006/customXml" ds:itemID="{CDADC2FF-F836-4FF1-84E7-8EE673BD6780}"/>
</file>

<file path=customXml/itemProps3.xml><?xml version="1.0" encoding="utf-8"?>
<ds:datastoreItem xmlns:ds="http://schemas.openxmlformats.org/officeDocument/2006/customXml" ds:itemID="{172F6F11-C8E2-4362-B18B-1B34BC8D41A6}">
  <ds:schemaRefs>
    <ds:schemaRef ds:uri="15ffb055-6eb4-45a1-bc20-bf2ac0d420da"/>
    <ds:schemaRef ds:uri="4f9c820c-e7e2-444d-97ee-45f2b3485c1d"/>
    <ds:schemaRef ds:uri="725c79e5-42ce-4aa0-ac78-b6418001f0d2"/>
    <ds:schemaRef ds:uri="7af8820d-5d77-49fd-a90f-de67c7df7ae1"/>
    <ds:schemaRef ds:uri="88b7bf4d-736d-4bc4-8c35-599ad83b6bcb"/>
    <ds:schemaRef ds:uri="89fdbaa4-78f3-40c1-84c1-1119754cf490"/>
    <ds:schemaRef ds:uri="c91a514c-9034-4fa3-897a-8352025b26ed"/>
    <ds:schemaRef ds:uri="d0b61010-d6f3-4072-b934-7bbb13e97771"/>
    <ds:schemaRef ds:uri="d5bba777-cedb-47fb-8013-5a999ccaf7f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59E3D829-94C3-4E1A-B457-2CEAB50954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3476</Words>
  <Application>Microsoft Office PowerPoint</Application>
  <PresentationFormat>Widescreen</PresentationFormat>
  <Paragraphs>387</Paragraphs>
  <Slides>44</Slides>
  <Notes>39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44</vt:i4>
      </vt:variant>
    </vt:vector>
  </HeadingPairs>
  <TitlesOfParts>
    <vt:vector size="58" baseType="lpstr">
      <vt:lpstr>Aptos</vt:lpstr>
      <vt:lpstr>Aptos Display</vt:lpstr>
      <vt:lpstr>Arial</vt:lpstr>
      <vt:lpstr>Arial Narrow</vt:lpstr>
      <vt:lpstr>Arial,Sans-Serif</vt:lpstr>
      <vt:lpstr>Calibri</vt:lpstr>
      <vt:lpstr>Courier New</vt:lpstr>
      <vt:lpstr>Courier New,monospace</vt:lpstr>
      <vt:lpstr>Segoe UI</vt:lpstr>
      <vt:lpstr>Source Sans Pro</vt:lpstr>
      <vt:lpstr>Source Sans Pro SemiBold</vt:lpstr>
      <vt:lpstr>Source Sans Pro SemiBold</vt:lpstr>
      <vt:lpstr>Wingdings</vt:lpstr>
      <vt:lpstr>Office Theme</vt:lpstr>
      <vt:lpstr>PowerPoint Presentation</vt:lpstr>
      <vt:lpstr>PowerPoint Presentation</vt:lpstr>
      <vt:lpstr>PowerPoint Presentation</vt:lpstr>
      <vt:lpstr>Cost Recovery </vt:lpstr>
      <vt:lpstr>How we charge</vt:lpstr>
      <vt:lpstr>PowerPoint Presentation</vt:lpstr>
      <vt:lpstr>PowerPoint Presentation</vt:lpstr>
      <vt:lpstr>PowerPoint Presentation</vt:lpstr>
      <vt:lpstr>PowerPoint Presentation</vt:lpstr>
      <vt:lpstr>PowerPoint Presentation</vt:lpstr>
      <vt:lpstr>Invoices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Biosecurity Charges </vt:lpstr>
      <vt:lpstr>What we have heard from you to date  </vt:lpstr>
      <vt:lpstr>Next Steps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Vanessa Vidallon</dc:creator>
  <cp:lastModifiedBy>Joanna Gilroy</cp:lastModifiedBy>
  <cp:revision>14</cp:revision>
  <cp:lastPrinted>2025-10-29T03:29:38Z</cp:lastPrinted>
  <dcterms:created xsi:type="dcterms:W3CDTF">2025-05-13T02:23:30Z</dcterms:created>
  <dcterms:modified xsi:type="dcterms:W3CDTF">2026-08-04T01:24:30Z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0x0101002FFEDB9C6A73274794DF28531864304F</vt:lpwstr>
  </property>
  <property fmtid="{D5CDD505-2E9C-101B-9397-08002B2CF9AE}" pid="3" name="_dlc_DocIdItemGuid">
    <vt:lpwstr>8514eb02-46b4-4ab9-a5d0-2f5e9975738a</vt:lpwstr>
  </property>
  <property fmtid="{D5CDD505-2E9C-101B-9397-08002B2CF9AE}" pid="4" name="MediaServiceImageTags">
    <vt:lpwstr/>
  </property>
</Properties>
</file>