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8"/>
  </p:notesMasterIdLst>
  <p:sldIdLst>
    <p:sldId id="309" r:id="rId6"/>
    <p:sldId id="317" r:id="rId7"/>
    <p:sldId id="364" r:id="rId8"/>
    <p:sldId id="316" r:id="rId9"/>
    <p:sldId id="322" r:id="rId10"/>
    <p:sldId id="323" r:id="rId11"/>
    <p:sldId id="325" r:id="rId12"/>
    <p:sldId id="363" r:id="rId13"/>
    <p:sldId id="328" r:id="rId14"/>
    <p:sldId id="329" r:id="rId15"/>
    <p:sldId id="326" r:id="rId16"/>
    <p:sldId id="327" r:id="rId17"/>
    <p:sldId id="330" r:id="rId18"/>
    <p:sldId id="331" r:id="rId19"/>
    <p:sldId id="332" r:id="rId20"/>
    <p:sldId id="333" r:id="rId21"/>
    <p:sldId id="320" r:id="rId22"/>
    <p:sldId id="315" r:id="rId23"/>
    <p:sldId id="299" r:id="rId24"/>
    <p:sldId id="304" r:id="rId25"/>
    <p:sldId id="312" r:id="rId26"/>
    <p:sldId id="305" r:id="rId27"/>
    <p:sldId id="313" r:id="rId28"/>
    <p:sldId id="306" r:id="rId29"/>
    <p:sldId id="314" r:id="rId30"/>
    <p:sldId id="307" r:id="rId31"/>
    <p:sldId id="334" r:id="rId32"/>
    <p:sldId id="335" r:id="rId33"/>
    <p:sldId id="336" r:id="rId34"/>
    <p:sldId id="337" r:id="rId35"/>
    <p:sldId id="338" r:id="rId36"/>
    <p:sldId id="339" r:id="rId37"/>
    <p:sldId id="345" r:id="rId38"/>
    <p:sldId id="341" r:id="rId39"/>
    <p:sldId id="342" r:id="rId40"/>
    <p:sldId id="343" r:id="rId41"/>
    <p:sldId id="344" r:id="rId42"/>
    <p:sldId id="346" r:id="rId43"/>
    <p:sldId id="347" r:id="rId44"/>
    <p:sldId id="348" r:id="rId45"/>
    <p:sldId id="349" r:id="rId46"/>
    <p:sldId id="357" r:id="rId47"/>
    <p:sldId id="351" r:id="rId48"/>
    <p:sldId id="352" r:id="rId49"/>
    <p:sldId id="353" r:id="rId50"/>
    <p:sldId id="354" r:id="rId51"/>
    <p:sldId id="355" r:id="rId52"/>
    <p:sldId id="356" r:id="rId53"/>
    <p:sldId id="358" r:id="rId54"/>
    <p:sldId id="362" r:id="rId55"/>
    <p:sldId id="361" r:id="rId56"/>
    <p:sldId id="311" r:id="rId57"/>
  </p:sldIdLst>
  <p:sldSz cx="12192000" cy="6858000"/>
  <p:notesSz cx="6669088" cy="9753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7B5653-7AD2-746A-44A8-50B7767BF930}" name="Jason Augspurger" initials="JA" userId="S::jason.augspurger@orc.govt.nz::e9937225-4443-4471-9b8e-1221c6a427c8" providerId="AD"/>
  <p188:author id="{BD5E0F56-D923-6D5A-1682-72BAF7CB057E}" name="Amir Levy" initials="AL" userId="S::amir.levy@orc.govt.nz::b7826638-8cc6-4af5-b38b-b12495486b8b" providerId="AD"/>
  <p188:author id="{5E9BEA58-1C40-DBA2-DEA6-E2EC2663082C}" name="Jason Augspurger" initials="JA" userId="S::Jason.Augspurger@orc.govt.nz::e9937225-4443-4471-9b8e-1221c6a427c8" providerId="AD"/>
  <p188:author id="{8CF266BF-63E4-6834-45DD-423CA175AC94}" name="Erik Button" initials="EB" userId="S::erik.button@orc.govt.nz::225dea02-4e38-497e-b723-880b29781e33" providerId="AD"/>
  <p188:author id="{B3A3E4CE-E2F9-B74D-B237-ACDDFFCCC488}" name="Amanda Homersham" initials="AH" userId="S::Amanda.Riddle@orc.govt.nz::05a64fc7-59f7-4ef9-b792-8d6d4e8e3e7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60"/>
    <a:srgbClr val="FEC200"/>
    <a:srgbClr val="F9B104"/>
    <a:srgbClr val="CEBF02"/>
    <a:srgbClr val="7FC97F"/>
    <a:srgbClr val="1F4D1A"/>
    <a:srgbClr val="7610CA"/>
    <a:srgbClr val="7FA25C"/>
    <a:srgbClr val="FFDC27"/>
    <a:srgbClr val="1560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0" dt="2026-09-02T01:25:00.311"/>
    <p1510:client id="{20E76435-2110-4A30-AB6E-5F8857E7148A}" v="166" dt="2026-09-01T23:57:01.930"/>
    <p1510:client id="{4D17C52E-D908-48B0-94F0-3EEC4CE2BA7A}" v="5050" dt="2026-09-01T23:50:20.624"/>
    <p1510:client id="{82DEA4FF-B0F6-A95A-8DB8-44BFE595EF07}" v="44" dt="2026-09-02T02:53:00.132"/>
    <p1510:client id="{BC15420B-1821-4664-B30C-4DA1158CA56A}" v="938" dt="2026-09-02T01:01:58.467"/>
    <p1510:client id="{BF7B1A6E-7DB4-4B1E-9E85-2047D5BD03A8}" v="791" dt="2026-09-01T23:18:21.495"/>
    <p1510:client id="{CA13BD71-6634-E76E-1E39-15057DBF69BD}" v="1138" dt="2026-09-01T23:22:02.098"/>
    <p1510:client id="{F248A797-3165-4557-91D0-B51C55565479}" v="1" dt="2026-09-02T03:22:11.1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theme" Target="theme/theme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viewProps" Target="viewProp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Mackey" userId="7d88cc83-6507-4035-a320-fbbf46ba7dcf" providerId="ADAL" clId="{C43509CD-3D9B-4341-A527-20B6AFA70B02}"/>
    <pc:docChg chg="modSld">
      <pc:chgData name="Ben Mackey" userId="7d88cc83-6507-4035-a320-fbbf46ba7dcf" providerId="ADAL" clId="{C43509CD-3D9B-4341-A527-20B6AFA70B02}" dt="2026-09-02T03:22:11.148" v="0" actId="6549"/>
      <pc:docMkLst>
        <pc:docMk/>
      </pc:docMkLst>
      <pc:sldChg chg="modSp mod">
        <pc:chgData name="Ben Mackey" userId="7d88cc83-6507-4035-a320-fbbf46ba7dcf" providerId="ADAL" clId="{C43509CD-3D9B-4341-A527-20B6AFA70B02}" dt="2026-09-02T03:22:11.148" v="0" actId="6549"/>
        <pc:sldMkLst>
          <pc:docMk/>
          <pc:sldMk cId="2122768812" sldId="309"/>
        </pc:sldMkLst>
        <pc:spChg chg="mod">
          <ac:chgData name="Ben Mackey" userId="7d88cc83-6507-4035-a320-fbbf46ba7dcf" providerId="ADAL" clId="{C43509CD-3D9B-4341-A527-20B6AFA70B02}" dt="2026-09-02T03:22:11.148" v="0" actId="6549"/>
          <ac:spMkLst>
            <pc:docMk/>
            <pc:sldMk cId="2122768812" sldId="309"/>
            <ac:spMk id="3" creationId="{00D505B9-C395-A7E7-FCB0-73375E1311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BDCCA062-760A-4298-90FD-26C82B505B4F}" type="datetimeFigureOut">
              <a:rPr lang="en-NZ" smtClean="0"/>
              <a:t>1/09/2026</a:t>
            </a:fld>
            <a:endParaRPr lang="en-NZ"/>
          </a:p>
        </p:txBody>
      </p:sp>
      <p:sp>
        <p:nvSpPr>
          <p:cNvPr id="4" name="Slide Image Placeholder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4C2FA04D-85D5-4A5E-B138-6878E129561B}" type="slidenum">
              <a:rPr lang="en-NZ" smtClean="0"/>
              <a:t>‹#›</a:t>
            </a:fld>
            <a:endParaRPr lang="en-NZ"/>
          </a:p>
        </p:txBody>
      </p:sp>
    </p:spTree>
    <p:extLst>
      <p:ext uri="{BB962C8B-B14F-4D97-AF65-F5344CB8AC3E}">
        <p14:creationId xmlns:p14="http://schemas.microsoft.com/office/powerpoint/2010/main" val="1809004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4C2FA04D-85D5-4A5E-B138-6878E129561B}" type="slidenum">
              <a:rPr lang="en-NZ" smtClean="0"/>
              <a:t>1</a:t>
            </a:fld>
            <a:endParaRPr lang="en-NZ"/>
          </a:p>
        </p:txBody>
      </p:sp>
    </p:spTree>
    <p:extLst>
      <p:ext uri="{BB962C8B-B14F-4D97-AF65-F5344CB8AC3E}">
        <p14:creationId xmlns:p14="http://schemas.microsoft.com/office/powerpoint/2010/main" val="103557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628B1-F8CA-6F0B-0111-599007B48C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E82FF-50CE-6D98-6866-1346E6458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FD045-57EF-5B6E-278A-3BBF2845FDA5}"/>
              </a:ext>
            </a:extLst>
          </p:cNvPr>
          <p:cNvSpPr>
            <a:spLocks noGrp="1"/>
          </p:cNvSpPr>
          <p:nvPr>
            <p:ph type="body" idx="1"/>
          </p:nvPr>
        </p:nvSpPr>
        <p:spPr/>
        <p:txBody>
          <a:bodyPr/>
          <a:lstStyle/>
          <a:p>
            <a:pPr marL="228600" indent="-228600">
              <a:buAutoNum type="arabicPeriod"/>
            </a:pPr>
            <a:endParaRPr lang="en-NZ"/>
          </a:p>
          <a:p>
            <a:pPr marL="0" indent="0">
              <a:buNone/>
            </a:pPr>
            <a:r>
              <a:rPr lang="en-NZ"/>
              <a:t>We are in box four today. </a:t>
            </a:r>
          </a:p>
          <a:p>
            <a:pPr marL="228600" indent="-228600">
              <a:buAutoNum type="arabicPeriod"/>
            </a:pPr>
            <a:r>
              <a:rPr lang="en-NZ"/>
              <a:t>Here today to talk about take aways from our last discussion (step 2)</a:t>
            </a:r>
          </a:p>
          <a:p>
            <a:pPr marL="228600" indent="-228600">
              <a:buAutoNum type="arabicPeriod"/>
            </a:pPr>
            <a:r>
              <a:rPr lang="en-NZ"/>
              <a:t>Work we’ve done considering objectives and programme scopes, based on feedback from box two, and what a programme that address those would look like</a:t>
            </a:r>
          </a:p>
          <a:p>
            <a:pPr marL="228600" indent="-228600">
              <a:buAutoNum type="arabicPeriod"/>
            </a:pPr>
            <a:r>
              <a:rPr lang="en-NZ"/>
              <a:t>Seeking feedback on whether this is the sort of objective set you’d like to see the programme assess against</a:t>
            </a:r>
          </a:p>
          <a:p>
            <a:pPr marL="228600" indent="-228600">
              <a:buAutoNum type="arabicPeriod"/>
            </a:pPr>
            <a:r>
              <a:rPr lang="en-NZ"/>
              <a:t>Notably not the last time we’ll discuss this. We’ll take the feedback away and revise, assess how well the programme stacks up, and then we’ll work together through the LTP process further revising and developing the objectives and programmes to meet them</a:t>
            </a:r>
          </a:p>
        </p:txBody>
      </p:sp>
      <p:sp>
        <p:nvSpPr>
          <p:cNvPr id="4" name="Slide Number Placeholder 3">
            <a:extLst>
              <a:ext uri="{FF2B5EF4-FFF2-40B4-BE49-F238E27FC236}">
                <a16:creationId xmlns:a16="http://schemas.microsoft.com/office/drawing/2014/main" id="{C35E845F-3DF7-4CFB-B823-EB31ED8F25EC}"/>
              </a:ext>
            </a:extLst>
          </p:cNvPr>
          <p:cNvSpPr>
            <a:spLocks noGrp="1"/>
          </p:cNvSpPr>
          <p:nvPr>
            <p:ph type="sldNum" sz="quarter" idx="5"/>
          </p:nvPr>
        </p:nvSpPr>
        <p:spPr/>
        <p:txBody>
          <a:bodyPr/>
          <a:lstStyle/>
          <a:p>
            <a:fld id="{4C2FA04D-85D5-4A5E-B138-6878E129561B}" type="slidenum">
              <a:rPr lang="en-NZ" smtClean="0"/>
              <a:t>2</a:t>
            </a:fld>
            <a:endParaRPr lang="en-NZ"/>
          </a:p>
        </p:txBody>
      </p:sp>
    </p:spTree>
    <p:extLst>
      <p:ext uri="{BB962C8B-B14F-4D97-AF65-F5344CB8AC3E}">
        <p14:creationId xmlns:p14="http://schemas.microsoft.com/office/powerpoint/2010/main" val="425262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39015-4CDE-7053-B357-ADAF7DA67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C3C92-6105-206F-56DB-B775173A6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68D883-2161-5C89-F723-CC67BA3F2945}"/>
              </a:ext>
            </a:extLst>
          </p:cNvPr>
          <p:cNvSpPr>
            <a:spLocks noGrp="1"/>
          </p:cNvSpPr>
          <p:nvPr>
            <p:ph type="body" idx="1"/>
          </p:nvPr>
        </p:nvSpPr>
        <p:spPr/>
        <p:txBody>
          <a:bodyPr/>
          <a:lstStyle/>
          <a:p>
            <a:r>
              <a:rPr lang="en-NZ"/>
              <a:t>Worth reviewing anticipated needs. These set some high level principles about what the programme should look like and tell us at a high level what you want from the programme.</a:t>
            </a:r>
          </a:p>
        </p:txBody>
      </p:sp>
      <p:sp>
        <p:nvSpPr>
          <p:cNvPr id="4" name="Slide Number Placeholder 3">
            <a:extLst>
              <a:ext uri="{FF2B5EF4-FFF2-40B4-BE49-F238E27FC236}">
                <a16:creationId xmlns:a16="http://schemas.microsoft.com/office/drawing/2014/main" id="{B0B1DA3E-4AF5-C414-79A5-C5299858EACB}"/>
              </a:ext>
            </a:extLst>
          </p:cNvPr>
          <p:cNvSpPr>
            <a:spLocks noGrp="1"/>
          </p:cNvSpPr>
          <p:nvPr>
            <p:ph type="sldNum" sz="quarter" idx="5"/>
          </p:nvPr>
        </p:nvSpPr>
        <p:spPr/>
        <p:txBody>
          <a:bodyPr/>
          <a:lstStyle/>
          <a:p>
            <a:fld id="{4C2FA04D-85D5-4A5E-B138-6878E129561B}" type="slidenum">
              <a:rPr lang="en-NZ" smtClean="0"/>
              <a:t>3</a:t>
            </a:fld>
            <a:endParaRPr lang="en-NZ"/>
          </a:p>
        </p:txBody>
      </p:sp>
    </p:spTree>
    <p:extLst>
      <p:ext uri="{BB962C8B-B14F-4D97-AF65-F5344CB8AC3E}">
        <p14:creationId xmlns:p14="http://schemas.microsoft.com/office/powerpoint/2010/main" val="42733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66F9A-5A12-2ECD-3599-176AFB851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567C2-062B-55E4-BB0F-CEC25BB6C7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F2EC2-CA1F-CA4C-3A02-BDCB9FD03AAA}"/>
              </a:ext>
            </a:extLst>
          </p:cNvPr>
          <p:cNvSpPr>
            <a:spLocks noGrp="1"/>
          </p:cNvSpPr>
          <p:nvPr>
            <p:ph type="body" idx="1"/>
          </p:nvPr>
        </p:nvSpPr>
        <p:spPr/>
        <p:txBody>
          <a:bodyPr/>
          <a:lstStyle/>
          <a:p>
            <a:endParaRPr lang="en-NZ"/>
          </a:p>
          <a:p>
            <a:pPr marL="228600" indent="-228600">
              <a:buFont typeface="+mj-lt"/>
              <a:buAutoNum type="arabicPeriod"/>
            </a:pPr>
            <a:r>
              <a:rPr lang="en-NZ"/>
              <a:t>Prior workshop covers some history of the programme from the last review through to now. </a:t>
            </a:r>
          </a:p>
          <a:p>
            <a:pPr marL="228600" indent="-228600">
              <a:buFont typeface="+mj-lt"/>
              <a:buAutoNum type="arabicPeriod"/>
            </a:pPr>
            <a:r>
              <a:rPr lang="en-NZ"/>
              <a:t>This included some discussion what we thought you may want from a programme based on what we’ve been hearing from you and communities</a:t>
            </a:r>
          </a:p>
          <a:p>
            <a:pPr marL="228600" indent="-228600">
              <a:buFont typeface="+mj-lt"/>
              <a:buAutoNum type="arabicPeriod"/>
            </a:pPr>
            <a:r>
              <a:rPr lang="en-NZ"/>
              <a:t>We discussed legislative requirements and that, while they are numerous, they often leave a lot of discretion in how we implement or meet them. Ultimately, the level of effort required is driven by how much information you want when making decisions.</a:t>
            </a:r>
          </a:p>
          <a:p>
            <a:pPr marL="228600" indent="-228600">
              <a:buFont typeface="+mj-lt"/>
              <a:buAutoNum type="arabicPeriod"/>
            </a:pPr>
            <a:r>
              <a:rPr lang="en-NZ"/>
              <a:t>That means to review the science programme its useful to develop some clear objectives about what you want from the programme</a:t>
            </a:r>
          </a:p>
          <a:p>
            <a:pPr marL="228600" indent="-228600">
              <a:buFont typeface="+mj-lt"/>
              <a:buAutoNum type="arabicPeriod"/>
            </a:pPr>
            <a:r>
              <a:rPr lang="en-NZ"/>
              <a:t>We introduced a nationally developed framework which aims to give us a starting point and framework for the discussion</a:t>
            </a:r>
          </a:p>
          <a:p>
            <a:pPr marL="228600" indent="-228600">
              <a:buFont typeface="+mj-lt"/>
              <a:buAutoNum type="arabicPeriod"/>
            </a:pPr>
            <a:r>
              <a:rPr lang="en-NZ"/>
              <a:t>And then we ran through some scenarios and discussed how much understanding you might like to have when making a decision in that situation. </a:t>
            </a:r>
          </a:p>
        </p:txBody>
      </p:sp>
      <p:sp>
        <p:nvSpPr>
          <p:cNvPr id="4" name="Slide Number Placeholder 3">
            <a:extLst>
              <a:ext uri="{FF2B5EF4-FFF2-40B4-BE49-F238E27FC236}">
                <a16:creationId xmlns:a16="http://schemas.microsoft.com/office/drawing/2014/main" id="{3A35F66B-F3A1-1D52-A77F-0032A646A928}"/>
              </a:ext>
            </a:extLst>
          </p:cNvPr>
          <p:cNvSpPr>
            <a:spLocks noGrp="1"/>
          </p:cNvSpPr>
          <p:nvPr>
            <p:ph type="sldNum" sz="quarter" idx="5"/>
          </p:nvPr>
        </p:nvSpPr>
        <p:spPr/>
        <p:txBody>
          <a:bodyPr/>
          <a:lstStyle/>
          <a:p>
            <a:fld id="{4C2FA04D-85D5-4A5E-B138-6878E129561B}" type="slidenum">
              <a:rPr lang="en-NZ" smtClean="0"/>
              <a:t>4</a:t>
            </a:fld>
            <a:endParaRPr lang="en-NZ"/>
          </a:p>
        </p:txBody>
      </p:sp>
    </p:spTree>
    <p:extLst>
      <p:ext uri="{BB962C8B-B14F-4D97-AF65-F5344CB8AC3E}">
        <p14:creationId xmlns:p14="http://schemas.microsoft.com/office/powerpoint/2010/main" val="4282756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F7525-3AC1-27C0-12A3-90EB79DDA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3335A0-0108-8A80-5BB0-08DC2206F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D1DA5-2E6C-320E-559C-97A61A6678EF}"/>
              </a:ext>
            </a:extLst>
          </p:cNvPr>
          <p:cNvSpPr>
            <a:spLocks noGrp="1"/>
          </p:cNvSpPr>
          <p:nvPr>
            <p:ph type="body" idx="1"/>
          </p:nvPr>
        </p:nvSpPr>
        <p:spPr/>
        <p:txBody>
          <a:bodyPr/>
          <a:lstStyle/>
          <a:p>
            <a:r>
              <a:rPr lang="en-NZ"/>
              <a:t>Worth reviewing anticipated needs. These set some high level principles about what the programme should look like and tell us at a high level what you want from the programme.</a:t>
            </a:r>
          </a:p>
        </p:txBody>
      </p:sp>
      <p:sp>
        <p:nvSpPr>
          <p:cNvPr id="4" name="Slide Number Placeholder 3">
            <a:extLst>
              <a:ext uri="{FF2B5EF4-FFF2-40B4-BE49-F238E27FC236}">
                <a16:creationId xmlns:a16="http://schemas.microsoft.com/office/drawing/2014/main" id="{7FB77118-32F2-D749-DF60-0A0117940538}"/>
              </a:ext>
            </a:extLst>
          </p:cNvPr>
          <p:cNvSpPr>
            <a:spLocks noGrp="1"/>
          </p:cNvSpPr>
          <p:nvPr>
            <p:ph type="sldNum" sz="quarter" idx="5"/>
          </p:nvPr>
        </p:nvSpPr>
        <p:spPr/>
        <p:txBody>
          <a:bodyPr/>
          <a:lstStyle/>
          <a:p>
            <a:fld id="{4C2FA04D-85D5-4A5E-B138-6878E129561B}" type="slidenum">
              <a:rPr lang="en-NZ" smtClean="0"/>
              <a:t>5</a:t>
            </a:fld>
            <a:endParaRPr lang="en-NZ"/>
          </a:p>
        </p:txBody>
      </p:sp>
    </p:spTree>
    <p:extLst>
      <p:ext uri="{BB962C8B-B14F-4D97-AF65-F5344CB8AC3E}">
        <p14:creationId xmlns:p14="http://schemas.microsoft.com/office/powerpoint/2010/main" val="2261420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56024-D4BD-4A6D-CA84-BF5FBA645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7EAD6-E278-0CE8-85EA-1871BBA79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FCEA7F-F972-C1ED-B40E-56EB1ADE7495}"/>
              </a:ext>
            </a:extLst>
          </p:cNvPr>
          <p:cNvSpPr>
            <a:spLocks noGrp="1"/>
          </p:cNvSpPr>
          <p:nvPr>
            <p:ph type="body" idx="1"/>
          </p:nvPr>
        </p:nvSpPr>
        <p:spPr/>
        <p:txBody>
          <a:bodyPr/>
          <a:lstStyle/>
          <a:p>
            <a:r>
              <a:rPr lang="en-NZ"/>
              <a:t>We’ve also taken the </a:t>
            </a:r>
            <a:r>
              <a:rPr lang="en-NZ" err="1"/>
              <a:t>menti</a:t>
            </a:r>
            <a:r>
              <a:rPr lang="en-NZ"/>
              <a:t> meter information scenario feedback and summarised it here. This includes some more direction on where you’d like to see more information, the type of information you want and generally how you want us to go about meeting your anticipated needs</a:t>
            </a:r>
          </a:p>
        </p:txBody>
      </p:sp>
      <p:sp>
        <p:nvSpPr>
          <p:cNvPr id="4" name="Slide Number Placeholder 3">
            <a:extLst>
              <a:ext uri="{FF2B5EF4-FFF2-40B4-BE49-F238E27FC236}">
                <a16:creationId xmlns:a16="http://schemas.microsoft.com/office/drawing/2014/main" id="{FE58C7A2-ADE3-5625-B6F2-40A45AB23C6D}"/>
              </a:ext>
            </a:extLst>
          </p:cNvPr>
          <p:cNvSpPr>
            <a:spLocks noGrp="1"/>
          </p:cNvSpPr>
          <p:nvPr>
            <p:ph type="sldNum" sz="quarter" idx="5"/>
          </p:nvPr>
        </p:nvSpPr>
        <p:spPr/>
        <p:txBody>
          <a:bodyPr/>
          <a:lstStyle/>
          <a:p>
            <a:fld id="{4C2FA04D-85D5-4A5E-B138-6878E129561B}" type="slidenum">
              <a:rPr lang="en-NZ" smtClean="0"/>
              <a:t>6</a:t>
            </a:fld>
            <a:endParaRPr lang="en-NZ"/>
          </a:p>
        </p:txBody>
      </p:sp>
    </p:spTree>
    <p:extLst>
      <p:ext uri="{BB962C8B-B14F-4D97-AF65-F5344CB8AC3E}">
        <p14:creationId xmlns:p14="http://schemas.microsoft.com/office/powerpoint/2010/main" val="2796149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13B93-FC93-8D2A-FBA3-45AFD7FA1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AED844-3EAE-CF89-EF61-42815F739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6C21E-DFE9-0233-6788-87F533C8924C}"/>
              </a:ext>
            </a:extLst>
          </p:cNvPr>
          <p:cNvSpPr>
            <a:spLocks noGrp="1"/>
          </p:cNvSpPr>
          <p:nvPr>
            <p:ph type="body" idx="1"/>
          </p:nvPr>
        </p:nvSpPr>
        <p:spPr/>
        <p:txBody>
          <a:bodyPr/>
          <a:lstStyle/>
          <a:p>
            <a:r>
              <a:rPr lang="en-NZ"/>
              <a:t>Together, they give a pretty good idea of general principles for “what you need” from a science programme and how the programme should structure things to provide for those needs. </a:t>
            </a:r>
          </a:p>
          <a:p>
            <a:endParaRPr lang="en-NZ"/>
          </a:p>
          <a:p>
            <a:r>
              <a:rPr lang="en-NZ"/>
              <a:t>Probably worth DISCUSSION here. </a:t>
            </a:r>
          </a:p>
        </p:txBody>
      </p:sp>
      <p:sp>
        <p:nvSpPr>
          <p:cNvPr id="4" name="Slide Number Placeholder 3">
            <a:extLst>
              <a:ext uri="{FF2B5EF4-FFF2-40B4-BE49-F238E27FC236}">
                <a16:creationId xmlns:a16="http://schemas.microsoft.com/office/drawing/2014/main" id="{FDCE9D6F-D53C-34A8-7CCC-3D63D6FF4CEE}"/>
              </a:ext>
            </a:extLst>
          </p:cNvPr>
          <p:cNvSpPr>
            <a:spLocks noGrp="1"/>
          </p:cNvSpPr>
          <p:nvPr>
            <p:ph type="sldNum" sz="quarter" idx="5"/>
          </p:nvPr>
        </p:nvSpPr>
        <p:spPr/>
        <p:txBody>
          <a:bodyPr/>
          <a:lstStyle/>
          <a:p>
            <a:fld id="{4C2FA04D-85D5-4A5E-B138-6878E129561B}" type="slidenum">
              <a:rPr lang="en-NZ" smtClean="0"/>
              <a:t>7</a:t>
            </a:fld>
            <a:endParaRPr lang="en-NZ"/>
          </a:p>
        </p:txBody>
      </p:sp>
    </p:spTree>
    <p:extLst>
      <p:ext uri="{BB962C8B-B14F-4D97-AF65-F5344CB8AC3E}">
        <p14:creationId xmlns:p14="http://schemas.microsoft.com/office/powerpoint/2010/main" val="1546914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CAC9-8CF8-75F2-9F4D-6FB099C2F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9A50D-335D-A54F-E622-8E7FAD257F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85F833-7D08-3032-3F5E-B85BA399D822}"/>
              </a:ext>
            </a:extLst>
          </p:cNvPr>
          <p:cNvSpPr>
            <a:spLocks noGrp="1"/>
          </p:cNvSpPr>
          <p:nvPr>
            <p:ph type="body" idx="1"/>
          </p:nvPr>
        </p:nvSpPr>
        <p:spPr/>
        <p:txBody>
          <a:bodyPr/>
          <a:lstStyle/>
          <a:p>
            <a:endParaRPr lang="en-NZ" b="1"/>
          </a:p>
        </p:txBody>
      </p:sp>
      <p:sp>
        <p:nvSpPr>
          <p:cNvPr id="4" name="Slide Number Placeholder 3">
            <a:extLst>
              <a:ext uri="{FF2B5EF4-FFF2-40B4-BE49-F238E27FC236}">
                <a16:creationId xmlns:a16="http://schemas.microsoft.com/office/drawing/2014/main" id="{A9A25DC4-B77E-93EF-01F0-F14CC445AC43}"/>
              </a:ext>
            </a:extLst>
          </p:cNvPr>
          <p:cNvSpPr>
            <a:spLocks noGrp="1"/>
          </p:cNvSpPr>
          <p:nvPr>
            <p:ph type="sldNum" sz="quarter" idx="5"/>
          </p:nvPr>
        </p:nvSpPr>
        <p:spPr/>
        <p:txBody>
          <a:bodyPr/>
          <a:lstStyle/>
          <a:p>
            <a:fld id="{4C2FA04D-85D5-4A5E-B138-6878E129561B}" type="slidenum">
              <a:rPr lang="en-NZ" smtClean="0"/>
              <a:t>8</a:t>
            </a:fld>
            <a:endParaRPr lang="en-NZ"/>
          </a:p>
        </p:txBody>
      </p:sp>
    </p:spTree>
    <p:extLst>
      <p:ext uri="{BB962C8B-B14F-4D97-AF65-F5344CB8AC3E}">
        <p14:creationId xmlns:p14="http://schemas.microsoft.com/office/powerpoint/2010/main" val="3761703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10B2-CE34-608B-5E68-A3BBE7F76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B2F6F-ED0D-09D5-DA5B-ABD3EDC9F5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73E6B3-17A2-573C-15AE-34CBB1BF1502}"/>
              </a:ext>
            </a:extLst>
          </p:cNvPr>
          <p:cNvSpPr>
            <a:spLocks noGrp="1"/>
          </p:cNvSpPr>
          <p:nvPr>
            <p:ph type="body" idx="1"/>
          </p:nvPr>
        </p:nvSpPr>
        <p:spPr/>
        <p:txBody>
          <a:bodyPr/>
          <a:lstStyle/>
          <a:p>
            <a:r>
              <a:rPr lang="en-NZ"/>
              <a:t>So, we’ve taken the feedback, general principles, legislative requirements, etc. and gone and developed what the science programme that addresses those, for approximately current operation budget, would look like. </a:t>
            </a:r>
          </a:p>
        </p:txBody>
      </p:sp>
      <p:sp>
        <p:nvSpPr>
          <p:cNvPr id="4" name="Slide Number Placeholder 3">
            <a:extLst>
              <a:ext uri="{FF2B5EF4-FFF2-40B4-BE49-F238E27FC236}">
                <a16:creationId xmlns:a16="http://schemas.microsoft.com/office/drawing/2014/main" id="{FFCFD650-4686-6265-1D2B-1AD03A0B6DE4}"/>
              </a:ext>
            </a:extLst>
          </p:cNvPr>
          <p:cNvSpPr>
            <a:spLocks noGrp="1"/>
          </p:cNvSpPr>
          <p:nvPr>
            <p:ph type="sldNum" sz="quarter" idx="5"/>
          </p:nvPr>
        </p:nvSpPr>
        <p:spPr/>
        <p:txBody>
          <a:bodyPr/>
          <a:lstStyle/>
          <a:p>
            <a:fld id="{4C2FA04D-85D5-4A5E-B138-6878E129561B}" type="slidenum">
              <a:rPr lang="en-NZ" smtClean="0"/>
              <a:t>9</a:t>
            </a:fld>
            <a:endParaRPr lang="en-NZ"/>
          </a:p>
        </p:txBody>
      </p:sp>
    </p:spTree>
    <p:extLst>
      <p:ext uri="{BB962C8B-B14F-4D97-AF65-F5344CB8AC3E}">
        <p14:creationId xmlns:p14="http://schemas.microsoft.com/office/powerpoint/2010/main" val="2209611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0DCEA-8395-B68F-7E65-EB0DE4CC1D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5A889-DEAB-C5DA-FB89-9AEC01B8F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48BFE-45FB-DD78-692B-810826B8E1B2}"/>
              </a:ext>
            </a:extLst>
          </p:cNvPr>
          <p:cNvSpPr>
            <a:spLocks noGrp="1"/>
          </p:cNvSpPr>
          <p:nvPr>
            <p:ph type="body" idx="1"/>
          </p:nvPr>
        </p:nvSpPr>
        <p:spPr/>
        <p:txBody>
          <a:bodyPr/>
          <a:lstStyle/>
          <a:p>
            <a:pPr marL="0" indent="0">
              <a:buNone/>
            </a:pPr>
            <a:r>
              <a:rPr lang="en-NZ"/>
              <a:t>To do so, we’ve had to group the programmes in a that makes assessing whether they are meetings the objectives. So, we’ve grouped by the high-level management lever we are trying to influence</a:t>
            </a:r>
          </a:p>
          <a:p>
            <a:pPr marL="228600" indent="-228600">
              <a:buAutoNum type="arabicPeriod"/>
            </a:pPr>
            <a:r>
              <a:rPr lang="en-NZ"/>
              <a:t>Pulled together an example programme looking to comprehensively inform management of each lever.</a:t>
            </a:r>
          </a:p>
          <a:p>
            <a:pPr marL="228600" indent="-228600">
              <a:buAutoNum type="arabicPeriod"/>
            </a:pPr>
            <a:r>
              <a:rPr lang="en-NZ"/>
              <a:t>Developed in-line with the “what and how”- </a:t>
            </a:r>
          </a:p>
          <a:p>
            <a:pPr marL="685800" lvl="1" indent="-228600">
              <a:buAutoNum type="arabicPeriod"/>
            </a:pPr>
            <a:r>
              <a:rPr lang="en-NZ"/>
              <a:t>integrate across domain, </a:t>
            </a:r>
          </a:p>
          <a:p>
            <a:pPr marL="685800" lvl="1" indent="-228600">
              <a:buAutoNum type="arabicPeriod"/>
            </a:pPr>
            <a:r>
              <a:rPr lang="en-NZ"/>
              <a:t>aim at answering all four questions for the management cycle, </a:t>
            </a:r>
          </a:p>
          <a:p>
            <a:pPr marL="685800" lvl="1" indent="-228600">
              <a:buAutoNum type="arabicPeriod"/>
            </a:pPr>
            <a:r>
              <a:rPr lang="en-NZ"/>
              <a:t>provide more information in high risk areas, </a:t>
            </a:r>
          </a:p>
          <a:p>
            <a:pPr marL="685800" lvl="1" indent="-228600">
              <a:buAutoNum type="arabicPeriod"/>
            </a:pPr>
            <a:r>
              <a:rPr lang="en-NZ"/>
              <a:t>look to provide information about whether actions are working where communities are active in managing/remedying and issue</a:t>
            </a:r>
          </a:p>
          <a:p>
            <a:pPr marL="685800" lvl="1" indent="-228600">
              <a:buAutoNum type="arabicPeriod"/>
            </a:pPr>
            <a:r>
              <a:rPr lang="en-NZ"/>
              <a:t>Partner with communities, industry groups, and other agencies where possible </a:t>
            </a:r>
          </a:p>
          <a:p>
            <a:pPr marL="685800" lvl="1" indent="-228600">
              <a:buAutoNum type="arabicPeriod"/>
            </a:pPr>
            <a:r>
              <a:rPr lang="en-NZ"/>
              <a:t>Aim to provide robust science</a:t>
            </a:r>
          </a:p>
          <a:p>
            <a:pPr marL="685800" lvl="1" indent="-228600">
              <a:buAutoNum type="arabicPeriod"/>
            </a:pPr>
            <a:endParaRPr lang="en-NZ"/>
          </a:p>
          <a:p>
            <a:pPr marL="228600" indent="-228600">
              <a:buAutoNum type="arabicPeriod"/>
            </a:pPr>
            <a:endParaRPr lang="en-NZ"/>
          </a:p>
          <a:p>
            <a:endParaRPr lang="en-NZ"/>
          </a:p>
        </p:txBody>
      </p:sp>
      <p:sp>
        <p:nvSpPr>
          <p:cNvPr id="4" name="Slide Number Placeholder 3">
            <a:extLst>
              <a:ext uri="{FF2B5EF4-FFF2-40B4-BE49-F238E27FC236}">
                <a16:creationId xmlns:a16="http://schemas.microsoft.com/office/drawing/2014/main" id="{1B24DB3F-2BE4-46F1-8224-AAAC2B2FA76C}"/>
              </a:ext>
            </a:extLst>
          </p:cNvPr>
          <p:cNvSpPr>
            <a:spLocks noGrp="1"/>
          </p:cNvSpPr>
          <p:nvPr>
            <p:ph type="sldNum" sz="quarter" idx="5"/>
          </p:nvPr>
        </p:nvSpPr>
        <p:spPr/>
        <p:txBody>
          <a:bodyPr/>
          <a:lstStyle/>
          <a:p>
            <a:fld id="{4C2FA04D-85D5-4A5E-B138-6878E129561B}" type="slidenum">
              <a:rPr lang="en-NZ" smtClean="0"/>
              <a:t>10</a:t>
            </a:fld>
            <a:endParaRPr lang="en-NZ"/>
          </a:p>
        </p:txBody>
      </p:sp>
    </p:spTree>
    <p:extLst>
      <p:ext uri="{BB962C8B-B14F-4D97-AF65-F5344CB8AC3E}">
        <p14:creationId xmlns:p14="http://schemas.microsoft.com/office/powerpoint/2010/main" val="1671506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10EFD-6C5F-6D66-A9C7-CB8045946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C6AEE-98D6-00BB-867B-BFFC33E8FB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CF859-654C-F81D-19FA-78034A3E7EED}"/>
              </a:ext>
            </a:extLst>
          </p:cNvPr>
          <p:cNvSpPr>
            <a:spLocks noGrp="1"/>
          </p:cNvSpPr>
          <p:nvPr>
            <p:ph type="body" idx="1"/>
          </p:nvPr>
        </p:nvSpPr>
        <p:spPr/>
        <p:txBody>
          <a:bodyPr/>
          <a:lstStyle/>
          <a:p>
            <a:r>
              <a:rPr lang="en-NZ"/>
              <a:t>At a high level, regional council controls 4 management levers. This include Abstraction/flow alteration, contaminants of land, air, and water, habitat loss/physical disturbance and pests/invasive species. </a:t>
            </a:r>
          </a:p>
        </p:txBody>
      </p:sp>
      <p:sp>
        <p:nvSpPr>
          <p:cNvPr id="4" name="Slide Number Placeholder 3">
            <a:extLst>
              <a:ext uri="{FF2B5EF4-FFF2-40B4-BE49-F238E27FC236}">
                <a16:creationId xmlns:a16="http://schemas.microsoft.com/office/drawing/2014/main" id="{7AD0F9E0-903B-7684-7A51-E81D9B7CE8FC}"/>
              </a:ext>
            </a:extLst>
          </p:cNvPr>
          <p:cNvSpPr>
            <a:spLocks noGrp="1"/>
          </p:cNvSpPr>
          <p:nvPr>
            <p:ph type="sldNum" sz="quarter" idx="5"/>
          </p:nvPr>
        </p:nvSpPr>
        <p:spPr/>
        <p:txBody>
          <a:bodyPr/>
          <a:lstStyle/>
          <a:p>
            <a:fld id="{4C2FA04D-85D5-4A5E-B138-6878E129561B}" type="slidenum">
              <a:rPr lang="en-NZ" smtClean="0"/>
              <a:t>11</a:t>
            </a:fld>
            <a:endParaRPr lang="en-NZ"/>
          </a:p>
        </p:txBody>
      </p:sp>
    </p:spTree>
    <p:extLst>
      <p:ext uri="{BB962C8B-B14F-4D97-AF65-F5344CB8AC3E}">
        <p14:creationId xmlns:p14="http://schemas.microsoft.com/office/powerpoint/2010/main" val="2937506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C5E40-E987-0037-FBD2-23E56C2782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9FCC4-98C7-F746-74D3-0825B7724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680AF-BC69-D521-20BA-57EB084FFD00}"/>
              </a:ext>
            </a:extLst>
          </p:cNvPr>
          <p:cNvSpPr>
            <a:spLocks noGrp="1"/>
          </p:cNvSpPr>
          <p:nvPr>
            <p:ph type="body" idx="1"/>
          </p:nvPr>
        </p:nvSpPr>
        <p:spPr/>
        <p:txBody>
          <a:bodyPr/>
          <a:lstStyle/>
          <a:p>
            <a:pPr marL="228600" indent="-228600">
              <a:buAutoNum type="arabicPeriod"/>
            </a:pPr>
            <a:r>
              <a:rPr lang="en-NZ"/>
              <a:t>Structuring this way is useful as it allows us to evaluate cross domain links, so making sure that if an issue is contaminants in the estuary/coast, we’ve got the necessary information from upstream rivers and land use to understand what, where and why we have the issue. </a:t>
            </a:r>
          </a:p>
          <a:p>
            <a:pPr marL="228600" indent="-228600">
              <a:buAutoNum type="arabicPeriod"/>
            </a:pPr>
            <a:r>
              <a:rPr lang="en-NZ"/>
              <a:t>It also let’s us look around the full management cycle. So, evaluate whether we have the necessary programmes to determine how we might manage things differently if we have a degrading trend and then making sure we will evaluate whether the communities actions to manage things differently have worked.</a:t>
            </a:r>
          </a:p>
          <a:p>
            <a:pPr marL="228600" indent="-228600">
              <a:buAutoNum type="arabicPeriod"/>
            </a:pPr>
            <a:r>
              <a:rPr lang="en-NZ"/>
              <a:t>The different group shave similar management response mechanisms. Abstraction deals in allocative mechanisms, the diffuse and point source aspect of contaminants means they are often best dealt with through a combination of practice rules, non-reg and consenting, and habitat loss/physical disturbance is often best dealt with the rules around where activities can occur. </a:t>
            </a:r>
          </a:p>
        </p:txBody>
      </p:sp>
      <p:sp>
        <p:nvSpPr>
          <p:cNvPr id="4" name="Slide Number Placeholder 3">
            <a:extLst>
              <a:ext uri="{FF2B5EF4-FFF2-40B4-BE49-F238E27FC236}">
                <a16:creationId xmlns:a16="http://schemas.microsoft.com/office/drawing/2014/main" id="{E6053503-AF7E-DA7B-4704-EEB6631A5F9E}"/>
              </a:ext>
            </a:extLst>
          </p:cNvPr>
          <p:cNvSpPr>
            <a:spLocks noGrp="1"/>
          </p:cNvSpPr>
          <p:nvPr>
            <p:ph type="sldNum" sz="quarter" idx="5"/>
          </p:nvPr>
        </p:nvSpPr>
        <p:spPr/>
        <p:txBody>
          <a:bodyPr/>
          <a:lstStyle/>
          <a:p>
            <a:fld id="{4C2FA04D-85D5-4A5E-B138-6878E129561B}" type="slidenum">
              <a:rPr lang="en-NZ" smtClean="0"/>
              <a:t>12</a:t>
            </a:fld>
            <a:endParaRPr lang="en-NZ"/>
          </a:p>
        </p:txBody>
      </p:sp>
    </p:spTree>
    <p:extLst>
      <p:ext uri="{BB962C8B-B14F-4D97-AF65-F5344CB8AC3E}">
        <p14:creationId xmlns:p14="http://schemas.microsoft.com/office/powerpoint/2010/main" val="916699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887BE-B937-F099-FF79-D4E2FEBE8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5DCC9-8C24-F2B6-99D9-EC7903ACF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4E35F-16B3-1029-7AD6-203CF044CA39}"/>
              </a:ext>
            </a:extLst>
          </p:cNvPr>
          <p:cNvSpPr>
            <a:spLocks noGrp="1"/>
          </p:cNvSpPr>
          <p:nvPr>
            <p:ph type="body" idx="1"/>
          </p:nvPr>
        </p:nvSpPr>
        <p:spPr/>
        <p:txBody>
          <a:bodyPr/>
          <a:lstStyle/>
          <a:p>
            <a:pPr marL="228600" indent="-228600">
              <a:buAutoNum type="arabicPeriod"/>
            </a:pPr>
            <a:r>
              <a:rPr lang="en-NZ"/>
              <a:t>Example programme looking to comprehensively inform management of each lever.</a:t>
            </a:r>
          </a:p>
          <a:p>
            <a:pPr marL="228600" indent="-228600">
              <a:buAutoNum type="arabicPeriod"/>
            </a:pPr>
            <a:r>
              <a:rPr lang="en-NZ"/>
              <a:t>Developed in-line with the “what and how”- </a:t>
            </a:r>
          </a:p>
          <a:p>
            <a:pPr marL="685800" lvl="1" indent="-228600">
              <a:buAutoNum type="arabicPeriod"/>
            </a:pPr>
            <a:r>
              <a:rPr lang="en-NZ"/>
              <a:t>integrate across domain, </a:t>
            </a:r>
          </a:p>
          <a:p>
            <a:pPr marL="685800" lvl="1" indent="-228600">
              <a:buAutoNum type="arabicPeriod"/>
            </a:pPr>
            <a:r>
              <a:rPr lang="en-NZ"/>
              <a:t>aim at answering all four questions for the management cycle, </a:t>
            </a:r>
          </a:p>
          <a:p>
            <a:pPr marL="685800" lvl="1" indent="-228600">
              <a:buAutoNum type="arabicPeriod"/>
            </a:pPr>
            <a:r>
              <a:rPr lang="en-NZ"/>
              <a:t>provide more information in high risk areas, </a:t>
            </a:r>
          </a:p>
          <a:p>
            <a:pPr marL="685800" lvl="1" indent="-228600">
              <a:buAutoNum type="arabicPeriod"/>
            </a:pPr>
            <a:r>
              <a:rPr lang="en-NZ"/>
              <a:t>look to provide information about whether actions are working where communities are active in managing/remedying and issue</a:t>
            </a:r>
          </a:p>
          <a:p>
            <a:pPr marL="685800" lvl="1" indent="-228600">
              <a:buAutoNum type="arabicPeriod"/>
            </a:pPr>
            <a:r>
              <a:rPr lang="en-NZ"/>
              <a:t>Partner with communities, industry groups, and other agencies where possible </a:t>
            </a:r>
          </a:p>
          <a:p>
            <a:pPr marL="685800" lvl="1" indent="-228600">
              <a:buAutoNum type="arabicPeriod"/>
            </a:pPr>
            <a:r>
              <a:rPr lang="en-NZ"/>
              <a:t>Aim to provide robust science</a:t>
            </a:r>
          </a:p>
          <a:p>
            <a:pPr marL="685800" lvl="1" indent="-228600">
              <a:buAutoNum type="arabicPeriod"/>
            </a:pPr>
            <a:endParaRPr lang="en-NZ"/>
          </a:p>
          <a:p>
            <a:pPr marL="228600" indent="-228600">
              <a:buAutoNum type="arabicPeriod"/>
            </a:pPr>
            <a:endParaRPr lang="en-NZ"/>
          </a:p>
          <a:p>
            <a:endParaRPr lang="en-NZ"/>
          </a:p>
        </p:txBody>
      </p:sp>
      <p:sp>
        <p:nvSpPr>
          <p:cNvPr id="4" name="Slide Number Placeholder 3">
            <a:extLst>
              <a:ext uri="{FF2B5EF4-FFF2-40B4-BE49-F238E27FC236}">
                <a16:creationId xmlns:a16="http://schemas.microsoft.com/office/drawing/2014/main" id="{0C26886A-7999-5BFC-9876-0542E501D1DE}"/>
              </a:ext>
            </a:extLst>
          </p:cNvPr>
          <p:cNvSpPr>
            <a:spLocks noGrp="1"/>
          </p:cNvSpPr>
          <p:nvPr>
            <p:ph type="sldNum" sz="quarter" idx="5"/>
          </p:nvPr>
        </p:nvSpPr>
        <p:spPr/>
        <p:txBody>
          <a:bodyPr/>
          <a:lstStyle/>
          <a:p>
            <a:fld id="{4C2FA04D-85D5-4A5E-B138-6878E129561B}" type="slidenum">
              <a:rPr lang="en-NZ" smtClean="0"/>
              <a:t>13</a:t>
            </a:fld>
            <a:endParaRPr lang="en-NZ"/>
          </a:p>
        </p:txBody>
      </p:sp>
    </p:spTree>
    <p:extLst>
      <p:ext uri="{BB962C8B-B14F-4D97-AF65-F5344CB8AC3E}">
        <p14:creationId xmlns:p14="http://schemas.microsoft.com/office/powerpoint/2010/main" val="2423764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NZ"/>
              <a:t>The process to develop the objectives above has serious detail but it is difficult, if not impossible, to cover all of it across all programmes </a:t>
            </a:r>
          </a:p>
          <a:p>
            <a:pPr marL="228600" indent="-228600">
              <a:buAutoNum type="arabicPeriod"/>
            </a:pPr>
            <a:r>
              <a:rPr lang="en-NZ"/>
              <a:t>The draft examples which follow aim to provide an over view of what the programme should provide based on the “what” and “how” for each management lever. </a:t>
            </a:r>
          </a:p>
          <a:p>
            <a:pPr marL="228600" indent="-228600">
              <a:buAutoNum type="arabicPeriod"/>
            </a:pPr>
            <a:r>
              <a:rPr lang="en-NZ"/>
              <a:t>More of this detail will be visible through the LTP process</a:t>
            </a:r>
          </a:p>
          <a:p>
            <a:pPr marL="228600" indent="-228600">
              <a:buAutoNum type="arabicPeriod"/>
            </a:pPr>
            <a:r>
              <a:rPr lang="en-NZ"/>
              <a:t>The detail is present to help evaluate whether we’d need to and how we’d refine monitoring etc. so isn’t fully needed until we enter the operational review part.</a:t>
            </a:r>
          </a:p>
        </p:txBody>
      </p:sp>
      <p:sp>
        <p:nvSpPr>
          <p:cNvPr id="4" name="Slide Number Placeholder 3"/>
          <p:cNvSpPr>
            <a:spLocks noGrp="1"/>
          </p:cNvSpPr>
          <p:nvPr>
            <p:ph type="sldNum" sz="quarter" idx="5"/>
          </p:nvPr>
        </p:nvSpPr>
        <p:spPr/>
        <p:txBody>
          <a:bodyPr/>
          <a:lstStyle/>
          <a:p>
            <a:fld id="{4C2FA04D-85D5-4A5E-B138-6878E129561B}" type="slidenum">
              <a:rPr lang="en-NZ" smtClean="0"/>
              <a:t>14</a:t>
            </a:fld>
            <a:endParaRPr lang="en-NZ"/>
          </a:p>
        </p:txBody>
      </p:sp>
    </p:spTree>
    <p:extLst>
      <p:ext uri="{BB962C8B-B14F-4D97-AF65-F5344CB8AC3E}">
        <p14:creationId xmlns:p14="http://schemas.microsoft.com/office/powerpoint/2010/main" val="966867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2E9F3-D34D-3D62-E650-C5EAE603A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0CF55-80C1-4A1F-B276-FD8325F9F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B79AB-1689-2E92-2692-57E527404A7C}"/>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D4199304-1D05-3904-C418-3F75DC5D7C82}"/>
              </a:ext>
            </a:extLst>
          </p:cNvPr>
          <p:cNvSpPr>
            <a:spLocks noGrp="1"/>
          </p:cNvSpPr>
          <p:nvPr>
            <p:ph type="sldNum" sz="quarter" idx="5"/>
          </p:nvPr>
        </p:nvSpPr>
        <p:spPr/>
        <p:txBody>
          <a:bodyPr/>
          <a:lstStyle/>
          <a:p>
            <a:fld id="{4C2FA04D-85D5-4A5E-B138-6878E129561B}" type="slidenum">
              <a:rPr lang="en-NZ" smtClean="0"/>
              <a:t>15</a:t>
            </a:fld>
            <a:endParaRPr lang="en-NZ"/>
          </a:p>
        </p:txBody>
      </p:sp>
    </p:spTree>
    <p:extLst>
      <p:ext uri="{BB962C8B-B14F-4D97-AF65-F5344CB8AC3E}">
        <p14:creationId xmlns:p14="http://schemas.microsoft.com/office/powerpoint/2010/main" val="3314197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28C1A-F4BF-7220-8C6E-B48561278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5F5B2-0BC5-7FC8-88A2-A21A66BDF9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CC914-2511-DC23-92DE-355F733AA175}"/>
              </a:ext>
            </a:extLst>
          </p:cNvPr>
          <p:cNvSpPr>
            <a:spLocks noGrp="1"/>
          </p:cNvSpPr>
          <p:nvPr>
            <p:ph type="body" idx="1"/>
          </p:nvPr>
        </p:nvSpPr>
        <p:spPr/>
        <p:txBody>
          <a:bodyPr/>
          <a:lstStyle/>
          <a:p>
            <a:r>
              <a:rPr lang="en-NZ"/>
              <a:t>Cover off more specific details – tangible examples. </a:t>
            </a:r>
          </a:p>
          <a:p>
            <a:endParaRPr lang="en-NZ"/>
          </a:p>
          <a:p>
            <a:r>
              <a:rPr lang="en-NZ"/>
              <a:t>More specificality for catchments. </a:t>
            </a:r>
            <a:r>
              <a:rPr lang="en-NZ" err="1"/>
              <a:t>E.g</a:t>
            </a:r>
            <a:r>
              <a:rPr lang="en-NZ"/>
              <a:t> Manuherekia and storage etc. </a:t>
            </a:r>
            <a:r>
              <a:rPr lang="en-NZ" err="1"/>
              <a:t>taieri</a:t>
            </a:r>
            <a:r>
              <a:rPr lang="en-NZ"/>
              <a:t> (rock and pillar) land cover changes (tussock changes)</a:t>
            </a:r>
          </a:p>
          <a:p>
            <a:endParaRPr lang="en-NZ"/>
          </a:p>
          <a:p>
            <a:r>
              <a:rPr lang="en-NZ" err="1"/>
              <a:t>E.g</a:t>
            </a:r>
            <a:r>
              <a:rPr lang="en-NZ"/>
              <a:t> add example; tracing abstraction from rovers down to estuary – like the </a:t>
            </a:r>
            <a:r>
              <a:rPr lang="en-NZ" err="1"/>
              <a:t>kakanui</a:t>
            </a:r>
            <a:r>
              <a:rPr lang="en-NZ"/>
              <a:t>. </a:t>
            </a:r>
          </a:p>
          <a:p>
            <a:endParaRPr lang="en-NZ"/>
          </a:p>
          <a:p>
            <a:r>
              <a:rPr lang="en-NZ"/>
              <a:t>Don’t use the word “protect” – triggering use manage instead of protect. </a:t>
            </a:r>
          </a:p>
        </p:txBody>
      </p:sp>
      <p:sp>
        <p:nvSpPr>
          <p:cNvPr id="4" name="Slide Number Placeholder 3">
            <a:extLst>
              <a:ext uri="{FF2B5EF4-FFF2-40B4-BE49-F238E27FC236}">
                <a16:creationId xmlns:a16="http://schemas.microsoft.com/office/drawing/2014/main" id="{6606702B-A782-C315-0047-C7FE9588FAF3}"/>
              </a:ext>
            </a:extLst>
          </p:cNvPr>
          <p:cNvSpPr>
            <a:spLocks noGrp="1"/>
          </p:cNvSpPr>
          <p:nvPr>
            <p:ph type="sldNum" sz="quarter" idx="5"/>
          </p:nvPr>
        </p:nvSpPr>
        <p:spPr/>
        <p:txBody>
          <a:bodyPr/>
          <a:lstStyle/>
          <a:p>
            <a:fld id="{4C2FA04D-85D5-4A5E-B138-6878E129561B}" type="slidenum">
              <a:rPr lang="en-NZ" smtClean="0"/>
              <a:t>16</a:t>
            </a:fld>
            <a:endParaRPr lang="en-NZ"/>
          </a:p>
        </p:txBody>
      </p:sp>
    </p:spTree>
    <p:extLst>
      <p:ext uri="{BB962C8B-B14F-4D97-AF65-F5344CB8AC3E}">
        <p14:creationId xmlns:p14="http://schemas.microsoft.com/office/powerpoint/2010/main" val="2908331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66F9A-5A12-2ECD-3599-176AFB851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0567C2-062B-55E4-BB0F-CEC25BB6C7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F2EC2-CA1F-CA4C-3A02-BDCB9FD03AAA}"/>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A35F66B-F3A1-1D52-A77F-0032A646A928}"/>
              </a:ext>
            </a:extLst>
          </p:cNvPr>
          <p:cNvSpPr>
            <a:spLocks noGrp="1"/>
          </p:cNvSpPr>
          <p:nvPr>
            <p:ph type="sldNum" sz="quarter" idx="5"/>
          </p:nvPr>
        </p:nvSpPr>
        <p:spPr/>
        <p:txBody>
          <a:bodyPr/>
          <a:lstStyle/>
          <a:p>
            <a:fld id="{4C2FA04D-85D5-4A5E-B138-6878E129561B}" type="slidenum">
              <a:rPr lang="en-NZ" smtClean="0"/>
              <a:t>17</a:t>
            </a:fld>
            <a:endParaRPr lang="en-NZ"/>
          </a:p>
        </p:txBody>
      </p:sp>
    </p:spTree>
    <p:extLst>
      <p:ext uri="{BB962C8B-B14F-4D97-AF65-F5344CB8AC3E}">
        <p14:creationId xmlns:p14="http://schemas.microsoft.com/office/powerpoint/2010/main" val="4282756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F8DC1-8CC3-E128-34F9-06A72202A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C6CD9-FFC8-C662-CFDE-A409BCFEE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6F996-D839-C589-ABAD-B9AA24F931B8}"/>
              </a:ext>
            </a:extLst>
          </p:cNvPr>
          <p:cNvSpPr>
            <a:spLocks noGrp="1"/>
          </p:cNvSpPr>
          <p:nvPr>
            <p:ph type="body" idx="1"/>
          </p:nvPr>
        </p:nvSpPr>
        <p:spPr/>
        <p:txBody>
          <a:bodyPr/>
          <a:lstStyle/>
          <a:p>
            <a:r>
              <a:rPr lang="en-NZ"/>
              <a:t>This is the first major part of the programme.</a:t>
            </a:r>
          </a:p>
          <a:p>
            <a:endParaRPr lang="en-NZ"/>
          </a:p>
          <a:p>
            <a:r>
              <a:rPr lang="en-NZ"/>
              <a:t>The question here is: </a:t>
            </a:r>
            <a:r>
              <a:rPr lang="en-NZ" b="1"/>
              <a:t>what is the current state of the system, what pressures are acting on it, and where are the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06246D28-AEA2-7BF9-7804-DE9BE7A0621A}"/>
              </a:ext>
            </a:extLst>
          </p:cNvPr>
          <p:cNvSpPr>
            <a:spLocks noGrp="1"/>
          </p:cNvSpPr>
          <p:nvPr>
            <p:ph type="sldNum" sz="quarter" idx="5"/>
          </p:nvPr>
        </p:nvSpPr>
        <p:spPr/>
        <p:txBody>
          <a:bodyPr/>
          <a:lstStyle/>
          <a:p>
            <a:fld id="{4C2FA04D-85D5-4A5E-B138-6878E129561B}" type="slidenum">
              <a:rPr lang="en-NZ" smtClean="0"/>
              <a:t>18</a:t>
            </a:fld>
            <a:endParaRPr lang="en-NZ"/>
          </a:p>
        </p:txBody>
      </p:sp>
    </p:spTree>
    <p:extLst>
      <p:ext uri="{BB962C8B-B14F-4D97-AF65-F5344CB8AC3E}">
        <p14:creationId xmlns:p14="http://schemas.microsoft.com/office/powerpoint/2010/main" val="14062556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49B61-A501-BB52-D438-125A5B34C8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956FA-F3DD-4A3D-E48A-30FC73BEF7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40CFEB-9321-C3C0-091C-B571897DEBF8}"/>
              </a:ext>
            </a:extLst>
          </p:cNvPr>
          <p:cNvSpPr>
            <a:spLocks noGrp="1"/>
          </p:cNvSpPr>
          <p:nvPr>
            <p:ph type="body" idx="1"/>
          </p:nvPr>
        </p:nvSpPr>
        <p:spPr/>
        <p:txBody>
          <a:bodyPr/>
          <a:lstStyle/>
          <a:p>
            <a:endParaRPr lang="en-NZ"/>
          </a:p>
          <a:p>
            <a:r>
              <a:rPr lang="en-AU" sz="1200" kern="1200">
                <a:solidFill>
                  <a:schemeClr val="tx1"/>
                </a:solidFill>
                <a:effectLst/>
                <a:latin typeface="+mn-lt"/>
                <a:ea typeface="+mn-ea"/>
                <a:cs typeface="+mn-cs"/>
              </a:rPr>
              <a:t>This question is where we look to understand to what degree flows in Otago are altered by abstraction, damming and diversion. This includes use of water for agricultural, industrial, domestic and power creation. This is often termed water accounting. </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Resolution: Pressure Based</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water accounts, we’d look to provide more resolution- such as sub-catchment level outputs, where pressure is higher (such as Taieri, Manuherekia, Lindis, Kakanui) and catchment level accounts where pressure is lower (Arrow, Cardrona, Shag, Pomahaka). Operationally this would mean more effort into understanding water take data, and how it relates to water use, in higher pressure catchments and converting the understanding through to being available for use at any point. In other catchments, irrigated demand may be used as a proxy. </a:t>
            </a:r>
          </a:p>
          <a:p>
            <a:r>
              <a:rPr lang="en-NZ" sz="1200" b="1" kern="1200">
                <a:solidFill>
                  <a:schemeClr val="tx1"/>
                </a:solidFill>
                <a:effectLst/>
                <a:latin typeface="+mn-lt"/>
                <a:ea typeface="+mn-ea"/>
                <a:cs typeface="+mn-cs"/>
              </a:rPr>
              <a:t>How would the current programme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Better understanding of how demand/use is changing over time through irrigated area and water use as historically ORC has not tracked this.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Live dashboards would be developed for areas which don’t have them (Taieri, Lindis, Cardrona, and others- already exist in the Manuherekia). These help catchments manage water but also track allocation pressure.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Expand accounts to better incorporate how different land uses are using water, such as forestry, willows, and leakage from water races.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Partnerships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Irrigation companies and industry bodies when developing and providing water accounts.</a:t>
            </a:r>
          </a:p>
          <a:p>
            <a:pPr lvl="0"/>
            <a:r>
              <a:rPr lang="en-NZ" sz="1200" kern="1200">
                <a:solidFill>
                  <a:schemeClr val="tx1"/>
                </a:solidFill>
                <a:effectLst/>
                <a:latin typeface="+mn-lt"/>
                <a:ea typeface="+mn-ea"/>
                <a:cs typeface="+mn-cs"/>
              </a:rPr>
              <a:t>Irrigation companies when investigating “losses” from water races and whether those have positive environmental impacts in groundwater and wetland ecosystems</a:t>
            </a:r>
          </a:p>
          <a:p>
            <a:pPr lvl="0"/>
            <a:r>
              <a:rPr lang="en-NZ" sz="1200" kern="1200">
                <a:solidFill>
                  <a:schemeClr val="tx1"/>
                </a:solidFill>
                <a:effectLst/>
                <a:latin typeface="+mn-lt"/>
                <a:ea typeface="+mn-ea"/>
                <a:cs typeface="+mn-cs"/>
              </a:rPr>
              <a:t>Forestry industry when investigating how plantations impact water losses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fontAlgn="base"/>
            <a:r>
              <a:rPr lang="en-NZ" sz="1200" kern="1200">
                <a:solidFill>
                  <a:schemeClr val="tx1"/>
                </a:solidFill>
                <a:effectLst/>
                <a:latin typeface="+mn-lt"/>
                <a:ea typeface="+mn-ea"/>
                <a:cs typeface="+mn-cs"/>
              </a:rPr>
              <a:t>​</a:t>
            </a:r>
          </a:p>
          <a:p>
            <a:r>
              <a:rPr lang="en-US" sz="1200" kern="1200">
                <a:solidFill>
                  <a:schemeClr val="tx1"/>
                </a:solidFill>
                <a:effectLst/>
                <a:latin typeface="+mn-lt"/>
                <a:ea typeface="+mn-ea"/>
                <a:cs typeface="+mn-cs"/>
              </a:rPr>
              <a:t> </a:t>
            </a:r>
            <a:endParaRPr lang="en-NZ"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Driver</a:t>
            </a:r>
            <a:endParaRPr lang="en-NZ" sz="1200" kern="1200">
              <a:solidFill>
                <a:schemeClr val="tx1"/>
              </a:solidFill>
              <a:effectLst/>
              <a:latin typeface="+mn-lt"/>
              <a:ea typeface="+mn-ea"/>
              <a:cs typeface="+mn-cs"/>
            </a:endParaRPr>
          </a:p>
          <a:p>
            <a:r>
              <a:rPr lang="en-AU" sz="1200" kern="1200">
                <a:solidFill>
                  <a:schemeClr val="tx1"/>
                </a:solidFill>
                <a:effectLst/>
                <a:latin typeface="+mn-lt"/>
                <a:ea typeface="+mn-ea"/>
                <a:cs typeface="+mn-cs"/>
              </a:rPr>
              <a:t>Water accounting plays an important role when allocating resources, which is a regional council responsibility under both the RMA (30(1)(fa)) and NEB (223, 57(3(b))). More explicitly, water accounting has been a requirement under multiple iterations of the NPSFM (3.29). </a:t>
            </a:r>
            <a:endParaRPr lang="en-NZ" sz="1200" kern="1200">
              <a:solidFill>
                <a:schemeClr val="tx1"/>
              </a:solidFill>
              <a:effectLst/>
              <a:latin typeface="+mn-lt"/>
              <a:ea typeface="+mn-ea"/>
              <a:cs typeface="+mn-cs"/>
            </a:endParaRPr>
          </a:p>
          <a:p>
            <a:pPr fontAlgn="base"/>
            <a:r>
              <a:rPr lang="en-NZ" sz="1200" b="1" kern="1200">
                <a:solidFill>
                  <a:schemeClr val="tx1"/>
                </a:solidFill>
                <a:effectLst/>
                <a:latin typeface="+mn-lt"/>
                <a:ea typeface="+mn-ea"/>
                <a:cs typeface="+mn-cs"/>
              </a:rPr>
              <a:t> </a:t>
            </a:r>
            <a:endParaRPr lang="en-NZ" sz="1200" kern="1200">
              <a:solidFill>
                <a:schemeClr val="tx1"/>
              </a:solidFill>
              <a:effectLst/>
              <a:latin typeface="+mn-lt"/>
              <a:ea typeface="+mn-ea"/>
              <a:cs typeface="+mn-cs"/>
            </a:endParaRPr>
          </a:p>
          <a:p>
            <a:pPr fontAlgn="base"/>
            <a:r>
              <a:rPr lang="en-NZ" sz="1200" b="1" kern="1200">
                <a:solidFill>
                  <a:schemeClr val="tx1"/>
                </a:solidFill>
                <a:effectLst/>
                <a:latin typeface="+mn-lt"/>
                <a:ea typeface="+mn-ea"/>
                <a:cs typeface="+mn-cs"/>
              </a:rPr>
              <a:t>Alignment with Councillor Priority Actions: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SRA4- </a:t>
            </a:r>
            <a:r>
              <a:rPr lang="en-NZ" sz="1200" i="1" kern="1200">
                <a:solidFill>
                  <a:schemeClr val="tx1"/>
                </a:solidFill>
                <a:effectLst/>
                <a:latin typeface="+mn-lt"/>
                <a:ea typeface="+mn-ea"/>
                <a:cs typeface="+mn-cs"/>
              </a:rPr>
              <a:t>Improve accessibility of environmental and natural hazard information, including consideration of property-level visibility and integration of relevant external data sources where practicable:</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Creation of accounting dashboards to help community groups better manage water</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SRA5- </a:t>
            </a:r>
            <a:r>
              <a:rPr lang="en-NZ" sz="1200" i="1" kern="1200">
                <a:solidFill>
                  <a:schemeClr val="tx1"/>
                </a:solidFill>
                <a:effectLst/>
                <a:latin typeface="+mn-lt"/>
                <a:ea typeface="+mn-ea"/>
                <a:cs typeface="+mn-cs"/>
              </a:rPr>
              <a:t>Ensure irrigation, water storage and hydro opportunities are appropriately enabled, including addressing any unintended regulatory or organisational barriers:</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provides base information to evaluate current and alternative allocation settings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SPA3- </a:t>
            </a:r>
            <a:r>
              <a:rPr lang="en-NZ" sz="1200" i="1" kern="1200">
                <a:solidFill>
                  <a:schemeClr val="tx1"/>
                </a:solidFill>
                <a:effectLst/>
                <a:latin typeface="+mn-lt"/>
                <a:ea typeface="+mn-ea"/>
                <a:cs typeface="+mn-cs"/>
              </a:rPr>
              <a:t>Identify and address barriers to good practice water use in the non-regulatory space, including working with water users, communities and sector expertise to support improved outcome</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provides accounting dashboards to facilitate water management by catchment groups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EDA7- </a:t>
            </a:r>
            <a:r>
              <a:rPr lang="en-NZ" sz="1200" i="1" kern="1200">
                <a:solidFill>
                  <a:schemeClr val="tx1"/>
                </a:solidFill>
                <a:effectLst/>
                <a:latin typeface="+mn-lt"/>
                <a:ea typeface="+mn-ea"/>
                <a:cs typeface="+mn-cs"/>
              </a:rPr>
              <a:t>Support landowner collaboration and environmental and flood resilience initiatives where these contribute to improved catchment outcomes</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accounting dashboards to facilitate water management by catchment groups. Info will also support any storage considerations undertaken by regional council or catchments themselves.</a:t>
            </a:r>
          </a:p>
          <a:p>
            <a:pPr lvl="0" fontAlgn="base"/>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 </a:t>
            </a:r>
            <a:r>
              <a:rPr lang="en-NZ" sz="1200" kern="1200">
                <a:solidFill>
                  <a:schemeClr val="tx1"/>
                </a:solidFill>
                <a:effectLst/>
                <a:latin typeface="+mn-lt"/>
                <a:ea typeface="+mn-ea"/>
                <a:cs typeface="+mn-cs"/>
              </a:rPr>
              <a:t>and 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Manuherekia</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Feeds into CPA1 and 2 by providing base information about the pressure on water resources and where issues may be present.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endParaRPr lang="en-NZ"/>
          </a:p>
        </p:txBody>
      </p:sp>
      <p:sp>
        <p:nvSpPr>
          <p:cNvPr id="4" name="Slide Number Placeholder 3">
            <a:extLst>
              <a:ext uri="{FF2B5EF4-FFF2-40B4-BE49-F238E27FC236}">
                <a16:creationId xmlns:a16="http://schemas.microsoft.com/office/drawing/2014/main" id="{BF85579C-4D8E-FE85-F3B1-237953242528}"/>
              </a:ext>
            </a:extLst>
          </p:cNvPr>
          <p:cNvSpPr>
            <a:spLocks noGrp="1"/>
          </p:cNvSpPr>
          <p:nvPr>
            <p:ph type="sldNum" sz="quarter" idx="5"/>
          </p:nvPr>
        </p:nvSpPr>
        <p:spPr/>
        <p:txBody>
          <a:bodyPr/>
          <a:lstStyle/>
          <a:p>
            <a:fld id="{4C2FA04D-85D5-4A5E-B138-6878E129561B}" type="slidenum">
              <a:rPr lang="en-NZ" smtClean="0"/>
              <a:t>19</a:t>
            </a:fld>
            <a:endParaRPr lang="en-NZ"/>
          </a:p>
        </p:txBody>
      </p:sp>
    </p:spTree>
    <p:extLst>
      <p:ext uri="{BB962C8B-B14F-4D97-AF65-F5344CB8AC3E}">
        <p14:creationId xmlns:p14="http://schemas.microsoft.com/office/powerpoint/2010/main" val="13176063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01127-C532-FEA9-1066-30C886D89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0D06C-0A9F-4E95-A470-5847D9212D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8CFC4-8ABB-063F-0BED-3AF4D591D8F2}"/>
              </a:ext>
            </a:extLst>
          </p:cNvPr>
          <p:cNvSpPr>
            <a:spLocks noGrp="1"/>
          </p:cNvSpPr>
          <p:nvPr>
            <p:ph type="body" idx="1"/>
          </p:nvPr>
        </p:nvSpPr>
        <p:spPr/>
        <p:txBody>
          <a:bodyPr/>
          <a:lstStyle/>
          <a:p>
            <a:r>
              <a:rPr lang="en-AU" sz="1200" kern="1200">
                <a:solidFill>
                  <a:schemeClr val="tx1"/>
                </a:solidFill>
                <a:effectLst/>
                <a:latin typeface="+mn-lt"/>
                <a:ea typeface="+mn-ea"/>
                <a:cs typeface="+mn-cs"/>
              </a:rPr>
              <a:t>This question is where we look to understand </a:t>
            </a:r>
            <a:r>
              <a:rPr lang="en-NZ" sz="1200" kern="1200">
                <a:solidFill>
                  <a:schemeClr val="tx1"/>
                </a:solidFill>
                <a:effectLst/>
                <a:latin typeface="+mn-lt"/>
                <a:ea typeface="+mn-ea"/>
                <a:cs typeface="+mn-cs"/>
              </a:rPr>
              <a:t>fundamental state and trends in rainfall, natural flow, which provide an indication of climate variability, and how that compares to sites with upstream flow alteration through damming, diversion, and abstraction. </a:t>
            </a:r>
            <a:r>
              <a:rPr lang="en-US" sz="1200" kern="1200">
                <a:solidFill>
                  <a:schemeClr val="tx1"/>
                </a:solidFill>
                <a:effectLst/>
                <a:latin typeface="+mn-lt"/>
                <a:ea typeface="+mn-ea"/>
                <a:cs typeface="+mn-cs"/>
              </a:rPr>
              <a:t>​</a:t>
            </a:r>
            <a:r>
              <a:rPr lang="en-NZ" sz="1200" kern="1200">
                <a:solidFill>
                  <a:schemeClr val="tx1"/>
                </a:solidFill>
                <a:effectLst/>
                <a:latin typeface="+mn-lt"/>
                <a:ea typeface="+mn-ea"/>
                <a:cs typeface="+mn-cs"/>
              </a:rPr>
              <a:t>We also look to understand how flow alteration may be impacting on ecological values and interactions with groundwater/aquifers which can lead to drying reaches or depletion of aquifers resulting in water not being available for bores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Resolution: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state of environment, we’d again look to provide more resolution- such as sub-catchment level outputs, where pressure is higher (such as Taieri, Manuherekia, Lindis, Kakanui) and catchment level accounts where pressure is lower (Arrow, Cardrona, Shag, </a:t>
            </a:r>
            <a:r>
              <a:rPr lang="en-NZ" sz="1200" kern="1200" err="1">
                <a:solidFill>
                  <a:schemeClr val="tx1"/>
                </a:solidFill>
                <a:effectLst/>
                <a:latin typeface="+mn-lt"/>
                <a:ea typeface="+mn-ea"/>
                <a:cs typeface="+mn-cs"/>
              </a:rPr>
              <a:t>Pomahaka</a:t>
            </a:r>
            <a:r>
              <a:rPr lang="en-NZ" sz="1200" kern="1200">
                <a:solidFill>
                  <a:schemeClr val="tx1"/>
                </a:solidFill>
                <a:effectLst/>
                <a:latin typeface="+mn-lt"/>
                <a:ea typeface="+mn-ea"/>
                <a:cs typeface="+mn-cs"/>
              </a:rPr>
              <a:t>). Operationally, this may mean re-prioritization of flow sites toward high pressure catchments, and movement of sites within catchments, and altering of the groundwater monitoring programme to better understand surface water interactions. </a:t>
            </a:r>
          </a:p>
          <a:p>
            <a:r>
              <a:rPr lang="en-NZ" sz="1200" b="1" kern="1200">
                <a:solidFill>
                  <a:schemeClr val="tx1"/>
                </a:solidFill>
                <a:effectLst/>
                <a:latin typeface="+mn-lt"/>
                <a:ea typeface="+mn-ea"/>
                <a:cs typeface="+mn-cs"/>
              </a:rPr>
              <a:t>How would the current programme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Investigating state and trend in flows which provides an indication of whether use and/or climate are leading to reduced water availability for both the environment and water users. ORC has not previously done this which limits ORC’s ability understand water quantity resources through time.</a:t>
            </a:r>
          </a:p>
          <a:p>
            <a:pPr lvl="0"/>
            <a:r>
              <a:rPr lang="en-NZ" sz="1200" kern="1200">
                <a:solidFill>
                  <a:schemeClr val="tx1"/>
                </a:solidFill>
                <a:effectLst/>
                <a:latin typeface="+mn-lt"/>
                <a:ea typeface="+mn-ea"/>
                <a:cs typeface="+mn-cs"/>
              </a:rPr>
              <a:t>The programme would also look to maintain an active understanding across the full region rather periodically (often &gt;10 years) publishing reports on individual catchments and then leaving them. We will still investigate and publish reports on a catchment lever. However, once the understanding is developed it would be actively maintained through semi-automated processing.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Better integrating groundwater to understand whether drying reaches are natural and how abstraction influences drying, loss and gain rates, aquifer recharge, and bore reliability</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Linking impacts through to estuary closure and wetland and dryland ecosystem extent</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Partnerships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Bore owners when determining bore locations, and bore head security checks and education. (Check my well  - online website)</a:t>
            </a:r>
          </a:p>
          <a:p>
            <a:pPr lvl="0"/>
            <a:r>
              <a:rPr lang="en-NZ" sz="1200" b="1" kern="1200">
                <a:solidFill>
                  <a:schemeClr val="tx1"/>
                </a:solidFill>
                <a:effectLst/>
                <a:latin typeface="+mn-lt"/>
                <a:ea typeface="+mn-ea"/>
                <a:cs typeface="+mn-cs"/>
              </a:rPr>
              <a:t>Drivers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State of environment monitoring helps determine how flows are changing and whether we need to alter management approaches, whether that’s regulatory allocation settings, or non-regulatory rostering/water management. State of environment monitoring is required under the RMA (35(2)(a)) and NEB (222(bd); 224(2); 57(1(a), (c), (f); 55(3)). Water quantity also has requirements under the NPSFM.</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Alignment with Councillor Priority Actions: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SRA5- </a:t>
            </a:r>
            <a:r>
              <a:rPr lang="en-NZ" sz="1200" i="1" kern="1200">
                <a:solidFill>
                  <a:schemeClr val="tx1"/>
                </a:solidFill>
                <a:effectLst/>
                <a:latin typeface="+mn-lt"/>
                <a:ea typeface="+mn-ea"/>
                <a:cs typeface="+mn-cs"/>
              </a:rPr>
              <a:t>Ensure irrigation, water storage and hydro opportunities are appropriately enabled, including addressing any unintended regulatory or organisational barriers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provides base information on water quantity state and water availability</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EDA7-</a:t>
            </a:r>
            <a:r>
              <a:rPr lang="en-NZ" sz="1200" i="1" kern="1200">
                <a:solidFill>
                  <a:schemeClr val="tx1"/>
                </a:solidFill>
                <a:effectLst/>
                <a:latin typeface="+mn-lt"/>
                <a:ea typeface="+mn-ea"/>
                <a:cs typeface="+mn-cs"/>
              </a:rPr>
              <a:t> Support landowner collaboration and environmental and flood resilience initiatives where these contribute to improved catchment outcomes</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understanding vulnerability of different bores to abstraction levels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 </a:t>
            </a:r>
            <a:r>
              <a:rPr lang="en-NZ" sz="1200" kern="1200">
                <a:solidFill>
                  <a:schemeClr val="tx1"/>
                </a:solidFill>
                <a:effectLst/>
                <a:latin typeface="+mn-lt"/>
                <a:ea typeface="+mn-ea"/>
                <a:cs typeface="+mn-cs"/>
              </a:rPr>
              <a:t>and 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Manuherekia</a:t>
            </a:r>
            <a:r>
              <a:rPr lang="en-NZ" sz="1200" kern="1200">
                <a:solidFill>
                  <a:schemeClr val="tx1"/>
                </a:solidFill>
                <a:effectLst/>
                <a:latin typeface="+mn-lt"/>
                <a:ea typeface="+mn-ea"/>
                <a:cs typeface="+mn-cs"/>
              </a:rPr>
              <a:t>: </a:t>
            </a:r>
          </a:p>
          <a:p>
            <a:pPr lvl="1" fontAlgn="base"/>
            <a:r>
              <a:rPr lang="en-NZ" sz="1200" kern="1200">
                <a:solidFill>
                  <a:schemeClr val="tx1"/>
                </a:solidFill>
                <a:effectLst/>
                <a:latin typeface="+mn-lt"/>
                <a:ea typeface="+mn-ea"/>
                <a:cs typeface="+mn-cs"/>
              </a:rPr>
              <a:t>Feeds into CPA1 and 2 by providing base information about the pressure on water resources and where issues may be present. </a:t>
            </a:r>
            <a:r>
              <a:rPr lang="en-US" sz="1200" kern="1200">
                <a:solidFill>
                  <a:schemeClr val="tx1"/>
                </a:solidFill>
                <a:effectLst/>
                <a:latin typeface="+mn-lt"/>
                <a:ea typeface="+mn-ea"/>
                <a:cs typeface="+mn-cs"/>
              </a:rPr>
              <a:t>​ ​</a:t>
            </a:r>
            <a:endParaRPr lang="en-NZ" sz="1200" kern="1200">
              <a:solidFill>
                <a:schemeClr val="tx1"/>
              </a:solidFill>
              <a:effectLst/>
              <a:latin typeface="+mn-lt"/>
              <a:ea typeface="+mn-ea"/>
              <a:cs typeface="+mn-cs"/>
            </a:endParaRPr>
          </a:p>
          <a:p>
            <a:endParaRPr lang="en-NZ"/>
          </a:p>
        </p:txBody>
      </p:sp>
      <p:sp>
        <p:nvSpPr>
          <p:cNvPr id="4" name="Slide Number Placeholder 3">
            <a:extLst>
              <a:ext uri="{FF2B5EF4-FFF2-40B4-BE49-F238E27FC236}">
                <a16:creationId xmlns:a16="http://schemas.microsoft.com/office/drawing/2014/main" id="{CA3D11BD-9699-2E76-A931-D7928C1AB3C8}"/>
              </a:ext>
            </a:extLst>
          </p:cNvPr>
          <p:cNvSpPr>
            <a:spLocks noGrp="1"/>
          </p:cNvSpPr>
          <p:nvPr>
            <p:ph type="sldNum" sz="quarter" idx="5"/>
          </p:nvPr>
        </p:nvSpPr>
        <p:spPr/>
        <p:txBody>
          <a:bodyPr/>
          <a:lstStyle/>
          <a:p>
            <a:fld id="{4C2FA04D-85D5-4A5E-B138-6878E129561B}" type="slidenum">
              <a:rPr lang="en-NZ" smtClean="0"/>
              <a:t>20</a:t>
            </a:fld>
            <a:endParaRPr lang="en-NZ"/>
          </a:p>
        </p:txBody>
      </p:sp>
    </p:spTree>
    <p:extLst>
      <p:ext uri="{BB962C8B-B14F-4D97-AF65-F5344CB8AC3E}">
        <p14:creationId xmlns:p14="http://schemas.microsoft.com/office/powerpoint/2010/main" val="1364367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7CA06-CB76-3E21-A376-3F0E7DC69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6B323-DDB2-A070-C4A4-266C4C3CE8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03A0FD-C2CA-F84C-1930-EFF9FD3BDB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Once we understand the current state and the pressures, the next question is: </a:t>
            </a:r>
            <a:r>
              <a:rPr lang="en-NZ" b="1"/>
              <a:t>what can we do about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BE44E905-7259-F569-8CA1-E63494F279AD}"/>
              </a:ext>
            </a:extLst>
          </p:cNvPr>
          <p:cNvSpPr>
            <a:spLocks noGrp="1"/>
          </p:cNvSpPr>
          <p:nvPr>
            <p:ph type="sldNum" sz="quarter" idx="5"/>
          </p:nvPr>
        </p:nvSpPr>
        <p:spPr/>
        <p:txBody>
          <a:bodyPr/>
          <a:lstStyle/>
          <a:p>
            <a:fld id="{4C2FA04D-85D5-4A5E-B138-6878E129561B}" type="slidenum">
              <a:rPr lang="en-NZ" smtClean="0"/>
              <a:t>21</a:t>
            </a:fld>
            <a:endParaRPr lang="en-NZ"/>
          </a:p>
        </p:txBody>
      </p:sp>
    </p:spTree>
    <p:extLst>
      <p:ext uri="{BB962C8B-B14F-4D97-AF65-F5344CB8AC3E}">
        <p14:creationId xmlns:p14="http://schemas.microsoft.com/office/powerpoint/2010/main" val="861713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FD5A4-6800-59F5-11CD-B525C9B32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6B9CE-25CC-86F1-8549-0ACE6B534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BDD31-27F1-813E-E730-8CCE8C8C6EE2}"/>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How different management options will impact water users and the environment. This includes identifying what mitigation options might be, such as changing land cover to increase yield, altering irrigation practice/non-regulatory rostering, or changing regulatory settings to enable use and/or reduce ecological impacts.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Resolution: Pressure Based</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scenario modelling and decision support tools, we’d again look to provide bespoke, higher certainty, scenarios with sub-catchment level outputs at key management nodes in areas where pressure is higher (such as Taieri, Manuherekia, Lindis, Kakanui) and lower certainty, bottom of catchment modelling where pressure is lower (Arrow, Cardrona, Shag, Pomahaka). Notably, this programme has historically done this.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How would the current programme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Historically, the programme has provided catchment models at the point of regulatory plan changes. This means they are not readily available for catchment groups to consider how alternative water management strategies, storage, alternative water sources, etc. may improve outcomes for water users and the environment. The programme would look to create, and maintain, models so they are available to support both regulatory and non-regulatory water quantity management investigation and opportunities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 programme would expand beyond primarily investigating how alternative regulatory settings would impact on users and the environment to providing base data to support storage and development scenarios which could be used to mitigate effects of proposed regulatory settings or to enhance reliability under climate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 programme will build on understanding gained through state of environment monitoring and water accounting and better integrate across groundwater, estuaries, wetlands, and dryland ecosystems.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Partnerships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groups and irrigation companies to determine what scenarios they’d like to investigate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irrigation companies and industry bodies to investigate storage/water harvest options which may be suitable in particular catchments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Drivers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Determining options, and modelling how they may impact values, supports allocation and limit setting processes, which are a responsibility of regional council under both the RMA (30(1(fa))) and NEB (223). Both the RMA (32) and the NEB (56) have requirements for evaluating outcomes impacts on resources users. Scenario modelling enables these assessments. </a:t>
            </a:r>
          </a:p>
          <a:p>
            <a:r>
              <a:rPr lang="en-NZ" sz="1200" b="1" kern="1200">
                <a:solidFill>
                  <a:schemeClr val="tx1"/>
                </a:solidFill>
                <a:effectLst/>
                <a:latin typeface="+mn-lt"/>
                <a:ea typeface="+mn-ea"/>
                <a:cs typeface="+mn-cs"/>
              </a:rPr>
              <a:t>Alignment with Councillor Priority Actions: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SRA5 </a:t>
            </a:r>
            <a:r>
              <a:rPr lang="en-NZ" sz="1200" i="1" kern="1200">
                <a:solidFill>
                  <a:schemeClr val="tx1"/>
                </a:solidFill>
                <a:effectLst/>
                <a:latin typeface="+mn-lt"/>
                <a:ea typeface="+mn-ea"/>
                <a:cs typeface="+mn-cs"/>
              </a:rPr>
              <a:t>Ensure irrigation, water storage and hydro opportunities are appropriately enabled, including addressing any unintended regulatory or organisational barriers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provides options and scenario information to support this and would provide models for communities to use or further develop when investigating alternative catchment scenario including storage, land use shifts, or water management changes. </a:t>
            </a:r>
          </a:p>
          <a:p>
            <a:pPr lvl="0"/>
            <a:r>
              <a:rPr lang="en-NZ" sz="1200" kern="1200">
                <a:solidFill>
                  <a:schemeClr val="tx1"/>
                </a:solidFill>
                <a:effectLst/>
                <a:latin typeface="+mn-lt"/>
                <a:ea typeface="+mn-ea"/>
                <a:cs typeface="+mn-cs"/>
              </a:rPr>
              <a:t>SPA3- </a:t>
            </a:r>
            <a:r>
              <a:rPr lang="en-NZ" sz="1200" i="1" kern="1200">
                <a:solidFill>
                  <a:schemeClr val="tx1"/>
                </a:solidFill>
                <a:effectLst/>
                <a:latin typeface="+mn-lt"/>
                <a:ea typeface="+mn-ea"/>
                <a:cs typeface="+mn-cs"/>
              </a:rPr>
              <a:t>Identify and address barriers to good practice water use in the non-regulatory space, including working with water users, communities and sector expertise to support improved outcomes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scenarios can include investigations of how to improve catchment rostering water use to achieve better outcomes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fontAlgn="base"/>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 </a:t>
            </a:r>
            <a:r>
              <a:rPr lang="en-NZ" sz="1200" kern="1200">
                <a:solidFill>
                  <a:schemeClr val="tx1"/>
                </a:solidFill>
                <a:effectLst/>
                <a:latin typeface="+mn-lt"/>
                <a:ea typeface="+mn-ea"/>
                <a:cs typeface="+mn-cs"/>
              </a:rPr>
              <a:t>and 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Manuherekia</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will provide hot spots and potential mitigation opportunities and how council can improve the situation.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CPA6- </a:t>
            </a:r>
            <a:r>
              <a:rPr lang="en-NZ" sz="1200" i="1" kern="1200">
                <a:solidFill>
                  <a:schemeClr val="tx1"/>
                </a:solidFill>
                <a:effectLst/>
                <a:latin typeface="+mn-lt"/>
                <a:ea typeface="+mn-ea"/>
                <a:cs typeface="+mn-cs"/>
              </a:rPr>
              <a:t>Support structured engagement with Manuherekia water users to identify and address barriers to progressing water infrastructure and catchment outcomes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Provides tools to evaluate storage opportunities and options to for this.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endParaRPr lang="en-NZ"/>
          </a:p>
        </p:txBody>
      </p:sp>
      <p:sp>
        <p:nvSpPr>
          <p:cNvPr id="4" name="Slide Number Placeholder 3">
            <a:extLst>
              <a:ext uri="{FF2B5EF4-FFF2-40B4-BE49-F238E27FC236}">
                <a16:creationId xmlns:a16="http://schemas.microsoft.com/office/drawing/2014/main" id="{B6429573-0BAE-DA43-A514-1C308A59C50F}"/>
              </a:ext>
            </a:extLst>
          </p:cNvPr>
          <p:cNvSpPr>
            <a:spLocks noGrp="1"/>
          </p:cNvSpPr>
          <p:nvPr>
            <p:ph type="sldNum" sz="quarter" idx="5"/>
          </p:nvPr>
        </p:nvSpPr>
        <p:spPr/>
        <p:txBody>
          <a:bodyPr/>
          <a:lstStyle/>
          <a:p>
            <a:fld id="{4C2FA04D-85D5-4A5E-B138-6878E129561B}" type="slidenum">
              <a:rPr lang="en-NZ" smtClean="0"/>
              <a:t>22</a:t>
            </a:fld>
            <a:endParaRPr lang="en-NZ"/>
          </a:p>
        </p:txBody>
      </p:sp>
    </p:spTree>
    <p:extLst>
      <p:ext uri="{BB962C8B-B14F-4D97-AF65-F5344CB8AC3E}">
        <p14:creationId xmlns:p14="http://schemas.microsoft.com/office/powerpoint/2010/main" val="23600202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AFF1E-5ED4-8DD8-5DF2-24952F7E6C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7C663-3639-1E85-0163-D211F28595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18897-D888-E920-3C67-D9BC0574B0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third part of the programme is about learning from what we have already done.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369F08BB-0591-AE87-DE82-CB99D2627A92}"/>
              </a:ext>
            </a:extLst>
          </p:cNvPr>
          <p:cNvSpPr>
            <a:spLocks noGrp="1"/>
          </p:cNvSpPr>
          <p:nvPr>
            <p:ph type="sldNum" sz="quarter" idx="5"/>
          </p:nvPr>
        </p:nvSpPr>
        <p:spPr/>
        <p:txBody>
          <a:bodyPr/>
          <a:lstStyle/>
          <a:p>
            <a:fld id="{4C2FA04D-85D5-4A5E-B138-6878E129561B}" type="slidenum">
              <a:rPr lang="en-NZ" smtClean="0"/>
              <a:t>23</a:t>
            </a:fld>
            <a:endParaRPr lang="en-NZ"/>
          </a:p>
        </p:txBody>
      </p:sp>
    </p:spTree>
    <p:extLst>
      <p:ext uri="{BB962C8B-B14F-4D97-AF65-F5344CB8AC3E}">
        <p14:creationId xmlns:p14="http://schemas.microsoft.com/office/powerpoint/2010/main" val="22067363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923A0-A49F-3F23-BCCA-CE2AED174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D96B3-1180-99AA-AFA1-C377C8F2E6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B8262-8CA3-565C-B323-07B6AD136040}"/>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whether actions undertaken by ORC and community groups have achieved the intended objectives. This includes both regulatory approaches: such as minimum flows and allocations avoiding prolonged drying of a river and achieving the intended reliability target and as well as non-regulatory actions such as supporting irrigation groups to evaluate and improve their water management and rostering/rationing approaches.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Resolution: Pressure and action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Similar to above, the resolution will be based on catchment pressure and will assess particular objectives set out in regulatory plans/community documents such as avoiding drying reaches, maintain ecological habitat, etc. However, rather than being only pressure based, we will also focus on areas where communities are putting in effort to improve water management even if pressure is low. </a:t>
            </a:r>
          </a:p>
          <a:p>
            <a:r>
              <a:rPr lang="en-NZ" sz="1200" b="1" kern="1200">
                <a:solidFill>
                  <a:schemeClr val="tx1"/>
                </a:solidFill>
                <a:effectLst/>
                <a:latin typeface="+mn-lt"/>
                <a:ea typeface="+mn-ea"/>
                <a:cs typeface="+mn-cs"/>
              </a:rPr>
              <a:t>How would the current programme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Assessing whether regulatory and non-regulatory settings are providing for their intended outcomes. Historically, council has not assessed this due to minimum flow implementation lags associated with deemed permits.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Assessing both the impact on users as well as environmental objectives.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Investigating “unavailable” allocation that isn’t used, why it isn’t used, and whether policies should be, and are, effectively returning it to being available. ​</a:t>
            </a:r>
          </a:p>
          <a:p>
            <a:r>
              <a:rPr lang="en-NZ" sz="1200" b="1" kern="1200">
                <a:solidFill>
                  <a:schemeClr val="tx1"/>
                </a:solidFill>
                <a:effectLst/>
                <a:latin typeface="+mn-lt"/>
                <a:ea typeface="+mn-ea"/>
                <a:cs typeface="+mn-cs"/>
              </a:rPr>
              <a:t>Partnerships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groups and irrigation companies to understand whether flows are “workable” and providing for intended outcomes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Integrate community data on drying reaches and effectiveness of residual flows in maintaining continuity or other intended outcomes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irrigation groups and provide live dashboard and end of season summaries to help them refine management and rostering practices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a:t>
            </a:r>
          </a:p>
          <a:p>
            <a:r>
              <a:rPr lang="en-NZ" sz="1200" b="1" kern="1200">
                <a:solidFill>
                  <a:schemeClr val="tx1"/>
                </a:solidFill>
                <a:effectLst/>
                <a:latin typeface="+mn-lt"/>
                <a:ea typeface="+mn-ea"/>
                <a:cs typeface="+mn-cs"/>
              </a:rPr>
              <a:t>Drivers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Plan effectiveness is required under the RMA (35(2)(b)) and elements are required under the NEB to ensure avoidance of breaching limits (60B) and effectiveness of any bespoke provisions (Planning bill- Schedule 3 11(2)). We anticipate further guidance through either National Environmental Standards and/or national policy direction (NEB 61(b)). </a:t>
            </a:r>
          </a:p>
          <a:p>
            <a:r>
              <a:rPr lang="en-NZ" sz="1200" kern="1200">
                <a:solidFill>
                  <a:schemeClr val="tx1"/>
                </a:solidFill>
                <a:effectLst/>
                <a:latin typeface="+mn-lt"/>
                <a:ea typeface="+mn-ea"/>
                <a:cs typeface="+mn-cs"/>
              </a:rPr>
              <a:t>Notably, this question is likely the question which in which community and catchment groups have the most interest. </a:t>
            </a:r>
          </a:p>
          <a:p>
            <a:r>
              <a:rPr lang="en-NZ" sz="1200" b="1" kern="1200">
                <a:solidFill>
                  <a:schemeClr val="tx1"/>
                </a:solidFill>
                <a:effectLst/>
                <a:latin typeface="+mn-lt"/>
                <a:ea typeface="+mn-ea"/>
                <a:cs typeface="+mn-cs"/>
              </a:rPr>
              <a:t>Alignment with Councillor Priority Actions: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SRA4- </a:t>
            </a:r>
            <a:r>
              <a:rPr lang="en-NZ" sz="1200" i="1" kern="1200">
                <a:solidFill>
                  <a:schemeClr val="tx1"/>
                </a:solidFill>
                <a:effectLst/>
                <a:latin typeface="+mn-lt"/>
                <a:ea typeface="+mn-ea"/>
                <a:cs typeface="+mn-cs"/>
              </a:rPr>
              <a:t>Improve accessibility of environmental and natural hazard information, including consideration of property-level visibility and integration of relevant external data sources where practicable</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providing live dashboards and end of season management support</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SRA5- </a:t>
            </a:r>
            <a:r>
              <a:rPr lang="en-NZ" sz="1200" i="1" kern="1200">
                <a:solidFill>
                  <a:schemeClr val="tx1"/>
                </a:solidFill>
                <a:effectLst/>
                <a:latin typeface="+mn-lt"/>
                <a:ea typeface="+mn-ea"/>
                <a:cs typeface="+mn-cs"/>
              </a:rPr>
              <a:t>Ensure irrigation, water storage and hydro opportunities are appropriately enabled, including addressing any unintended regulatory or organisational barriers: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Investigates unused allocation, whether it should be returned to available, and if provisions are doing so, and investigates any over restricted flows​</a:t>
            </a:r>
          </a:p>
          <a:p>
            <a:pPr lvl="0"/>
            <a:r>
              <a:rPr lang="en-NZ" sz="1200" kern="1200">
                <a:solidFill>
                  <a:schemeClr val="tx1"/>
                </a:solidFill>
                <a:effectLst/>
                <a:latin typeface="+mn-lt"/>
                <a:ea typeface="+mn-ea"/>
                <a:cs typeface="+mn-cs"/>
              </a:rPr>
              <a:t>SPA3- </a:t>
            </a:r>
            <a:r>
              <a:rPr lang="en-NZ" sz="1200" i="1" kern="1200">
                <a:solidFill>
                  <a:schemeClr val="tx1"/>
                </a:solidFill>
                <a:effectLst/>
                <a:latin typeface="+mn-lt"/>
                <a:ea typeface="+mn-ea"/>
                <a:cs typeface="+mn-cs"/>
              </a:rPr>
              <a:t>Identify and address barriers to good practice water use in the non-regulatory space, including working with water users, communities and sector expertise to support improved outcomes: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Support for during and end of season water rostering/rationing and providing information to help irrigation groups look at more efficient ways of doing so.</a:t>
            </a:r>
            <a:r>
              <a:rPr lang="en-NZ" sz="1200" b="1" kern="1200">
                <a:solidFill>
                  <a:schemeClr val="tx1"/>
                </a:solidFill>
                <a:effectLst/>
                <a:latin typeface="+mn-lt"/>
                <a:ea typeface="+mn-ea"/>
                <a:cs typeface="+mn-cs"/>
              </a:rPr>
              <a:t>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EDA7- </a:t>
            </a:r>
            <a:r>
              <a:rPr lang="en-NZ" sz="1200" i="1" kern="1200">
                <a:solidFill>
                  <a:schemeClr val="tx1"/>
                </a:solidFill>
                <a:effectLst/>
                <a:latin typeface="+mn-lt"/>
                <a:ea typeface="+mn-ea"/>
                <a:cs typeface="+mn-cs"/>
              </a:rPr>
              <a:t>Support landowner collaboration and environmental and flood resilience initiatives where these contribute to improved catchment outcomes</a:t>
            </a:r>
            <a:r>
              <a:rPr lang="en-NZ" sz="1200" kern="1200">
                <a:solidFill>
                  <a:schemeClr val="tx1"/>
                </a:solidFill>
                <a:effectLst/>
                <a:latin typeface="+mn-lt"/>
                <a:ea typeface="+mn-ea"/>
                <a:cs typeface="+mn-cs"/>
              </a:rPr>
              <a:t>:</a:t>
            </a:r>
            <a:r>
              <a:rPr lang="en-NZ" sz="1200" b="1" kern="1200">
                <a:solidFill>
                  <a:schemeClr val="tx1"/>
                </a:solidFill>
                <a:effectLst/>
                <a:latin typeface="+mn-lt"/>
                <a:ea typeface="+mn-ea"/>
                <a:cs typeface="+mn-cs"/>
              </a:rPr>
              <a:t> </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Live dashboards to support more refined rostering/rationing of water during critical periods​</a:t>
            </a:r>
          </a:p>
          <a:p>
            <a:r>
              <a:rPr lang="en-AU" sz="1200" kern="1200">
                <a:solidFill>
                  <a:schemeClr val="tx1"/>
                </a:solidFill>
                <a:effectLst/>
                <a:latin typeface="+mn-lt"/>
                <a:ea typeface="+mn-ea"/>
                <a:cs typeface="+mn-cs"/>
              </a:rPr>
              <a:t> </a:t>
            </a:r>
            <a:endParaRPr lang="en-NZ" sz="1200" kern="1200">
              <a:solidFill>
                <a:schemeClr val="tx1"/>
              </a:solidFill>
              <a:effectLst/>
              <a:latin typeface="+mn-lt"/>
              <a:ea typeface="+mn-ea"/>
              <a:cs typeface="+mn-cs"/>
            </a:endParaRPr>
          </a:p>
          <a:p>
            <a:endParaRPr lang="en-NZ"/>
          </a:p>
        </p:txBody>
      </p:sp>
      <p:sp>
        <p:nvSpPr>
          <p:cNvPr id="4" name="Slide Number Placeholder 3">
            <a:extLst>
              <a:ext uri="{FF2B5EF4-FFF2-40B4-BE49-F238E27FC236}">
                <a16:creationId xmlns:a16="http://schemas.microsoft.com/office/drawing/2014/main" id="{8144B1EE-9026-9A4D-2C17-F647B43B890D}"/>
              </a:ext>
            </a:extLst>
          </p:cNvPr>
          <p:cNvSpPr>
            <a:spLocks noGrp="1"/>
          </p:cNvSpPr>
          <p:nvPr>
            <p:ph type="sldNum" sz="quarter" idx="5"/>
          </p:nvPr>
        </p:nvSpPr>
        <p:spPr/>
        <p:txBody>
          <a:bodyPr/>
          <a:lstStyle/>
          <a:p>
            <a:fld id="{4C2FA04D-85D5-4A5E-B138-6878E129561B}" type="slidenum">
              <a:rPr lang="en-NZ" smtClean="0"/>
              <a:t>24</a:t>
            </a:fld>
            <a:endParaRPr lang="en-NZ"/>
          </a:p>
        </p:txBody>
      </p:sp>
    </p:spTree>
    <p:extLst>
      <p:ext uri="{BB962C8B-B14F-4D97-AF65-F5344CB8AC3E}">
        <p14:creationId xmlns:p14="http://schemas.microsoft.com/office/powerpoint/2010/main" val="1157040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4FA23-2ECF-04B1-AD8C-581671E4E2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DC41A9-06AF-F89C-3DE3-EC3226C2B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24A16-5276-8779-7D6C-90657C14DB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final question is about the future/ </a:t>
            </a:r>
            <a:r>
              <a:rPr lang="en-NZ" err="1"/>
              <a:t>whats</a:t>
            </a:r>
            <a:r>
              <a:rPr lang="en-NZ"/>
              <a:t> coming our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745FADF8-7E21-F6A5-8AF0-FE258B7FBE10}"/>
              </a:ext>
            </a:extLst>
          </p:cNvPr>
          <p:cNvSpPr>
            <a:spLocks noGrp="1"/>
          </p:cNvSpPr>
          <p:nvPr>
            <p:ph type="sldNum" sz="quarter" idx="5"/>
          </p:nvPr>
        </p:nvSpPr>
        <p:spPr/>
        <p:txBody>
          <a:bodyPr/>
          <a:lstStyle/>
          <a:p>
            <a:fld id="{4C2FA04D-85D5-4A5E-B138-6878E129561B}" type="slidenum">
              <a:rPr lang="en-NZ" smtClean="0"/>
              <a:t>25</a:t>
            </a:fld>
            <a:endParaRPr lang="en-NZ"/>
          </a:p>
        </p:txBody>
      </p:sp>
    </p:spTree>
    <p:extLst>
      <p:ext uri="{BB962C8B-B14F-4D97-AF65-F5344CB8AC3E}">
        <p14:creationId xmlns:p14="http://schemas.microsoft.com/office/powerpoint/2010/main" val="16254204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C5438-3321-1C0D-FBBF-DE00FFD32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BEFF1-9179-EA17-80A2-446D09CD23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DD81F-C16B-7F64-58D0-6BD1E61E5674}"/>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likely future scenarios under alternative land use and what climate change might look like and what it may mean for managing abstraction and flow alteration </a:t>
            </a:r>
          </a:p>
          <a:p>
            <a:r>
              <a:rPr lang="en-NZ" sz="1200" b="1" kern="1200">
                <a:solidFill>
                  <a:schemeClr val="tx1"/>
                </a:solidFill>
                <a:effectLst/>
                <a:latin typeface="+mn-lt"/>
                <a:ea typeface="+mn-ea"/>
                <a:cs typeface="+mn-cs"/>
              </a:rPr>
              <a:t>Resolution: Regional with some pressure-based focus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Unlike in the other questions, this question will seek to identify areas which currently have low pressure, but are likely to see more in the future, or areas which have high pressure but may see further increases.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 programme would change by incorporating forecasting how water demand and availability may change under future climate and land use scenarios rather than representing current demand. Currently, the programme often infers future pressure using qualitative interpretation but doesn’t incorporate formal analysis. This would be done by building on scenario models developed for question two. </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territorial authorities, and industry groups to understand potential areas of change and where water availability is likely to face increased demand</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The RMA requires having regard for the effects of climate change. However, the NEB (57(d); 60B(2a)) has much more complex requirements around horizon/future focused information including incorporating predictions of likely future change in the medium to long-term when considering the capacity of the environment to withstand pressure and disturbance.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EDA7-</a:t>
            </a:r>
            <a:r>
              <a:rPr lang="en-NZ" sz="1200" i="1" kern="1200">
                <a:solidFill>
                  <a:schemeClr val="tx1"/>
                </a:solidFill>
                <a:effectLst/>
                <a:latin typeface="+mn-lt"/>
                <a:ea typeface="+mn-ea"/>
                <a:cs typeface="+mn-cs"/>
              </a:rPr>
              <a:t>Support landowner collaboration and environmental and flood resilience initiatives where these contribute to improved catchment outcomes</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Understanding vulnerability under future climate scenarios</a:t>
            </a:r>
          </a:p>
          <a:p>
            <a:pPr lvl="0"/>
            <a:r>
              <a:rPr lang="en-NZ" sz="1200" kern="1200">
                <a:solidFill>
                  <a:schemeClr val="tx1"/>
                </a:solidFill>
                <a:effectLst/>
                <a:latin typeface="+mn-lt"/>
                <a:ea typeface="+mn-ea"/>
                <a:cs typeface="+mn-cs"/>
              </a:rPr>
              <a:t>CPA6-</a:t>
            </a:r>
            <a:r>
              <a:rPr lang="en-NZ" sz="1200" i="1" kern="1200">
                <a:solidFill>
                  <a:schemeClr val="tx1"/>
                </a:solidFill>
                <a:effectLst/>
                <a:latin typeface="+mn-lt"/>
                <a:ea typeface="+mn-ea"/>
                <a:cs typeface="+mn-cs"/>
              </a:rPr>
              <a:t>Support structured engagement with Manuherekia water users to identify and address barriers to progressing water infrastructure and catchment outcomes</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Support understanding of future irrigation and climate scenarios when progressing this work</a:t>
            </a:r>
          </a:p>
          <a:p>
            <a:endParaRPr lang="en-NZ"/>
          </a:p>
        </p:txBody>
      </p:sp>
      <p:sp>
        <p:nvSpPr>
          <p:cNvPr id="4" name="Slide Number Placeholder 3">
            <a:extLst>
              <a:ext uri="{FF2B5EF4-FFF2-40B4-BE49-F238E27FC236}">
                <a16:creationId xmlns:a16="http://schemas.microsoft.com/office/drawing/2014/main" id="{9E019F4E-38CD-F09B-C151-CCD8BB785795}"/>
              </a:ext>
            </a:extLst>
          </p:cNvPr>
          <p:cNvSpPr>
            <a:spLocks noGrp="1"/>
          </p:cNvSpPr>
          <p:nvPr>
            <p:ph type="sldNum" sz="quarter" idx="5"/>
          </p:nvPr>
        </p:nvSpPr>
        <p:spPr/>
        <p:txBody>
          <a:bodyPr/>
          <a:lstStyle/>
          <a:p>
            <a:fld id="{4C2FA04D-85D5-4A5E-B138-6878E129561B}" type="slidenum">
              <a:rPr lang="en-NZ" smtClean="0"/>
              <a:t>26</a:t>
            </a:fld>
            <a:endParaRPr lang="en-NZ"/>
          </a:p>
        </p:txBody>
      </p:sp>
    </p:spTree>
    <p:extLst>
      <p:ext uri="{BB962C8B-B14F-4D97-AF65-F5344CB8AC3E}">
        <p14:creationId xmlns:p14="http://schemas.microsoft.com/office/powerpoint/2010/main" val="3938658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6DE5A-71BD-7790-7038-E61EA42A1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F8A044-3A73-F050-B405-4E687C413D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E3D88-94DC-6720-33D3-2B6E2214B58B}"/>
              </a:ext>
            </a:extLst>
          </p:cNvPr>
          <p:cNvSpPr>
            <a:spLocks noGrp="1"/>
          </p:cNvSpPr>
          <p:nvPr>
            <p:ph type="body" idx="1"/>
          </p:nvPr>
        </p:nvSpPr>
        <p:spPr/>
        <p:txBody>
          <a:bodyPr/>
          <a:lstStyle/>
          <a:p>
            <a:r>
              <a:rPr lang="en-NZ"/>
              <a:t>Cover off more specific details – tangible examples. </a:t>
            </a:r>
          </a:p>
          <a:p>
            <a:endParaRPr lang="en-NZ"/>
          </a:p>
          <a:p>
            <a:r>
              <a:rPr lang="en-NZ"/>
              <a:t>More specificality for catchments. </a:t>
            </a:r>
            <a:r>
              <a:rPr lang="en-NZ" err="1"/>
              <a:t>E.g</a:t>
            </a:r>
            <a:r>
              <a:rPr lang="en-NZ"/>
              <a:t> </a:t>
            </a:r>
            <a:r>
              <a:rPr lang="en-NZ" err="1"/>
              <a:t>Manuherekia</a:t>
            </a:r>
            <a:r>
              <a:rPr lang="en-NZ"/>
              <a:t> and storage etc. </a:t>
            </a:r>
            <a:r>
              <a:rPr lang="en-NZ" err="1"/>
              <a:t>taieri</a:t>
            </a:r>
            <a:r>
              <a:rPr lang="en-NZ"/>
              <a:t> (rock and pillar) land cover changes (tussock changes)</a:t>
            </a:r>
          </a:p>
          <a:p>
            <a:endParaRPr lang="en-NZ"/>
          </a:p>
          <a:p>
            <a:r>
              <a:rPr lang="en-NZ" err="1"/>
              <a:t>E.g</a:t>
            </a:r>
            <a:r>
              <a:rPr lang="en-NZ"/>
              <a:t> add example; tracing abstraction from rovers down to estuary – like the </a:t>
            </a:r>
            <a:r>
              <a:rPr lang="en-NZ" err="1"/>
              <a:t>kakanui</a:t>
            </a:r>
            <a:r>
              <a:rPr lang="en-NZ"/>
              <a:t>. </a:t>
            </a:r>
          </a:p>
          <a:p>
            <a:endParaRPr lang="en-NZ"/>
          </a:p>
          <a:p>
            <a:r>
              <a:rPr lang="en-NZ"/>
              <a:t>Don’t use the word “protect” – triggering use manage instead of protect. </a:t>
            </a:r>
          </a:p>
        </p:txBody>
      </p:sp>
      <p:sp>
        <p:nvSpPr>
          <p:cNvPr id="4" name="Slide Number Placeholder 3">
            <a:extLst>
              <a:ext uri="{FF2B5EF4-FFF2-40B4-BE49-F238E27FC236}">
                <a16:creationId xmlns:a16="http://schemas.microsoft.com/office/drawing/2014/main" id="{EB709014-890A-CE8A-17D5-779F170A7804}"/>
              </a:ext>
            </a:extLst>
          </p:cNvPr>
          <p:cNvSpPr>
            <a:spLocks noGrp="1"/>
          </p:cNvSpPr>
          <p:nvPr>
            <p:ph type="sldNum" sz="quarter" idx="5"/>
          </p:nvPr>
        </p:nvSpPr>
        <p:spPr/>
        <p:txBody>
          <a:bodyPr/>
          <a:lstStyle/>
          <a:p>
            <a:fld id="{4C2FA04D-85D5-4A5E-B138-6878E129561B}" type="slidenum">
              <a:rPr lang="en-NZ" smtClean="0"/>
              <a:t>27</a:t>
            </a:fld>
            <a:endParaRPr lang="en-NZ"/>
          </a:p>
        </p:txBody>
      </p:sp>
    </p:spTree>
    <p:extLst>
      <p:ext uri="{BB962C8B-B14F-4D97-AF65-F5344CB8AC3E}">
        <p14:creationId xmlns:p14="http://schemas.microsoft.com/office/powerpoint/2010/main" val="5491665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FD012-688E-CBD1-87CA-5F3A13E8B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0008FD-3CD6-4112-FE91-D3B9051237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C31AB-C016-FBD9-05EE-FDBC8B0F3FA1}"/>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58F3D7CD-3B14-D658-9D66-291FB58AF7FA}"/>
              </a:ext>
            </a:extLst>
          </p:cNvPr>
          <p:cNvSpPr>
            <a:spLocks noGrp="1"/>
          </p:cNvSpPr>
          <p:nvPr>
            <p:ph type="sldNum" sz="quarter" idx="5"/>
          </p:nvPr>
        </p:nvSpPr>
        <p:spPr/>
        <p:txBody>
          <a:bodyPr/>
          <a:lstStyle/>
          <a:p>
            <a:fld id="{4C2FA04D-85D5-4A5E-B138-6878E129561B}" type="slidenum">
              <a:rPr lang="en-NZ" smtClean="0"/>
              <a:t>28</a:t>
            </a:fld>
            <a:endParaRPr lang="en-NZ"/>
          </a:p>
        </p:txBody>
      </p:sp>
    </p:spTree>
    <p:extLst>
      <p:ext uri="{BB962C8B-B14F-4D97-AF65-F5344CB8AC3E}">
        <p14:creationId xmlns:p14="http://schemas.microsoft.com/office/powerpoint/2010/main" val="40902687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0A4A7-6CB1-B92E-1999-2B3BB6C81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60459-C3EF-3763-D0B2-0A324CDD7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4A942-5CD6-84BC-AF86-1D1EC38995A3}"/>
              </a:ext>
            </a:extLst>
          </p:cNvPr>
          <p:cNvSpPr>
            <a:spLocks noGrp="1"/>
          </p:cNvSpPr>
          <p:nvPr>
            <p:ph type="body" idx="1"/>
          </p:nvPr>
        </p:nvSpPr>
        <p:spPr/>
        <p:txBody>
          <a:bodyPr/>
          <a:lstStyle/>
          <a:p>
            <a:r>
              <a:rPr lang="en-NZ"/>
              <a:t>This is the first major part of the programme.</a:t>
            </a:r>
          </a:p>
          <a:p>
            <a:endParaRPr lang="en-NZ"/>
          </a:p>
          <a:p>
            <a:r>
              <a:rPr lang="en-NZ"/>
              <a:t>The question here is: </a:t>
            </a:r>
            <a:r>
              <a:rPr lang="en-NZ" b="1"/>
              <a:t>what is the current state of the system, what pressures are acting on it, and where are the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9179553C-1BFC-3398-0598-170B0F68B3ED}"/>
              </a:ext>
            </a:extLst>
          </p:cNvPr>
          <p:cNvSpPr>
            <a:spLocks noGrp="1"/>
          </p:cNvSpPr>
          <p:nvPr>
            <p:ph type="sldNum" sz="quarter" idx="5"/>
          </p:nvPr>
        </p:nvSpPr>
        <p:spPr/>
        <p:txBody>
          <a:bodyPr/>
          <a:lstStyle/>
          <a:p>
            <a:fld id="{4C2FA04D-85D5-4A5E-B138-6878E129561B}" type="slidenum">
              <a:rPr lang="en-NZ" smtClean="0"/>
              <a:t>29</a:t>
            </a:fld>
            <a:endParaRPr lang="en-NZ"/>
          </a:p>
        </p:txBody>
      </p:sp>
    </p:spTree>
    <p:extLst>
      <p:ext uri="{BB962C8B-B14F-4D97-AF65-F5344CB8AC3E}">
        <p14:creationId xmlns:p14="http://schemas.microsoft.com/office/powerpoint/2010/main" val="2838046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F1A0A-2C68-72A9-C430-F93372F83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38F69-0B0D-8657-96B0-916D4DE8FE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39904-D4AC-A10C-8B48-23B8D2B518BA}"/>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the sources of our contaminants and how they are changing through time. This includes understanding things like where air pollutants are coming from (emissions inventories and source apportioning), sediment source tracking to determine sediment sources in estuaries, and water quality accounting to investigate contaminant sources and relative contribution in water and ground water. For water quality, this is done by joining land use mapping, irrigated area mapping, and farm/land use modelling to estimate nutrient loss. </a:t>
            </a:r>
          </a:p>
          <a:p>
            <a:r>
              <a:rPr lang="en-NZ" sz="1200" kern="1200">
                <a:solidFill>
                  <a:schemeClr val="tx1"/>
                </a:solidFill>
                <a:effectLst/>
                <a:latin typeface="+mn-lt"/>
                <a:ea typeface="+mn-ea"/>
                <a:cs typeface="+mn-cs"/>
              </a:rPr>
              <a:t>Some programmes (emission inventories) have a longer history at ORC whereas programmes like water quality accounting have only recently been developed. These programmes are key to explaining the “why” behind trends in state of environment monitoring as they help us understand the relative change in pressure in different areas. </a:t>
            </a:r>
          </a:p>
          <a:p>
            <a:r>
              <a:rPr lang="en-NZ" sz="1200" kern="1200">
                <a:solidFill>
                  <a:schemeClr val="tx1"/>
                </a:solidFill>
                <a:effectLst/>
                <a:latin typeface="+mn-lt"/>
                <a:ea typeface="+mn-ea"/>
                <a:cs typeface="+mn-cs"/>
              </a:rPr>
              <a:t>As rivers, lakes, ground water, estuaries and wetlands have lags that mean we won’t necessarily see the on-land change in water for many years, and in some cases decades, contaminant accounts will also play a very important role in tracking improvement well before we see results in “in stream” monitoring data. </a:t>
            </a:r>
          </a:p>
          <a:p>
            <a:r>
              <a:rPr lang="en-NZ" sz="1200" b="1" kern="1200">
                <a:solidFill>
                  <a:schemeClr val="tx1"/>
                </a:solidFill>
                <a:effectLst/>
                <a:latin typeface="+mn-lt"/>
                <a:ea typeface="+mn-ea"/>
                <a:cs typeface="+mn-cs"/>
              </a:rPr>
              <a:t>Resolution: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resource use monitoring and contaminant accounts, we’d look to provide more detail more where pressure is higher. This includes providing emissions inventories in air sheds with higher risk of exceeding health guidelines (NESAQ) (Alexandra, </a:t>
            </a:r>
            <a:r>
              <a:rPr lang="en-NZ" sz="1200" kern="1200" err="1">
                <a:solidFill>
                  <a:schemeClr val="tx1"/>
                </a:solidFill>
                <a:effectLst/>
                <a:latin typeface="+mn-lt"/>
                <a:ea typeface="+mn-ea"/>
                <a:cs typeface="+mn-cs"/>
              </a:rPr>
              <a:t>Airtown</a:t>
            </a:r>
            <a:r>
              <a:rPr lang="en-NZ" sz="1200" kern="1200">
                <a:solidFill>
                  <a:schemeClr val="tx1"/>
                </a:solidFill>
                <a:effectLst/>
                <a:latin typeface="+mn-lt"/>
                <a:ea typeface="+mn-ea"/>
                <a:cs typeface="+mn-cs"/>
              </a:rPr>
              <a:t>, Clyde, Cromwell), and more tailored accounts based on data from that specific catchment in higher pressure areas (such as the Pomahaka/South Otago, Kakanui, Taieri, Manuherekia). For water quality contaminants, we’d still look to provide accounts everywhere but would need to extrapolate our understanding about nutrient loss from different land uses into lower risk catchments and aquifers.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Completing inventories for higher risk airsheds rather just those with monitored issues and more regular inventories where things are changing more rapidly (such as urban development in central)</a:t>
            </a:r>
          </a:p>
          <a:p>
            <a:pPr lvl="0"/>
            <a:r>
              <a:rPr lang="en-NZ" sz="1200" kern="1200">
                <a:solidFill>
                  <a:schemeClr val="tx1"/>
                </a:solidFill>
                <a:effectLst/>
                <a:latin typeface="+mn-lt"/>
                <a:ea typeface="+mn-ea"/>
                <a:cs typeface="+mn-cs"/>
              </a:rPr>
              <a:t>Maintain, and continue developing, an active water quality accounting programme. This programme has recently been developed and will fill gaps in understanding about water quality trends across rivers, lakes, estuaries, and wetlands. </a:t>
            </a:r>
          </a:p>
          <a:p>
            <a:pPr lvl="0"/>
            <a:r>
              <a:rPr lang="en-NZ" sz="1200" kern="1200">
                <a:solidFill>
                  <a:schemeClr val="tx1"/>
                </a:solidFill>
                <a:effectLst/>
                <a:latin typeface="+mn-lt"/>
                <a:ea typeface="+mn-ea"/>
                <a:cs typeface="+mn-cs"/>
              </a:rPr>
              <a:t>The water quality accounting programme would be expanded to include point source data from consents rather than just diffuse/permitted activity pollutants. </a:t>
            </a:r>
          </a:p>
          <a:p>
            <a:pPr lvl="0"/>
            <a:r>
              <a:rPr lang="en-NZ" sz="1200" kern="1200">
                <a:solidFill>
                  <a:schemeClr val="tx1"/>
                </a:solidFill>
                <a:effectLst/>
                <a:latin typeface="+mn-lt"/>
                <a:ea typeface="+mn-ea"/>
                <a:cs typeface="+mn-cs"/>
              </a:rPr>
              <a:t>Include ground truthing and manually amending to improve land use and irrigated area mapping</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ORC currently partners with industry bodies (both using industry data and reviewing modelling) when modelling nutrient loss from different land uses. We’d look to maintain and expand these collaborations</a:t>
            </a:r>
          </a:p>
          <a:p>
            <a:pPr lvl="0"/>
            <a:r>
              <a:rPr lang="en-NZ" sz="1200" kern="1200">
                <a:solidFill>
                  <a:schemeClr val="tx1"/>
                </a:solidFill>
                <a:effectLst/>
                <a:latin typeface="+mn-lt"/>
                <a:ea typeface="+mn-ea"/>
                <a:cs typeface="+mn-cs"/>
              </a:rPr>
              <a:t>There will also be an open opportunity for catchment groups to provide further data, or their own farm modelling, to incorporate into accounts to provide more tailored results if they are willing and interested. </a:t>
            </a:r>
          </a:p>
          <a:p>
            <a:pPr lvl="0"/>
            <a:r>
              <a:rPr lang="en-NZ" sz="1200" kern="1200">
                <a:solidFill>
                  <a:schemeClr val="tx1"/>
                </a:solidFill>
                <a:effectLst/>
                <a:latin typeface="+mn-lt"/>
                <a:ea typeface="+mn-ea"/>
                <a:cs typeface="+mn-cs"/>
              </a:rPr>
              <a:t>Territorial authorities to understand emission and contaminant sources</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Contaminant accounting is a key element in identifying the cause of different trend patterns and plays an important role in informing allocation settings. Contaminant accounting isn’t explicitly required by the RMA. However, water quality accounting is explicitly required through the NPSFM (3.29). Under the NEB system, regional council would be required to understand any trends showing a change in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 and the natural and human causes of those trends (57(1(c))) as well as understanding existing use (57(3(b-c))). As a result, under the NEB systems, accounts play an important role</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SRA4</a:t>
            </a:r>
            <a:r>
              <a:rPr lang="en-NZ" sz="1200" i="1" kern="1200">
                <a:solidFill>
                  <a:schemeClr val="tx1"/>
                </a:solidFill>
                <a:effectLst/>
                <a:latin typeface="+mn-lt"/>
                <a:ea typeface="+mn-ea"/>
                <a:cs typeface="+mn-cs"/>
              </a:rPr>
              <a:t>- Improve accessibility of environmental and natural hazard information, including consideration of property-level visibility and integration of relevant external data sources where practicable</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due to creation of accounting dashboards to help community groups understand where contaminant sources may be originating from</a:t>
            </a:r>
          </a:p>
          <a:p>
            <a:pPr lvl="0"/>
            <a:r>
              <a:rPr lang="en-NZ" sz="1200" kern="1200">
                <a:solidFill>
                  <a:schemeClr val="tx1"/>
                </a:solidFill>
                <a:effectLst/>
                <a:latin typeface="+mn-lt"/>
                <a:ea typeface="+mn-ea"/>
                <a:cs typeface="+mn-cs"/>
              </a:rPr>
              <a:t>SPA1- Progress work to understand coastal environmental issues, opportunities and risks, in partnership with communities, to ensure a strong evidence base is available regardless of future regulatory settings:</a:t>
            </a:r>
          </a:p>
          <a:p>
            <a:pPr lvl="1"/>
            <a:r>
              <a:rPr lang="en-NZ" sz="1200" kern="1200">
                <a:solidFill>
                  <a:schemeClr val="tx1"/>
                </a:solidFill>
                <a:effectLst/>
                <a:latin typeface="+mn-lt"/>
                <a:ea typeface="+mn-ea"/>
                <a:cs typeface="+mn-cs"/>
              </a:rPr>
              <a:t>Understanding where contaminants originate from plays an important role in helping understand issues, opportunities, and risks for the coastal environment </a:t>
            </a:r>
          </a:p>
          <a:p>
            <a:pPr lvl="0"/>
            <a:r>
              <a:rPr lang="en-NZ" sz="1200" kern="1200">
                <a:solidFill>
                  <a:schemeClr val="tx1"/>
                </a:solidFill>
                <a:effectLst/>
                <a:latin typeface="+mn-lt"/>
                <a:ea typeface="+mn-ea"/>
                <a:cs typeface="+mn-cs"/>
              </a:rPr>
              <a:t>CPA1</a:t>
            </a:r>
            <a:r>
              <a:rPr lang="en-NZ" sz="1200" i="1" kern="1200">
                <a:solidFill>
                  <a:schemeClr val="tx1"/>
                </a:solidFill>
                <a:effectLst/>
                <a:latin typeface="+mn-lt"/>
                <a:ea typeface="+mn-ea"/>
                <a:cs typeface="+mn-cs"/>
              </a:rPr>
              <a:t>- Identify where Council effort and resources can achieve the greatest improvement in freshwater outcomes, informed by existing science, catchment planning and community priorities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contaminant accounts contribute to this by informing sources of contaminants and where reductions may be beneficial</a:t>
            </a:r>
          </a:p>
          <a:p>
            <a:pPr lvl="0"/>
            <a:r>
              <a:rPr lang="en-NZ" sz="1200" kern="1200">
                <a:solidFill>
                  <a:schemeClr val="tx1"/>
                </a:solidFill>
                <a:effectLst/>
                <a:latin typeface="+mn-lt"/>
                <a:ea typeface="+mn-ea"/>
                <a:cs typeface="+mn-cs"/>
              </a:rPr>
              <a:t>CPA2- Identify priority locations for targeted resource investment across river and lake systems, and report to Council on where effort will achieve the greatest environmental benefit, including consideration of areas such as </a:t>
            </a:r>
            <a:r>
              <a:rPr lang="en-NZ" sz="1200" kern="1200" err="1">
                <a:solidFill>
                  <a:schemeClr val="tx1"/>
                </a:solidFill>
                <a:effectLst/>
                <a:latin typeface="+mn-lt"/>
                <a:ea typeface="+mn-ea"/>
                <a:cs typeface="+mn-cs"/>
              </a:rPr>
              <a:t>Waihola</a:t>
            </a:r>
            <a:r>
              <a:rPr lang="en-NZ" sz="1200" kern="1200">
                <a:solidFill>
                  <a:schemeClr val="tx1"/>
                </a:solidFill>
                <a:effectLst/>
                <a:latin typeface="+mn-lt"/>
                <a:ea typeface="+mn-ea"/>
                <a:cs typeface="+mn-cs"/>
              </a:rPr>
              <a:t>, Tomahawk Lagoon, Dunstan, Lake Hayes and the Manuherekia:</a:t>
            </a:r>
          </a:p>
          <a:p>
            <a:pPr lvl="1"/>
            <a:r>
              <a:rPr lang="en-NZ" sz="1200" kern="1200">
                <a:solidFill>
                  <a:schemeClr val="tx1"/>
                </a:solidFill>
                <a:effectLst/>
                <a:latin typeface="+mn-lt"/>
                <a:ea typeface="+mn-ea"/>
                <a:cs typeface="+mn-cs"/>
              </a:rPr>
              <a:t>Contaminant accounts contribute to this by providing information to understanding where contaminants are coming from and where pressure may be highest</a:t>
            </a:r>
          </a:p>
          <a:p>
            <a:pPr lvl="0"/>
            <a:r>
              <a:rPr lang="en-NZ" sz="1200" kern="1200">
                <a:solidFill>
                  <a:schemeClr val="tx1"/>
                </a:solidFill>
                <a:effectLst/>
                <a:latin typeface="+mn-lt"/>
                <a:ea typeface="+mn-ea"/>
                <a:cs typeface="+mn-cs"/>
              </a:rPr>
              <a:t>CPA5- </a:t>
            </a:r>
            <a:r>
              <a:rPr lang="en-NZ" sz="1200" i="1" kern="1200">
                <a:solidFill>
                  <a:schemeClr val="tx1"/>
                </a:solidFill>
                <a:effectLst/>
                <a:latin typeface="+mn-lt"/>
                <a:ea typeface="+mn-ea"/>
                <a:cs typeface="+mn-cs"/>
              </a:rPr>
              <a:t>Identify opportunities to progress elements of the draft Land and Water Plan through non-regulatory approaches and existing mechanisms, where appropriate, to support timely environmental outcomes</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Contaminant accounting framework was developed based on tools developed to support the LWRP</a:t>
            </a:r>
          </a:p>
          <a:p>
            <a:pPr lvl="0"/>
            <a:r>
              <a:rPr lang="en-NZ" sz="1200" kern="1200">
                <a:solidFill>
                  <a:schemeClr val="tx1"/>
                </a:solidFill>
                <a:effectLst/>
                <a:latin typeface="+mn-lt"/>
                <a:ea typeface="+mn-ea"/>
                <a:cs typeface="+mn-cs"/>
              </a:rPr>
              <a:t>CPA8- </a:t>
            </a:r>
            <a:r>
              <a:rPr lang="en-NZ" sz="1200" i="1" kern="1200">
                <a:solidFill>
                  <a:schemeClr val="tx1"/>
                </a:solidFill>
                <a:effectLst/>
                <a:latin typeface="+mn-lt"/>
                <a:ea typeface="+mn-ea"/>
                <a:cs typeface="+mn-cs"/>
              </a:rPr>
              <a:t>Identify priority locations for targeted resource investment into air quality improvement initiatives across the Otago Region with focus on greatest improvement in lowest quality airsheds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Contaminant accounts contribute to this by identifying sources of contaminants. </a:t>
            </a:r>
          </a:p>
          <a:p>
            <a:endParaRPr lang="en-NZ"/>
          </a:p>
          <a:p>
            <a:r>
              <a:rPr lang="en-NZ"/>
              <a:t>	</a:t>
            </a:r>
          </a:p>
          <a:p>
            <a:endParaRPr lang="en-NZ"/>
          </a:p>
        </p:txBody>
      </p:sp>
      <p:sp>
        <p:nvSpPr>
          <p:cNvPr id="4" name="Slide Number Placeholder 3">
            <a:extLst>
              <a:ext uri="{FF2B5EF4-FFF2-40B4-BE49-F238E27FC236}">
                <a16:creationId xmlns:a16="http://schemas.microsoft.com/office/drawing/2014/main" id="{32DA661C-049C-2CF5-F481-071ECA2D41D1}"/>
              </a:ext>
            </a:extLst>
          </p:cNvPr>
          <p:cNvSpPr>
            <a:spLocks noGrp="1"/>
          </p:cNvSpPr>
          <p:nvPr>
            <p:ph type="sldNum" sz="quarter" idx="5"/>
          </p:nvPr>
        </p:nvSpPr>
        <p:spPr/>
        <p:txBody>
          <a:bodyPr/>
          <a:lstStyle/>
          <a:p>
            <a:fld id="{4C2FA04D-85D5-4A5E-B138-6878E129561B}" type="slidenum">
              <a:rPr lang="en-NZ" smtClean="0"/>
              <a:t>30</a:t>
            </a:fld>
            <a:endParaRPr lang="en-NZ"/>
          </a:p>
        </p:txBody>
      </p:sp>
    </p:spTree>
    <p:extLst>
      <p:ext uri="{BB962C8B-B14F-4D97-AF65-F5344CB8AC3E}">
        <p14:creationId xmlns:p14="http://schemas.microsoft.com/office/powerpoint/2010/main" val="41084616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0EE3E-20CD-A7B5-6E0C-8F7B9246DB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F40A6-D8FF-E260-C95D-B644EE156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EB4A94-5AB0-DA8E-5E19-719313B139B4}"/>
              </a:ext>
            </a:extLst>
          </p:cNvPr>
          <p:cNvSpPr>
            <a:spLocks noGrp="1"/>
          </p:cNvSpPr>
          <p:nvPr>
            <p:ph type="body" idx="1"/>
          </p:nvPr>
        </p:nvSpPr>
        <p:spPr/>
        <p:txBody>
          <a:bodyPr/>
          <a:lstStyle/>
          <a:p>
            <a:endParaRPr lang="en-NZ"/>
          </a:p>
          <a:p>
            <a:r>
              <a:rPr lang="en-NZ" sz="1200" kern="1200">
                <a:solidFill>
                  <a:schemeClr val="tx1"/>
                </a:solidFill>
                <a:effectLst/>
                <a:latin typeface="+mn-lt"/>
                <a:ea typeface="+mn-ea"/>
                <a:cs typeface="+mn-cs"/>
              </a:rPr>
              <a:t>This is where we look to understand fundamental state and trends in the health of freshwater (surface and ground), air quality, soil health, estuaries and wetlands. State and trend monitoring detects whether there’s an issue which ORC needs to respond to and tracks whether the desired overall health outcomes are being met (such as achieving target states or above national bottom lines). There are also human safety programmes such as contact recreation safety, air quality monitoring, and drinking water monitoring which aim to provide information about risk to human health from contaminant levels in the environment. </a:t>
            </a:r>
          </a:p>
          <a:p>
            <a:r>
              <a:rPr lang="en-NZ" sz="1200" b="1" kern="1200">
                <a:solidFill>
                  <a:schemeClr val="tx1"/>
                </a:solidFill>
                <a:effectLst/>
                <a:latin typeface="+mn-lt"/>
                <a:ea typeface="+mn-ea"/>
                <a:cs typeface="+mn-cs"/>
              </a:rPr>
              <a:t>Resolution: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state of environment, we’d look to provide more resolution- such as sub-catchment level outputs, where pressure is higher (such as Kakanui, Pomahaka, Manuherekia Taieri) and bottom of catchment level where pressure is lower (Arrow, Cardrona, Shag, Pomahaka). We’d provide continuous monitoring compliant with the national standards in high-risk air sheds.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Many of ORC’s State of environment programmes aimed at contaminant management have a long history. This the most heavily funded portion of ORC’s current science programme. However, it forms only one piece of the management cycle. While useful for identifying issues and tracking progress towards meeting a final outcome,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 won’t give options or rapidly detect whether actions have worked. So, it is important to move beyond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 and address the other questions needed to effectively manage the environment. </a:t>
            </a:r>
          </a:p>
          <a:p>
            <a:r>
              <a:rPr lang="en-NZ" sz="1200" kern="1200">
                <a:solidFill>
                  <a:schemeClr val="tx1"/>
                </a:solidFill>
                <a:effectLst/>
                <a:latin typeface="+mn-lt"/>
                <a:ea typeface="+mn-ea"/>
                <a:cs typeface="+mn-cs"/>
              </a:rPr>
              <a:t>The programme here would change through:</a:t>
            </a:r>
          </a:p>
          <a:p>
            <a:pPr lvl="0"/>
            <a:r>
              <a:rPr lang="en-NZ" sz="1200" kern="1200">
                <a:solidFill>
                  <a:schemeClr val="tx1"/>
                </a:solidFill>
                <a:effectLst/>
                <a:latin typeface="+mn-lt"/>
                <a:ea typeface="+mn-ea"/>
                <a:cs typeface="+mn-cs"/>
              </a:rPr>
              <a:t>Refining freshwater river and ground water monitoring toward higher risk areas while maintaining an element of regional representation to inform wider patterns and provide baselines to understand natural variation. This would allow saved funding to be reallocated in programmes which seek to more rapidly detect change from catchment actions.</a:t>
            </a:r>
          </a:p>
          <a:p>
            <a:pPr lvl="0"/>
            <a:r>
              <a:rPr lang="en-NZ" sz="1200" kern="1200">
                <a:solidFill>
                  <a:schemeClr val="tx1"/>
                </a:solidFill>
                <a:effectLst/>
                <a:latin typeface="+mn-lt"/>
                <a:ea typeface="+mn-ea"/>
                <a:cs typeface="+mn-cs"/>
              </a:rPr>
              <a:t>Estuary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 being refined toward measuring targeted estuary specific attributes. This would allow saved funding to be reallocated toward programmes which seek to inform restoration and effectiveness of actions</a:t>
            </a:r>
          </a:p>
          <a:p>
            <a:pPr lvl="0"/>
            <a:r>
              <a:rPr lang="en-NZ" sz="1200" kern="1200">
                <a:solidFill>
                  <a:schemeClr val="tx1"/>
                </a:solidFill>
                <a:effectLst/>
                <a:latin typeface="+mn-lt"/>
                <a:ea typeface="+mn-ea"/>
                <a:cs typeface="+mn-cs"/>
              </a:rPr>
              <a:t>Additional air sheds would require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National environmental monitoring standards (NEMS) (samples must be taken this way, to the lab in a specified time window, etc.), the need for consistent processing, and laboratory costs make integration of community data into base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datasets difficult. However, community data can be better used to help fill gaps and refine interpretation of the wider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data than it currently is. Community data will also play a key role water quality accounting as discussed in the prior section</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State of environment monitoring is required under the RMA (35(2)(a)) and NEB (222(bd); 224(2); 57(1(a), (c), (f); 55(3)). Air quality has requirements in the NESAQ, wetlands and water quality in the NPSFM, Land in the NES-FW- water plan and others, and coast in the NZCPS.</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SRA4- </a:t>
            </a:r>
            <a:r>
              <a:rPr lang="en-NZ" sz="1200" i="1" kern="1200">
                <a:solidFill>
                  <a:schemeClr val="tx1"/>
                </a:solidFill>
                <a:effectLst/>
                <a:latin typeface="+mn-lt"/>
                <a:ea typeface="+mn-ea"/>
                <a:cs typeface="+mn-cs"/>
              </a:rPr>
              <a:t>Improve accessibility of environmental and natural hazard information, including consideration of property-level visibility and integration of relevant external data sources where practicable</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We will look to shift to publishing interactive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reports and dashboard rather than static versions. 	</a:t>
            </a:r>
          </a:p>
          <a:p>
            <a:pPr lvl="0"/>
            <a:r>
              <a:rPr lang="en-NZ" sz="1200" kern="1200">
                <a:solidFill>
                  <a:schemeClr val="tx1"/>
                </a:solidFill>
                <a:effectLst/>
                <a:latin typeface="+mn-lt"/>
                <a:ea typeface="+mn-ea"/>
                <a:cs typeface="+mn-cs"/>
              </a:rPr>
              <a:t>SPA1- </a:t>
            </a:r>
            <a:r>
              <a:rPr lang="en-NZ" sz="1200" i="1" kern="1200">
                <a:solidFill>
                  <a:schemeClr val="tx1"/>
                </a:solidFill>
                <a:effectLst/>
                <a:latin typeface="+mn-lt"/>
                <a:ea typeface="+mn-ea"/>
                <a:cs typeface="+mn-cs"/>
              </a:rPr>
              <a:t>Progress work to understand coastal environmental issues, opportunities and risks, in partnership with communities, to ensure a strong evidence base is available regardless of future regulatory settings. </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Will provide base understanding of contaminant loads to estuaries, estuary health, and suitability of contact recreation sites in coastal environments.</a:t>
            </a:r>
          </a:p>
          <a:p>
            <a:pPr lvl="0"/>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Provides base information on where catchments are degraded and degrading. </a:t>
            </a:r>
          </a:p>
          <a:p>
            <a:pPr lvl="0"/>
            <a:r>
              <a:rPr lang="en-NZ" sz="1200" kern="1200">
                <a:solidFill>
                  <a:schemeClr val="tx1"/>
                </a:solidFill>
                <a:effectLst/>
                <a:latin typeface="+mn-lt"/>
                <a:ea typeface="+mn-ea"/>
                <a:cs typeface="+mn-cs"/>
              </a:rPr>
              <a:t>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a:t>
            </a:r>
            <a:r>
              <a:rPr lang="en-NZ" sz="1200" kern="1200">
                <a:solidFill>
                  <a:schemeClr val="tx1"/>
                </a:solidFill>
                <a:effectLst/>
                <a:latin typeface="+mn-lt"/>
                <a:ea typeface="+mn-ea"/>
                <a:cs typeface="+mn-cs"/>
              </a:rPr>
              <a:t>Manuherekia: </a:t>
            </a:r>
          </a:p>
          <a:p>
            <a:pPr lvl="1"/>
            <a:r>
              <a:rPr lang="en-NZ" sz="1200" kern="1200">
                <a:solidFill>
                  <a:schemeClr val="tx1"/>
                </a:solidFill>
                <a:effectLst/>
                <a:latin typeface="+mn-lt"/>
                <a:ea typeface="+mn-ea"/>
                <a:cs typeface="+mn-cs"/>
              </a:rPr>
              <a:t>Provides information on state of catchments including whether catchments are degraded and degrading</a:t>
            </a:r>
          </a:p>
          <a:p>
            <a:pPr lvl="0"/>
            <a:r>
              <a:rPr lang="en-NZ" sz="1200" kern="1200">
                <a:solidFill>
                  <a:schemeClr val="tx1"/>
                </a:solidFill>
                <a:effectLst/>
                <a:latin typeface="+mn-lt"/>
                <a:ea typeface="+mn-ea"/>
                <a:cs typeface="+mn-cs"/>
              </a:rPr>
              <a:t>CPA8- </a:t>
            </a:r>
            <a:r>
              <a:rPr lang="en-NZ" sz="1200" i="1" kern="1200">
                <a:solidFill>
                  <a:schemeClr val="tx1"/>
                </a:solidFill>
                <a:effectLst/>
                <a:latin typeface="+mn-lt"/>
                <a:ea typeface="+mn-ea"/>
                <a:cs typeface="+mn-cs"/>
              </a:rPr>
              <a:t>Identify priority locations for targeted resource investment into air quality improvement initiatives across the Otago Region with focus on greatest improvement in lowest quality airsheds:</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 Provides information on where airsheds are degraded and degrading</a:t>
            </a:r>
          </a:p>
          <a:p>
            <a:endParaRPr lang="en-NZ"/>
          </a:p>
        </p:txBody>
      </p:sp>
      <p:sp>
        <p:nvSpPr>
          <p:cNvPr id="4" name="Slide Number Placeholder 3">
            <a:extLst>
              <a:ext uri="{FF2B5EF4-FFF2-40B4-BE49-F238E27FC236}">
                <a16:creationId xmlns:a16="http://schemas.microsoft.com/office/drawing/2014/main" id="{93CEA08F-6DC6-96FB-4C0D-5EB45968B523}"/>
              </a:ext>
            </a:extLst>
          </p:cNvPr>
          <p:cNvSpPr>
            <a:spLocks noGrp="1"/>
          </p:cNvSpPr>
          <p:nvPr>
            <p:ph type="sldNum" sz="quarter" idx="5"/>
          </p:nvPr>
        </p:nvSpPr>
        <p:spPr/>
        <p:txBody>
          <a:bodyPr/>
          <a:lstStyle/>
          <a:p>
            <a:fld id="{4C2FA04D-85D5-4A5E-B138-6878E129561B}" type="slidenum">
              <a:rPr lang="en-NZ" smtClean="0"/>
              <a:t>31</a:t>
            </a:fld>
            <a:endParaRPr lang="en-NZ"/>
          </a:p>
        </p:txBody>
      </p:sp>
    </p:spTree>
    <p:extLst>
      <p:ext uri="{BB962C8B-B14F-4D97-AF65-F5344CB8AC3E}">
        <p14:creationId xmlns:p14="http://schemas.microsoft.com/office/powerpoint/2010/main" val="11851344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9D6A9-11F5-C9DA-CD95-1A28A42D2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270BC3-F5EE-FC77-0C37-4C9CCCD7EE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973BF-CA6D-8A17-0993-48B3AD8657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Once we understand the current state and the pressures, the next question is: </a:t>
            </a:r>
            <a:r>
              <a:rPr lang="en-NZ" b="1"/>
              <a:t>what can we do about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EDC82058-E396-C5C8-3190-0C4F5D02FB69}"/>
              </a:ext>
            </a:extLst>
          </p:cNvPr>
          <p:cNvSpPr>
            <a:spLocks noGrp="1"/>
          </p:cNvSpPr>
          <p:nvPr>
            <p:ph type="sldNum" sz="quarter" idx="5"/>
          </p:nvPr>
        </p:nvSpPr>
        <p:spPr/>
        <p:txBody>
          <a:bodyPr/>
          <a:lstStyle/>
          <a:p>
            <a:fld id="{4C2FA04D-85D5-4A5E-B138-6878E129561B}" type="slidenum">
              <a:rPr lang="en-NZ" smtClean="0"/>
              <a:t>32</a:t>
            </a:fld>
            <a:endParaRPr lang="en-NZ"/>
          </a:p>
        </p:txBody>
      </p:sp>
    </p:spTree>
    <p:extLst>
      <p:ext uri="{BB962C8B-B14F-4D97-AF65-F5344CB8AC3E}">
        <p14:creationId xmlns:p14="http://schemas.microsoft.com/office/powerpoint/2010/main" val="4140366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8F3BA-D6C6-4681-7AC2-3DDFE962E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27D6B-DD9F-3B29-B72A-A12E8202B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09E1F3-A62B-0A73-AF54-D7D7CF4767EA}"/>
              </a:ext>
            </a:extLst>
          </p:cNvPr>
          <p:cNvSpPr>
            <a:spLocks noGrp="1"/>
          </p:cNvSpPr>
          <p:nvPr>
            <p:ph type="body" idx="1"/>
          </p:nvPr>
        </p:nvSpPr>
        <p:spPr/>
        <p:txBody>
          <a:bodyPr/>
          <a:lstStyle/>
          <a:p>
            <a:endParaRPr lang="en-NZ"/>
          </a:p>
          <a:p>
            <a:r>
              <a:rPr lang="en-NZ" sz="1200" kern="1200">
                <a:solidFill>
                  <a:schemeClr val="tx1"/>
                </a:solidFill>
                <a:effectLst/>
                <a:latin typeface="+mn-lt"/>
                <a:ea typeface="+mn-ea"/>
                <a:cs typeface="+mn-cs"/>
              </a:rPr>
              <a:t>This is where we look to understand what actions we can take to reduce contaminants (both regulatory and non-regulatory), how far they’d get us, and where they are needed most. This includes trialling mitigations and developing best practice in partnership with industry groups and providing evidence assessments to evaluate how effective proposed actions, including those in CAPs, might be. We’d also look to model scenarios about how far different mitigation/restoration packages might get us toward the desired outcome and convert accounting information into “hot spots” to help identify where we can make the biggest difference. </a:t>
            </a:r>
          </a:p>
          <a:p>
            <a:r>
              <a:rPr lang="en-NZ" sz="1200" kern="1200">
                <a:solidFill>
                  <a:schemeClr val="tx1"/>
                </a:solidFill>
                <a:effectLst/>
                <a:latin typeface="+mn-lt"/>
                <a:ea typeface="+mn-ea"/>
                <a:cs typeface="+mn-cs"/>
              </a:rPr>
              <a:t>Historically, ORC has done elements of this question to inform regulatory action when developing plans or plan changes. The intent would be to maintain an active programme providing up to date information to support regulatory or non-regulatory catchment group actions whenever needed rather than only holding this information when developing a plan change. This would more evenly spread cost through time rather than having peaks in cost and information availability followed by gaps. By maintaining the programme a more continuous level through time, we would anticipate overall cost efficiency. </a:t>
            </a:r>
          </a:p>
          <a:p>
            <a:r>
              <a:rPr lang="en-NZ" sz="1200" b="1" kern="1200">
                <a:solidFill>
                  <a:schemeClr val="tx1"/>
                </a:solidFill>
                <a:effectLst/>
                <a:latin typeface="+mn-lt"/>
                <a:ea typeface="+mn-ea"/>
                <a:cs typeface="+mn-cs"/>
              </a:rPr>
              <a:t>Resolution: Pressure and action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We’d again look to provide more resolution and detailed scenario outputs- such as sub-catchment level outputs, where pressure is higher (such as Kakanui, Pomahaka, Manuherekia Taieri or Alexandra for air quality) and higher-level outputs (bottom of catchment improvement) where pressure is lower. Evidence assessments and best practice can be tailored to catchments where groups are active, and pressure is high. </a:t>
            </a:r>
          </a:p>
          <a:p>
            <a:r>
              <a:rPr lang="en-NZ" sz="1200" kern="1200">
                <a:solidFill>
                  <a:schemeClr val="tx1"/>
                </a:solidFill>
                <a:effectLst/>
                <a:latin typeface="+mn-lt"/>
                <a:ea typeface="+mn-ea"/>
                <a:cs typeface="+mn-cs"/>
              </a:rPr>
              <a:t>Operationally this will mean bespoke scenario assessments for higher pressure areas, allowing specific mitigation packages to be evaluated. Other areas will be assessed through regional approaches and a set of default interventions.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Linking scenarios from land through water into ground water, wetlands and estuaries</a:t>
            </a:r>
          </a:p>
          <a:p>
            <a:pPr lvl="0"/>
            <a:r>
              <a:rPr lang="en-NZ" sz="1200" kern="1200">
                <a:solidFill>
                  <a:schemeClr val="tx1"/>
                </a:solidFill>
                <a:effectLst/>
                <a:latin typeface="+mn-lt"/>
                <a:ea typeface="+mn-ea"/>
                <a:cs typeface="+mn-cs"/>
              </a:rPr>
              <a:t>Maintaining an active programme which regularly works with industry groups to provide best practice guidance in local settings and identified how far those actions may get us. This does not mean ORC produces the guidance itself, but may mean ORC works with industry groups to refine and develop their existing guidance. </a:t>
            </a:r>
          </a:p>
          <a:p>
            <a:pPr lvl="0"/>
            <a:r>
              <a:rPr lang="en-NZ" sz="1200" kern="1200">
                <a:solidFill>
                  <a:schemeClr val="tx1"/>
                </a:solidFill>
                <a:effectLst/>
                <a:latin typeface="+mn-lt"/>
                <a:ea typeface="+mn-ea"/>
                <a:cs typeface="+mn-cs"/>
              </a:rPr>
              <a:t>Providing formal weight of evidence assessments to support proposed catchment group actions and regulatory policy. These identify how much evidence there is supporting that a specified action will help achieve the desired outcome</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Industry groups will be partnered with when reviewing “best practice” guidance to ensure it is workable, implementable, and will be effective in Otago’s settings</a:t>
            </a:r>
          </a:p>
          <a:p>
            <a:pPr lvl="0"/>
            <a:r>
              <a:rPr lang="en-NZ" sz="1200" kern="1200">
                <a:solidFill>
                  <a:schemeClr val="tx1"/>
                </a:solidFill>
                <a:effectLst/>
                <a:latin typeface="+mn-lt"/>
                <a:ea typeface="+mn-ea"/>
                <a:cs typeface="+mn-cs"/>
              </a:rPr>
              <a:t>We’d continue partnering with industry groups when trialling new mitigations</a:t>
            </a:r>
          </a:p>
          <a:p>
            <a:pPr lvl="0"/>
            <a:r>
              <a:rPr lang="en-NZ" sz="1200" kern="1200">
                <a:solidFill>
                  <a:schemeClr val="tx1"/>
                </a:solidFill>
                <a:effectLst/>
                <a:latin typeface="+mn-lt"/>
                <a:ea typeface="+mn-ea"/>
                <a:cs typeface="+mn-cs"/>
              </a:rPr>
              <a:t>We’ll partner with catchment groups and community groups to determine what sort of scenarios they’d like to see, whether that’s the change achieved through implementing best practice or evaluating what alternative land use scenarios could look like. This will be easier in a regularly updating scenario programme rather than one targeted specifically at regulatory intervention.</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Determining options, and modelling how they may impact values, supports limit setting processes, which are a responsibility of regional council under both the RMA (30(1(fa))) and NEB (223). Both the RMA (32) and the NEB (56) have requirements for evaluating outcomes impacts on resources users. Scenario modelling enables these assessments. </a:t>
            </a:r>
          </a:p>
          <a:p>
            <a:r>
              <a:rPr lang="en-NZ" sz="1200" kern="1200">
                <a:solidFill>
                  <a:schemeClr val="tx1"/>
                </a:solidFill>
                <a:effectLst/>
                <a:latin typeface="+mn-lt"/>
                <a:ea typeface="+mn-ea"/>
                <a:cs typeface="+mn-cs"/>
              </a:rPr>
              <a:t>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SPA1- </a:t>
            </a:r>
            <a:r>
              <a:rPr lang="en-NZ" sz="1200" i="1" kern="1200">
                <a:solidFill>
                  <a:schemeClr val="tx1"/>
                </a:solidFill>
                <a:effectLst/>
                <a:latin typeface="+mn-lt"/>
                <a:ea typeface="+mn-ea"/>
                <a:cs typeface="+mn-cs"/>
              </a:rPr>
              <a:t>Progress work to understand coastal environmental issues, opportunities and risks, in partnership with communities, to ensure a strong evidence base is available regardless of future regulatory settings. </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Will provide understanding of different on land management scenarios would influence contaminant loads to coastal environment.</a:t>
            </a:r>
          </a:p>
          <a:p>
            <a:pPr lvl="0"/>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Mitigation options, how far they get us and where they would best be deployed will directly inform this priority</a:t>
            </a:r>
          </a:p>
          <a:p>
            <a:pPr lvl="0"/>
            <a:r>
              <a:rPr lang="en-NZ" sz="1200" kern="1200">
                <a:solidFill>
                  <a:schemeClr val="tx1"/>
                </a:solidFill>
                <a:effectLst/>
                <a:latin typeface="+mn-lt"/>
                <a:ea typeface="+mn-ea"/>
                <a:cs typeface="+mn-cs"/>
              </a:rPr>
              <a:t>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Manuherekia</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Mitigation options, how far they get us and where they would best be deployed will directly inform this priority</a:t>
            </a:r>
          </a:p>
          <a:p>
            <a:pPr lvl="0"/>
            <a:r>
              <a:rPr lang="en-NZ" sz="1200" kern="1200">
                <a:solidFill>
                  <a:schemeClr val="tx1"/>
                </a:solidFill>
                <a:effectLst/>
                <a:latin typeface="+mn-lt"/>
                <a:ea typeface="+mn-ea"/>
                <a:cs typeface="+mn-cs"/>
              </a:rPr>
              <a:t>CPA6 </a:t>
            </a:r>
            <a:r>
              <a:rPr lang="en-NZ" sz="1200" i="1" kern="1200">
                <a:solidFill>
                  <a:schemeClr val="tx1"/>
                </a:solidFill>
                <a:effectLst/>
                <a:latin typeface="+mn-lt"/>
                <a:ea typeface="+mn-ea"/>
                <a:cs typeface="+mn-cs"/>
              </a:rPr>
              <a:t>Identify priority locations for targeted resource investment into air quality improvement initiatives across the Otago region, with a focus on the greatest environmental improvements in the lowest quality air sheds: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The mitigation effectiveness, scenario and hotspot aspects covered here will direction inform this priority.  </a:t>
            </a:r>
          </a:p>
          <a:p>
            <a:endParaRPr lang="en-NZ"/>
          </a:p>
          <a:p>
            <a:endParaRPr lang="en-NZ"/>
          </a:p>
        </p:txBody>
      </p:sp>
      <p:sp>
        <p:nvSpPr>
          <p:cNvPr id="4" name="Slide Number Placeholder 3">
            <a:extLst>
              <a:ext uri="{FF2B5EF4-FFF2-40B4-BE49-F238E27FC236}">
                <a16:creationId xmlns:a16="http://schemas.microsoft.com/office/drawing/2014/main" id="{9EA98D68-5290-B5CB-7EC8-C41EAF4E846A}"/>
              </a:ext>
            </a:extLst>
          </p:cNvPr>
          <p:cNvSpPr>
            <a:spLocks noGrp="1"/>
          </p:cNvSpPr>
          <p:nvPr>
            <p:ph type="sldNum" sz="quarter" idx="5"/>
          </p:nvPr>
        </p:nvSpPr>
        <p:spPr/>
        <p:txBody>
          <a:bodyPr/>
          <a:lstStyle/>
          <a:p>
            <a:fld id="{4C2FA04D-85D5-4A5E-B138-6878E129561B}" type="slidenum">
              <a:rPr lang="en-NZ" smtClean="0"/>
              <a:t>33</a:t>
            </a:fld>
            <a:endParaRPr lang="en-NZ"/>
          </a:p>
        </p:txBody>
      </p:sp>
    </p:spTree>
    <p:extLst>
      <p:ext uri="{BB962C8B-B14F-4D97-AF65-F5344CB8AC3E}">
        <p14:creationId xmlns:p14="http://schemas.microsoft.com/office/powerpoint/2010/main" val="17235961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6C54C-B333-C8F6-42AE-2C4FF1BF8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91F52-8394-1BAC-BBB8-5066ED48C7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2E16B-AFAD-D392-6B33-663E30372E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third part of the programme is about learning from what we have already done.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20A01E99-8573-2222-C715-109F2B9A4FA9}"/>
              </a:ext>
            </a:extLst>
          </p:cNvPr>
          <p:cNvSpPr>
            <a:spLocks noGrp="1"/>
          </p:cNvSpPr>
          <p:nvPr>
            <p:ph type="sldNum" sz="quarter" idx="5"/>
          </p:nvPr>
        </p:nvSpPr>
        <p:spPr/>
        <p:txBody>
          <a:bodyPr/>
          <a:lstStyle/>
          <a:p>
            <a:fld id="{4C2FA04D-85D5-4A5E-B138-6878E129561B}" type="slidenum">
              <a:rPr lang="en-NZ" smtClean="0"/>
              <a:t>34</a:t>
            </a:fld>
            <a:endParaRPr lang="en-NZ"/>
          </a:p>
        </p:txBody>
      </p:sp>
    </p:spTree>
    <p:extLst>
      <p:ext uri="{BB962C8B-B14F-4D97-AF65-F5344CB8AC3E}">
        <p14:creationId xmlns:p14="http://schemas.microsoft.com/office/powerpoint/2010/main" val="3831540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CF132-3572-51F5-B72E-02A94874C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55B9A9-049B-A165-8919-5A2C86BDF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D3DA6-70D2-C0BE-41E6-CEAB36C4236D}"/>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whether the actions undertaken by ORC and community groups have achieved the intended objectives. This includes both regulatory approaches, such as rules about land use and/or discharges, and nonregulatory actions such as planting, or creating a wetland. This is done by understanding which, and how widely, actions have been implemented, whether the actions are still expected to be effective for their intended issues, evaluating the expected change given our level of implementation, and then investigating environmental indicators to see if they are responding. Another example would be evaluating how much an air quality subsidy has been used, evaluating how much change we might expect based on uptake and then comparing that to air quality trends where uptake is high.  </a:t>
            </a:r>
          </a:p>
          <a:p>
            <a:r>
              <a:rPr lang="en-NZ" sz="1200" b="1" kern="1200">
                <a:solidFill>
                  <a:schemeClr val="tx1"/>
                </a:solidFill>
                <a:effectLst/>
                <a:latin typeface="+mn-lt"/>
                <a:ea typeface="+mn-ea"/>
                <a:cs typeface="+mn-cs"/>
              </a:rPr>
              <a:t>Resolution: Action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Studies aimed at these questions will be aimed at where catchment and community groups are active and implementing things (such as Pomahaka, East Otago, Manuherekia and many others). By targeting areas with higher implementation, we will still be able to contextualise the level of impact different actions would have where implementation is lower or groups are less active.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Utilizing a suite of techniques to track implementation and demonstrate action effectiveness. This includes evaluating evidence actions will work through to farm modelling and instream catchment monitoring and modelling. This is a shift change for the science programme as we do not have currently have a suite of programmes aimed at trying to demonstrate whether actions have been implemented and are effective. Instead, we rely on instream monitoring. This is problematic as a single area of intensification could offset the other work undertaken to improve the rest of the catchment. This set of studies will look to demonstrate the improvement achieved locally and across the catchment as well as continue to use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information to demonstrate whether the overall outcomes are being achieved. </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groups and catchment groups to understand the changes they’ve made, where they’ve made them. </a:t>
            </a:r>
          </a:p>
          <a:p>
            <a:pPr lvl="0"/>
            <a:r>
              <a:rPr lang="en-NZ" sz="1200" kern="1200">
                <a:solidFill>
                  <a:schemeClr val="tx1"/>
                </a:solidFill>
                <a:effectLst/>
                <a:latin typeface="+mn-lt"/>
                <a:ea typeface="+mn-ea"/>
                <a:cs typeface="+mn-cs"/>
              </a:rPr>
              <a:t>Integrate community data to help contextualise results and more rapidly detect environmental response. </a:t>
            </a:r>
          </a:p>
          <a:p>
            <a:pPr lvl="0"/>
            <a:r>
              <a:rPr lang="en-NZ" sz="1200" kern="1200">
                <a:solidFill>
                  <a:schemeClr val="tx1"/>
                </a:solidFill>
                <a:effectLst/>
                <a:latin typeface="+mn-lt"/>
                <a:ea typeface="+mn-ea"/>
                <a:cs typeface="+mn-cs"/>
              </a:rPr>
              <a:t>Partner with industry groups to estimate broad scale implementation and effectiveness of mitigations</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Plan effectiveness is required under the RMA (35(2)(b)) and elements are required under the NEB to ensure avoidance of breaching limits (60B) and effectiveness of any bespoke provisions (Planning bill- Schedule 3 11(2)). We anticipate further guidance through either National Environmental Standards and/or national policy direction (NEB 61(b)). </a:t>
            </a:r>
          </a:p>
          <a:p>
            <a:r>
              <a:rPr lang="en-NZ" sz="1200" kern="1200">
                <a:solidFill>
                  <a:schemeClr val="tx1"/>
                </a:solidFill>
                <a:effectLst/>
                <a:latin typeface="+mn-lt"/>
                <a:ea typeface="+mn-ea"/>
                <a:cs typeface="+mn-cs"/>
              </a:rPr>
              <a:t>Notably, this question is likely the question which in which community and catchment groups have the most interest.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This question doesn’t directly connect with councillor priority actions. However, it is linked with CPA1, CPA2, EDA4 as it will evaluate whether the actions undertaken have achieved the desired outcomes. This includes identifying whether provisions are overly restrictive. </a:t>
            </a:r>
          </a:p>
          <a:p>
            <a:endParaRPr lang="en-NZ"/>
          </a:p>
        </p:txBody>
      </p:sp>
      <p:sp>
        <p:nvSpPr>
          <p:cNvPr id="4" name="Slide Number Placeholder 3">
            <a:extLst>
              <a:ext uri="{FF2B5EF4-FFF2-40B4-BE49-F238E27FC236}">
                <a16:creationId xmlns:a16="http://schemas.microsoft.com/office/drawing/2014/main" id="{12C54633-8166-40DB-0743-B7ED63FE79EA}"/>
              </a:ext>
            </a:extLst>
          </p:cNvPr>
          <p:cNvSpPr>
            <a:spLocks noGrp="1"/>
          </p:cNvSpPr>
          <p:nvPr>
            <p:ph type="sldNum" sz="quarter" idx="5"/>
          </p:nvPr>
        </p:nvSpPr>
        <p:spPr/>
        <p:txBody>
          <a:bodyPr/>
          <a:lstStyle/>
          <a:p>
            <a:fld id="{4C2FA04D-85D5-4A5E-B138-6878E129561B}" type="slidenum">
              <a:rPr lang="en-NZ" smtClean="0"/>
              <a:t>35</a:t>
            </a:fld>
            <a:endParaRPr lang="en-NZ"/>
          </a:p>
        </p:txBody>
      </p:sp>
    </p:spTree>
    <p:extLst>
      <p:ext uri="{BB962C8B-B14F-4D97-AF65-F5344CB8AC3E}">
        <p14:creationId xmlns:p14="http://schemas.microsoft.com/office/powerpoint/2010/main" val="18684829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F869A-F6AA-1BCA-BC38-CAD4A641A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D0884-003A-3565-BDD6-CC180B7271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54097-EB87-BDD4-57A6-34BA75E7E0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final question is about the future/ </a:t>
            </a:r>
            <a:r>
              <a:rPr lang="en-NZ" err="1"/>
              <a:t>whats</a:t>
            </a:r>
            <a:r>
              <a:rPr lang="en-NZ"/>
              <a:t> coming our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ACAF19C9-4FEB-B5B1-3DA6-DC6F259D7643}"/>
              </a:ext>
            </a:extLst>
          </p:cNvPr>
          <p:cNvSpPr>
            <a:spLocks noGrp="1"/>
          </p:cNvSpPr>
          <p:nvPr>
            <p:ph type="sldNum" sz="quarter" idx="5"/>
          </p:nvPr>
        </p:nvSpPr>
        <p:spPr/>
        <p:txBody>
          <a:bodyPr/>
          <a:lstStyle/>
          <a:p>
            <a:fld id="{4C2FA04D-85D5-4A5E-B138-6878E129561B}" type="slidenum">
              <a:rPr lang="en-NZ" smtClean="0"/>
              <a:t>36</a:t>
            </a:fld>
            <a:endParaRPr lang="en-NZ"/>
          </a:p>
        </p:txBody>
      </p:sp>
    </p:spTree>
    <p:extLst>
      <p:ext uri="{BB962C8B-B14F-4D97-AF65-F5344CB8AC3E}">
        <p14:creationId xmlns:p14="http://schemas.microsoft.com/office/powerpoint/2010/main" val="18312605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9250C-FE4F-D2CF-5F40-35D05C06C8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85912-24FB-A6C2-4E4E-4F3F328EA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E0C90C-65AB-971F-F2E3-70DD4A3D5968}"/>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what likely future scenarios such as alternative land use, management practice, and climate change might look like, what it may mean for contaminant levels, and whether there are any new or emerging contaminants that need to be considered</a:t>
            </a:r>
          </a:p>
          <a:p>
            <a:r>
              <a:rPr lang="en-NZ" sz="1200" b="1" kern="1200">
                <a:solidFill>
                  <a:schemeClr val="tx1"/>
                </a:solidFill>
                <a:effectLst/>
                <a:latin typeface="+mn-lt"/>
                <a:ea typeface="+mn-ea"/>
                <a:cs typeface="+mn-cs"/>
              </a:rPr>
              <a:t>Resolution: Region wide</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Unlike in the other questions, this question will seek to identify areas which currently have low pressure, but are likely to see more in the future, or areas which have high pressure and may see further increases or may see decreases.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 programme would change by incorporating forecasting how contaminant levels in soil, air and water may change under future climate and land use scenarios rather than representing current land use and contaminant levels. Currently, the programme often infers future pressure using qualitative interpretation but doesn’t incorporate formal analysis. This would be done by building on scenario models developed for question 2. </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territorial authorities, and industry groups to understand potential areas of change and urbanization and intensification is likely to occur</a:t>
            </a:r>
          </a:p>
          <a:p>
            <a:pPr lvl="0"/>
            <a:r>
              <a:rPr lang="en-NZ" sz="1200" kern="1200">
                <a:solidFill>
                  <a:schemeClr val="tx1"/>
                </a:solidFill>
                <a:effectLst/>
                <a:latin typeface="+mn-lt"/>
                <a:ea typeface="+mn-ea"/>
                <a:cs typeface="+mn-cs"/>
              </a:rPr>
              <a:t>Continue to partner with governmental and research agencies to participate in understand Otago’s exposure level to emerging contaminants. </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The RMA requires having regard for the effects of climate change. However, the NEB (57(d); 60B(2a)) has much more complex requirements around horizon/future focused information including incorporating predictions of likely future change in the medium to long-term when considering the capacity of the environment to withstand pressure and disturbance.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r>
              <a:rPr lang="en-AU" sz="1200" b="1" kern="1200">
                <a:solidFill>
                  <a:schemeClr val="tx1"/>
                </a:solidFill>
                <a:effectLst/>
                <a:latin typeface="+mn-lt"/>
                <a:ea typeface="+mn-ea"/>
                <a:cs typeface="+mn-cs"/>
              </a:rPr>
              <a:t>EDA7</a:t>
            </a:r>
            <a:r>
              <a:rPr lang="en-AU" sz="1200" b="1" i="1" kern="1200">
                <a:solidFill>
                  <a:schemeClr val="tx1"/>
                </a:solidFill>
                <a:effectLst/>
                <a:latin typeface="+mn-lt"/>
                <a:ea typeface="+mn-ea"/>
                <a:cs typeface="+mn-cs"/>
              </a:rPr>
              <a:t> </a:t>
            </a:r>
            <a:r>
              <a:rPr lang="en-AU" sz="1200" i="1" kern="1200">
                <a:solidFill>
                  <a:schemeClr val="tx1"/>
                </a:solidFill>
                <a:effectLst/>
                <a:latin typeface="+mn-lt"/>
                <a:ea typeface="+mn-ea"/>
                <a:cs typeface="+mn-cs"/>
              </a:rPr>
              <a:t>Support landowner collaboration and environmental and flood resilience initiatives where these contribute to improved catchment outcomes</a:t>
            </a:r>
            <a:endParaRPr lang="en-NZ" sz="1200" i="0" kern="1200">
              <a:solidFill>
                <a:schemeClr val="tx1"/>
              </a:solidFill>
              <a:effectLst/>
              <a:latin typeface="+mn-lt"/>
              <a:ea typeface="+mn-ea"/>
              <a:cs typeface="+mn-cs"/>
            </a:endParaRPr>
          </a:p>
          <a:p>
            <a:pPr lvl="1"/>
            <a:r>
              <a:rPr lang="en-NZ" b="1"/>
              <a:t>	</a:t>
            </a:r>
            <a:r>
              <a:rPr lang="en-AU" sz="1200" i="0" kern="1200">
                <a:solidFill>
                  <a:schemeClr val="tx1"/>
                </a:solidFill>
                <a:effectLst/>
                <a:latin typeface="+mn-lt"/>
                <a:ea typeface="+mn-ea"/>
                <a:cs typeface="+mn-cs"/>
              </a:rPr>
              <a:t>.: </a:t>
            </a:r>
            <a:r>
              <a:rPr lang="en-NZ" sz="1200" kern="1200">
                <a:solidFill>
                  <a:schemeClr val="tx1"/>
                </a:solidFill>
                <a:effectLst/>
                <a:latin typeface="+mn-lt"/>
                <a:ea typeface="+mn-ea"/>
                <a:cs typeface="+mn-cs"/>
              </a:rPr>
              <a:t>Improve understanding of useful and effective actions under climate and land use scenarios to increase resilience. </a:t>
            </a:r>
          </a:p>
          <a:p>
            <a:r>
              <a:rPr lang="en-NZ"/>
              <a:t>	</a:t>
            </a:r>
          </a:p>
          <a:p>
            <a:endParaRPr lang="en-NZ"/>
          </a:p>
        </p:txBody>
      </p:sp>
      <p:sp>
        <p:nvSpPr>
          <p:cNvPr id="4" name="Slide Number Placeholder 3">
            <a:extLst>
              <a:ext uri="{FF2B5EF4-FFF2-40B4-BE49-F238E27FC236}">
                <a16:creationId xmlns:a16="http://schemas.microsoft.com/office/drawing/2014/main" id="{C40E5776-E13D-3BD2-FCD1-45034983927B}"/>
              </a:ext>
            </a:extLst>
          </p:cNvPr>
          <p:cNvSpPr>
            <a:spLocks noGrp="1"/>
          </p:cNvSpPr>
          <p:nvPr>
            <p:ph type="sldNum" sz="quarter" idx="5"/>
          </p:nvPr>
        </p:nvSpPr>
        <p:spPr/>
        <p:txBody>
          <a:bodyPr/>
          <a:lstStyle/>
          <a:p>
            <a:fld id="{4C2FA04D-85D5-4A5E-B138-6878E129561B}" type="slidenum">
              <a:rPr lang="en-NZ" smtClean="0"/>
              <a:t>37</a:t>
            </a:fld>
            <a:endParaRPr lang="en-NZ"/>
          </a:p>
        </p:txBody>
      </p:sp>
    </p:spTree>
    <p:extLst>
      <p:ext uri="{BB962C8B-B14F-4D97-AF65-F5344CB8AC3E}">
        <p14:creationId xmlns:p14="http://schemas.microsoft.com/office/powerpoint/2010/main" val="16045179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29F5A-BB27-D0A1-A6EE-C097EEA38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D1D43-28CC-4C19-8971-434D91839F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2743D-A5EF-381C-2D32-E4DF193A0425}"/>
              </a:ext>
            </a:extLst>
          </p:cNvPr>
          <p:cNvSpPr>
            <a:spLocks noGrp="1"/>
          </p:cNvSpPr>
          <p:nvPr>
            <p:ph type="body" idx="1"/>
          </p:nvPr>
        </p:nvSpPr>
        <p:spPr/>
        <p:txBody>
          <a:bodyPr/>
          <a:lstStyle/>
          <a:p>
            <a:r>
              <a:rPr lang="en-NZ"/>
              <a:t>Cover off more specific details – tangible examples. </a:t>
            </a:r>
          </a:p>
          <a:p>
            <a:endParaRPr lang="en-NZ"/>
          </a:p>
          <a:p>
            <a:r>
              <a:rPr lang="en-NZ"/>
              <a:t>More specificality for catchments. </a:t>
            </a:r>
            <a:r>
              <a:rPr lang="en-NZ" err="1"/>
              <a:t>E.g</a:t>
            </a:r>
            <a:r>
              <a:rPr lang="en-NZ"/>
              <a:t> Manuherekia and storage etc. </a:t>
            </a:r>
            <a:r>
              <a:rPr lang="en-NZ" err="1"/>
              <a:t>taieri</a:t>
            </a:r>
            <a:r>
              <a:rPr lang="en-NZ"/>
              <a:t> (rock and pillar) land cover changes (tussock changes)</a:t>
            </a:r>
          </a:p>
          <a:p>
            <a:endParaRPr lang="en-NZ"/>
          </a:p>
          <a:p>
            <a:r>
              <a:rPr lang="en-NZ" err="1"/>
              <a:t>E.g</a:t>
            </a:r>
            <a:r>
              <a:rPr lang="en-NZ"/>
              <a:t> add example; tracing abstraction from rivers down to estuary – like the </a:t>
            </a:r>
            <a:r>
              <a:rPr lang="en-NZ" err="1"/>
              <a:t>kakanui</a:t>
            </a:r>
            <a:r>
              <a:rPr lang="en-NZ"/>
              <a:t>. </a:t>
            </a:r>
          </a:p>
          <a:p>
            <a:endParaRPr lang="en-NZ"/>
          </a:p>
          <a:p>
            <a:r>
              <a:rPr lang="en-NZ"/>
              <a:t>Don’t use the word “protect” – triggering use manage instead of protect. </a:t>
            </a:r>
          </a:p>
        </p:txBody>
      </p:sp>
      <p:sp>
        <p:nvSpPr>
          <p:cNvPr id="4" name="Slide Number Placeholder 3">
            <a:extLst>
              <a:ext uri="{FF2B5EF4-FFF2-40B4-BE49-F238E27FC236}">
                <a16:creationId xmlns:a16="http://schemas.microsoft.com/office/drawing/2014/main" id="{107E96AA-FBDA-5C74-7797-783B8DBBA03F}"/>
              </a:ext>
            </a:extLst>
          </p:cNvPr>
          <p:cNvSpPr>
            <a:spLocks noGrp="1"/>
          </p:cNvSpPr>
          <p:nvPr>
            <p:ph type="sldNum" sz="quarter" idx="5"/>
          </p:nvPr>
        </p:nvSpPr>
        <p:spPr/>
        <p:txBody>
          <a:bodyPr/>
          <a:lstStyle/>
          <a:p>
            <a:fld id="{4C2FA04D-85D5-4A5E-B138-6878E129561B}" type="slidenum">
              <a:rPr lang="en-NZ" smtClean="0"/>
              <a:t>38</a:t>
            </a:fld>
            <a:endParaRPr lang="en-NZ"/>
          </a:p>
        </p:txBody>
      </p:sp>
    </p:spTree>
    <p:extLst>
      <p:ext uri="{BB962C8B-B14F-4D97-AF65-F5344CB8AC3E}">
        <p14:creationId xmlns:p14="http://schemas.microsoft.com/office/powerpoint/2010/main" val="8822999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E39A3-397F-894C-7440-F3CD433FA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7D28EE-88BF-8A59-65A2-C098EC307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046CB-4C24-1560-4177-7466E85A6902}"/>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7FDC3BC4-2C94-C34E-F700-0A7DF46F0BF7}"/>
              </a:ext>
            </a:extLst>
          </p:cNvPr>
          <p:cNvSpPr>
            <a:spLocks noGrp="1"/>
          </p:cNvSpPr>
          <p:nvPr>
            <p:ph type="sldNum" sz="quarter" idx="5"/>
          </p:nvPr>
        </p:nvSpPr>
        <p:spPr/>
        <p:txBody>
          <a:bodyPr/>
          <a:lstStyle/>
          <a:p>
            <a:fld id="{4C2FA04D-85D5-4A5E-B138-6878E129561B}" type="slidenum">
              <a:rPr lang="en-NZ" smtClean="0"/>
              <a:t>39</a:t>
            </a:fld>
            <a:endParaRPr lang="en-NZ"/>
          </a:p>
        </p:txBody>
      </p:sp>
    </p:spTree>
    <p:extLst>
      <p:ext uri="{BB962C8B-B14F-4D97-AF65-F5344CB8AC3E}">
        <p14:creationId xmlns:p14="http://schemas.microsoft.com/office/powerpoint/2010/main" val="42761223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3FBE1-3323-B7AC-34DB-7652A2C474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B65B1-84AE-ACA6-1DA0-2FF76AC8B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2739B5-6BDD-0035-F7AF-F39C27101A2D}"/>
              </a:ext>
            </a:extLst>
          </p:cNvPr>
          <p:cNvSpPr>
            <a:spLocks noGrp="1"/>
          </p:cNvSpPr>
          <p:nvPr>
            <p:ph type="body" idx="1"/>
          </p:nvPr>
        </p:nvSpPr>
        <p:spPr/>
        <p:txBody>
          <a:bodyPr/>
          <a:lstStyle/>
          <a:p>
            <a:r>
              <a:rPr lang="en-NZ"/>
              <a:t>This is the first major part of the programme.</a:t>
            </a:r>
          </a:p>
          <a:p>
            <a:endParaRPr lang="en-NZ"/>
          </a:p>
          <a:p>
            <a:r>
              <a:rPr lang="en-NZ"/>
              <a:t>The question here is: </a:t>
            </a:r>
            <a:r>
              <a:rPr lang="en-NZ" b="1"/>
              <a:t>what is the current state of the system, what pressures are acting on it, and where are the risks?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35344196-6FEC-BF1F-EB25-AF6B38E7F2D2}"/>
              </a:ext>
            </a:extLst>
          </p:cNvPr>
          <p:cNvSpPr>
            <a:spLocks noGrp="1"/>
          </p:cNvSpPr>
          <p:nvPr>
            <p:ph type="sldNum" sz="quarter" idx="5"/>
          </p:nvPr>
        </p:nvSpPr>
        <p:spPr/>
        <p:txBody>
          <a:bodyPr/>
          <a:lstStyle/>
          <a:p>
            <a:fld id="{4C2FA04D-85D5-4A5E-B138-6878E129561B}" type="slidenum">
              <a:rPr lang="en-NZ" smtClean="0"/>
              <a:t>40</a:t>
            </a:fld>
            <a:endParaRPr lang="en-NZ"/>
          </a:p>
        </p:txBody>
      </p:sp>
    </p:spTree>
    <p:extLst>
      <p:ext uri="{BB962C8B-B14F-4D97-AF65-F5344CB8AC3E}">
        <p14:creationId xmlns:p14="http://schemas.microsoft.com/office/powerpoint/2010/main" val="2877116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DB25F-5758-7EA6-CAFA-F31678100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79B5C2-F984-A31C-C7D2-A43336BAA1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1FC84D-23D2-9DE9-52FC-D3140DDA215A}"/>
              </a:ext>
            </a:extLst>
          </p:cNvPr>
          <p:cNvSpPr>
            <a:spLocks noGrp="1"/>
          </p:cNvSpPr>
          <p:nvPr>
            <p:ph type="body" idx="1"/>
          </p:nvPr>
        </p:nvSpPr>
        <p:spPr/>
        <p:txBody>
          <a:bodyPr/>
          <a:lstStyle/>
          <a:p>
            <a:r>
              <a:rPr lang="en-NZ" sz="1200" kern="1200">
                <a:solidFill>
                  <a:schemeClr val="tx1"/>
                </a:solidFill>
                <a:effectLst/>
                <a:latin typeface="+mn-lt"/>
                <a:ea typeface="+mn-ea"/>
                <a:cs typeface="+mn-cs"/>
              </a:rPr>
              <a:t>This where we seek to understand how land use change and practice may be altering habitats/ecosystems. This includes things like denuding an area of vegetation cover resulting in loss of habitat and increased erosion vulnerability, drainage of wetland systems, forestry harvest, and instream structure stopping fish passage. Alongside the broadscale resource use and pressure mapping indicated here, programmes would also aggregate consent data to investigate whether cumulative effects from consented activities may be having untended effects.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 </a:t>
            </a:r>
          </a:p>
          <a:p>
            <a:r>
              <a:rPr lang="en-NZ" sz="1200" b="1" kern="1200">
                <a:solidFill>
                  <a:schemeClr val="tx1"/>
                </a:solidFill>
                <a:effectLst/>
                <a:latin typeface="+mn-lt"/>
                <a:ea typeface="+mn-ea"/>
                <a:cs typeface="+mn-cs"/>
              </a:rPr>
              <a:t>Resolution: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resource use monitoring, we’d prioritize having higher resolution in closer proximity to threatened ecosystems, species, and areas prone to erosion.</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How would the current programme change?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Wetland pressure monitoring would be moved to occurring every 5 years for the region to provide an indication of how pressures on wetlands are changing over timescale more relevant to management rather than every 10 years.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Mapping programmes will better integrate and identify high erosion areas and will have a ground truthing programme</a:t>
            </a:r>
          </a:p>
          <a:p>
            <a:pPr lvl="0"/>
            <a:r>
              <a:rPr lang="en-NZ" sz="1200" kern="1200">
                <a:solidFill>
                  <a:schemeClr val="tx1"/>
                </a:solidFill>
                <a:effectLst/>
                <a:latin typeface="+mn-lt"/>
                <a:ea typeface="+mn-ea"/>
                <a:cs typeface="+mn-cs"/>
              </a:rPr>
              <a:t>Incorporating this information into the programme will help identify where and why ecosystem extent or species may be decreasing due to habitat loss. Notably, many of the requirements for this work stream, such as land use change mapping, are incorporated under contaminants and abstraction. So, these are not necessarily “additional” requirements.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Partnerships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ORC currently partners with industry bodies (both using industry data and reviewing modelling) when understanding and representing practice on different land uses such as farms or forestry. We’d look to maintain and expand these collaborations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There will also be an open opportunity for catchment groups to provide further data if they are willing and interested.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We will also partner with catchment groups to understand interventions or how practice has changed such as fish passage structure remediated by a catchment group</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Drivers</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Identifying resource use as it related to habitat loss and physical disturbance isn’t explicitly required by the RMA, though protecting significant habitats and drivers are present in the NPSIB (3.22) and NPSFM (3.26). If we don’t collect and evaluate this data, we cannot say why ecosystem extent (such as wetlands or dryland ecosystems) may be disappearing in a quantitative way. Under the NEB system, regional council would be required to understand any trends showing a change in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monitoring and the natural and human causes of those trends (57(1(c)); 57(3(b)); 57(3(c))) and consider existing uses when setting limits. As a result, under the NEB system, this information will play an important role</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r>
              <a:rPr lang="en-NZ" sz="1200" b="1" kern="1200">
                <a:solidFill>
                  <a:schemeClr val="tx1"/>
                </a:solidFill>
                <a:effectLst/>
                <a:latin typeface="+mn-lt"/>
                <a:ea typeface="+mn-ea"/>
                <a:cs typeface="+mn-cs"/>
              </a:rPr>
              <a:t>Alignment with Councillor Priority Actions: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SPA1- Progress work to understand coastal environmental issues, opportunities and risks, in partnership with communities, to ensure a strong evidence base is available regardless of future regulatory settings:</a:t>
            </a:r>
          </a:p>
          <a:p>
            <a:pPr lvl="1"/>
            <a:r>
              <a:rPr lang="en-NZ" sz="1200" kern="1200">
                <a:solidFill>
                  <a:schemeClr val="tx1"/>
                </a:solidFill>
                <a:effectLst/>
                <a:latin typeface="+mn-lt"/>
                <a:ea typeface="+mn-ea"/>
                <a:cs typeface="+mn-cs"/>
              </a:rPr>
              <a:t>Understanding location of activities and coastal structures plays an important role in developing our understanding of coastal environmental issues </a:t>
            </a:r>
          </a:p>
          <a:p>
            <a:pPr lvl="0"/>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  </a:t>
            </a:r>
            <a:endParaRPr lang="en-NZ" sz="1200" kern="1200">
              <a:solidFill>
                <a:schemeClr val="tx1"/>
              </a:solidFill>
              <a:effectLst/>
              <a:latin typeface="+mn-lt"/>
              <a:ea typeface="+mn-ea"/>
              <a:cs typeface="+mn-cs"/>
            </a:endParaRPr>
          </a:p>
          <a:p>
            <a:pPr lvl="1"/>
            <a:r>
              <a:rPr lang="en-NZ" sz="1200" kern="1200">
                <a:solidFill>
                  <a:schemeClr val="tx1"/>
                </a:solidFill>
                <a:effectLst/>
                <a:latin typeface="+mn-lt"/>
                <a:ea typeface="+mn-ea"/>
                <a:cs typeface="+mn-cs"/>
              </a:rPr>
              <a:t>Understanding resource use plays an important role in understanding where the greatest improvements can be made. This includes understanding where wetlands are under the greatest pressure, which instream structure remediation will make the largest difference, which sources of erosion are contributing to freshwater issues, and whether aggregated consenting outcomes are in line with expectations. </a:t>
            </a:r>
            <a:r>
              <a:rPr lang="en-US" sz="1200" kern="1200">
                <a:solidFill>
                  <a:schemeClr val="tx1"/>
                </a:solidFill>
                <a:effectLst/>
                <a:latin typeface="+mn-lt"/>
                <a:ea typeface="+mn-ea"/>
                <a:cs typeface="+mn-cs"/>
              </a:rPr>
              <a:t>​</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CPA2- Identify priority locations for targeted resource investment across river and lake systems, and report to Council on where effort will achieve the greatest environmental benefit, including consideration of areas such as </a:t>
            </a:r>
            <a:r>
              <a:rPr lang="en-NZ" sz="1200" kern="1200" err="1">
                <a:solidFill>
                  <a:schemeClr val="tx1"/>
                </a:solidFill>
                <a:effectLst/>
                <a:latin typeface="+mn-lt"/>
                <a:ea typeface="+mn-ea"/>
                <a:cs typeface="+mn-cs"/>
              </a:rPr>
              <a:t>Waihola</a:t>
            </a:r>
            <a:r>
              <a:rPr lang="en-NZ" sz="1200" kern="1200">
                <a:solidFill>
                  <a:schemeClr val="tx1"/>
                </a:solidFill>
                <a:effectLst/>
                <a:latin typeface="+mn-lt"/>
                <a:ea typeface="+mn-ea"/>
                <a:cs typeface="+mn-cs"/>
              </a:rPr>
              <a:t>, Tomahawk Lagoon, Dunstan, Lake Hayes and the Manuherekia: </a:t>
            </a:r>
          </a:p>
          <a:p>
            <a:r>
              <a:rPr lang="en-NZ" sz="1200" kern="1200">
                <a:solidFill>
                  <a:schemeClr val="tx1"/>
                </a:solidFill>
                <a:effectLst/>
                <a:latin typeface="+mn-lt"/>
                <a:ea typeface="+mn-ea"/>
                <a:cs typeface="+mn-cs"/>
              </a:rPr>
              <a:t>Understanding resource use plays an important role in understanding where the greatest improvements can be made. This includes understanding where wetlands are under the greatest pressure, which instream structure remediation will make the largest difference, which sources of erosion are contributing to freshwater issues, and whether aggregated consenting outcomes are in line with expectations. </a:t>
            </a:r>
            <a:endParaRPr lang="en-NZ"/>
          </a:p>
        </p:txBody>
      </p:sp>
      <p:sp>
        <p:nvSpPr>
          <p:cNvPr id="4" name="Slide Number Placeholder 3">
            <a:extLst>
              <a:ext uri="{FF2B5EF4-FFF2-40B4-BE49-F238E27FC236}">
                <a16:creationId xmlns:a16="http://schemas.microsoft.com/office/drawing/2014/main" id="{631F9C8D-C8AF-8EBD-12A6-65D2CE181F32}"/>
              </a:ext>
            </a:extLst>
          </p:cNvPr>
          <p:cNvSpPr>
            <a:spLocks noGrp="1"/>
          </p:cNvSpPr>
          <p:nvPr>
            <p:ph type="sldNum" sz="quarter" idx="5"/>
          </p:nvPr>
        </p:nvSpPr>
        <p:spPr/>
        <p:txBody>
          <a:bodyPr/>
          <a:lstStyle/>
          <a:p>
            <a:fld id="{4C2FA04D-85D5-4A5E-B138-6878E129561B}" type="slidenum">
              <a:rPr lang="en-NZ" smtClean="0"/>
              <a:t>41</a:t>
            </a:fld>
            <a:endParaRPr lang="en-NZ"/>
          </a:p>
        </p:txBody>
      </p:sp>
    </p:spTree>
    <p:extLst>
      <p:ext uri="{BB962C8B-B14F-4D97-AF65-F5344CB8AC3E}">
        <p14:creationId xmlns:p14="http://schemas.microsoft.com/office/powerpoint/2010/main" val="27986195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BF1AD-ABDA-1163-24AE-97234B2D3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946B8-EC43-506E-95FF-C3E867DB4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86BE4-3780-D096-4891-D33BBE84464A}"/>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fundamental state and trends of indicators which relate to habitat loss and physical disturbance. These include things like ecosystem extent, condition, and species monitoring or threat status assessments. In many cases, the relationships between resource use and “environmental state” are very strong for habitat loss. Conversion of native vegetation to an alternative land use will result in loss of ecosystem extent; a barrier to fish passage will result in a reduced fish and potentially invertebrate community upstream. As a result, in some cases acting to fix the problem is more straight forward than with contaminants. </a:t>
            </a:r>
          </a:p>
          <a:p>
            <a:r>
              <a:rPr lang="en-NZ" sz="1200" b="1" kern="1200">
                <a:solidFill>
                  <a:schemeClr val="tx1"/>
                </a:solidFill>
                <a:effectLst/>
                <a:latin typeface="+mn-lt"/>
                <a:ea typeface="+mn-ea"/>
                <a:cs typeface="+mn-cs"/>
              </a:rPr>
              <a:t>Resolution: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In our state of environment, we will use remote sensing to track ecosystem extent in terrestrial, wetland, and salt marsh ecosystems. More detailed monitoring will be targeted at ecosystems which are the highest threat, are off public lands, and have disproportionately high biodiversity values such as dry land ecosystems. </a:t>
            </a:r>
          </a:p>
          <a:p>
            <a:r>
              <a:rPr lang="en-NZ" sz="1200" kern="1200">
                <a:solidFill>
                  <a:schemeClr val="tx1"/>
                </a:solidFill>
                <a:effectLst/>
                <a:latin typeface="+mn-lt"/>
                <a:ea typeface="+mn-ea"/>
                <a:cs typeface="+mn-cs"/>
              </a:rPr>
              <a:t>Species monitoring is targeted at groups which can act as an indicator for a wider species community with the state of the other being assessed based on existing knowledge and available datasets which community monitoring contribute to. Freshwater monitoring will leverage the wider </a:t>
            </a:r>
            <a:r>
              <a:rPr lang="en-NZ" sz="1200" kern="1200" err="1">
                <a:solidFill>
                  <a:schemeClr val="tx1"/>
                </a:solidFill>
                <a:effectLst/>
                <a:latin typeface="+mn-lt"/>
                <a:ea typeface="+mn-ea"/>
                <a:cs typeface="+mn-cs"/>
              </a:rPr>
              <a:t>SoE</a:t>
            </a:r>
            <a:r>
              <a:rPr lang="en-NZ" sz="1200" kern="1200">
                <a:solidFill>
                  <a:schemeClr val="tx1"/>
                </a:solidFill>
                <a:effectLst/>
                <a:latin typeface="+mn-lt"/>
                <a:ea typeface="+mn-ea"/>
                <a:cs typeface="+mn-cs"/>
              </a:rPr>
              <a:t> network but will add tailored fish monitoring to areas where it is likely to detect if there are any issues (forestry areas and urban areas) and where there are threatened species off public land.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Many of ORC’s State of environment programmes in this area are relatively new. </a:t>
            </a:r>
          </a:p>
          <a:p>
            <a:pPr lvl="0"/>
            <a:r>
              <a:rPr lang="en-NZ" sz="1200" kern="1200">
                <a:solidFill>
                  <a:schemeClr val="tx1"/>
                </a:solidFill>
                <a:effectLst/>
                <a:latin typeface="+mn-lt"/>
                <a:ea typeface="+mn-ea"/>
                <a:cs typeface="+mn-cs"/>
              </a:rPr>
              <a:t>A subset of wetlands under high pressure would maintain more frequent monitoring rather than on a 10-year rotation.</a:t>
            </a:r>
          </a:p>
          <a:p>
            <a:pPr lvl="0"/>
            <a:r>
              <a:rPr lang="en-NZ" sz="1200" kern="1200">
                <a:solidFill>
                  <a:schemeClr val="tx1"/>
                </a:solidFill>
                <a:effectLst/>
                <a:latin typeface="+mn-lt"/>
                <a:ea typeface="+mn-ea"/>
                <a:cs typeface="+mn-cs"/>
              </a:rPr>
              <a:t>Freshwater biodiversity monitoring will rely on invertebrates and the wider contaminant network for broad scale but re-prioritize fish monitoring into sites where fish species are likely to detect wider impacts such as catchments with forestry or urban environments and will overlap with monitoring of threatened species</a:t>
            </a:r>
          </a:p>
          <a:p>
            <a:pPr lvl="0"/>
            <a:r>
              <a:rPr lang="en-NZ" sz="1200" kern="1200">
                <a:solidFill>
                  <a:schemeClr val="tx1"/>
                </a:solidFill>
                <a:effectLst/>
                <a:latin typeface="+mn-lt"/>
                <a:ea typeface="+mn-ea"/>
                <a:cs typeface="+mn-cs"/>
              </a:rPr>
              <a:t>Estuary monitoring will reduce to a tailored programme aimed at monitoring the needed requirements for each estuary.</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This portion of state of environment monitoring has the greatest opportunity to use citizen science and incorporate community data. Observations of species on </a:t>
            </a:r>
            <a:r>
              <a:rPr lang="en-NZ" sz="1200" kern="1200" err="1">
                <a:solidFill>
                  <a:schemeClr val="tx1"/>
                </a:solidFill>
                <a:effectLst/>
                <a:latin typeface="+mn-lt"/>
                <a:ea typeface="+mn-ea"/>
                <a:cs typeface="+mn-cs"/>
              </a:rPr>
              <a:t>iNaturalist</a:t>
            </a:r>
            <a:r>
              <a:rPr lang="en-NZ" sz="1200" kern="1200">
                <a:solidFill>
                  <a:schemeClr val="tx1"/>
                </a:solidFill>
                <a:effectLst/>
                <a:latin typeface="+mn-lt"/>
                <a:ea typeface="+mn-ea"/>
                <a:cs typeface="+mn-cs"/>
              </a:rPr>
              <a:t> and other databases can be used to help track where different species are present and create a wider understanding how unmonitored species are tracking. </a:t>
            </a:r>
          </a:p>
          <a:p>
            <a:pPr lvl="0"/>
            <a:r>
              <a:rPr lang="en-NZ" sz="1200" kern="1200">
                <a:solidFill>
                  <a:schemeClr val="tx1"/>
                </a:solidFill>
                <a:effectLst/>
                <a:latin typeface="+mn-lt"/>
                <a:ea typeface="+mn-ea"/>
                <a:cs typeface="+mn-cs"/>
              </a:rPr>
              <a:t>Community collected e-DNA samples that are placed into accessible repositories will be used to help provide and interpret broader scale patterns for terrestrial and aquatic species</a:t>
            </a:r>
          </a:p>
          <a:p>
            <a:pPr lvl="0"/>
            <a:r>
              <a:rPr lang="en-NZ" sz="1200" kern="1200">
                <a:solidFill>
                  <a:schemeClr val="tx1"/>
                </a:solidFill>
                <a:effectLst/>
                <a:latin typeface="+mn-lt"/>
                <a:ea typeface="+mn-ea"/>
                <a:cs typeface="+mn-cs"/>
              </a:rPr>
              <a:t>We would also partner with the Department of Conservation to ensure monitoring is complimentary, but not duplicating or taking over, the role of department of conservation</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State of environment monitoring is required under the RMA (35(2)(a)) and NEB (222(bd); 224(2); 57(1(a), (c), (f); 55(3)). Water quantity also has requirements under the NPSFM.</a:t>
            </a:r>
            <a:r>
              <a:rPr lang="en-US" sz="1200" kern="1200">
                <a:solidFill>
                  <a:schemeClr val="tx1"/>
                </a:solidFill>
                <a:effectLst/>
                <a:latin typeface="+mn-lt"/>
                <a:ea typeface="+mn-ea"/>
                <a:cs typeface="+mn-cs"/>
              </a:rPr>
              <a:t>​</a:t>
            </a:r>
            <a:r>
              <a:rPr lang="en-NZ" sz="1200" kern="1200">
                <a:solidFill>
                  <a:schemeClr val="tx1"/>
                </a:solidFill>
                <a:effectLst/>
                <a:latin typeface="+mn-lt"/>
                <a:ea typeface="+mn-ea"/>
                <a:cs typeface="+mn-cs"/>
              </a:rPr>
              <a:t> Wetlands and water quality have requirements in the NPSFM, Land in the NES-FW- water plan and others, indigenous biodiversity in NPSIB (3.22, 3.25) and RPS and coast in the NZCPS.</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SPA1- Progress work to understand coastal environmental issues, opportunities and risks, in partnership with communities, to ensure a strong evidence base is available regardless of future regulatory settings: </a:t>
            </a:r>
          </a:p>
          <a:p>
            <a:pPr lvl="1"/>
            <a:r>
              <a:rPr lang="en-NZ" sz="1200" kern="1200">
                <a:solidFill>
                  <a:schemeClr val="tx1"/>
                </a:solidFill>
                <a:effectLst/>
                <a:latin typeface="+mn-lt"/>
                <a:ea typeface="+mn-ea"/>
                <a:cs typeface="+mn-cs"/>
              </a:rPr>
              <a:t>Estuary and monitoring of significant coastal habitats plays an important role in understanding coastal issues and building an evidence base</a:t>
            </a:r>
          </a:p>
          <a:p>
            <a:pPr lvl="0"/>
            <a:r>
              <a:rPr lang="en-NZ" sz="1200" kern="1200">
                <a:solidFill>
                  <a:schemeClr val="tx1"/>
                </a:solidFill>
                <a:effectLst/>
                <a:latin typeface="+mn-lt"/>
                <a:ea typeface="+mn-ea"/>
                <a:cs typeface="+mn-cs"/>
              </a:rPr>
              <a:t>CPA1- Identify where Council effort and resources can achieve the greatest improvement in freshwater outcomes, informed by existing science, catchment planning and community priorities:  </a:t>
            </a:r>
          </a:p>
          <a:p>
            <a:pPr lvl="1"/>
            <a:r>
              <a:rPr lang="en-NZ" sz="1200" kern="1200">
                <a:solidFill>
                  <a:schemeClr val="tx1"/>
                </a:solidFill>
                <a:effectLst/>
                <a:latin typeface="+mn-lt"/>
                <a:ea typeface="+mn-ea"/>
                <a:cs typeface="+mn-cs"/>
              </a:rPr>
              <a:t>Understanding state of environment also plays an important role in understanding where the greatest improvements can be made. This includes understanding how wetland extent and condition is changing, estuary health, and state of freshwater biodiversity. Some programmes are not identified as aligning with this priority due to not being aimed at “freshwater” outcomes.</a:t>
            </a:r>
          </a:p>
          <a:p>
            <a:pPr lvl="0"/>
            <a:r>
              <a:rPr lang="en-NZ" sz="1200" kern="1200">
                <a:solidFill>
                  <a:schemeClr val="tx1"/>
                </a:solidFill>
                <a:effectLst/>
                <a:latin typeface="+mn-lt"/>
                <a:ea typeface="+mn-ea"/>
                <a:cs typeface="+mn-cs"/>
              </a:rPr>
              <a:t>CPA2- Identify priority locations for targeted resource investment across river and lake systems, and report to Council on where effort will achieve the greatest environmental benefit, including consideration of areas such as </a:t>
            </a:r>
            <a:r>
              <a:rPr lang="en-NZ" sz="1200" kern="1200" err="1">
                <a:solidFill>
                  <a:schemeClr val="tx1"/>
                </a:solidFill>
                <a:effectLst/>
                <a:latin typeface="+mn-lt"/>
                <a:ea typeface="+mn-ea"/>
                <a:cs typeface="+mn-cs"/>
              </a:rPr>
              <a:t>Waihola</a:t>
            </a:r>
            <a:r>
              <a:rPr lang="en-NZ" sz="1200" kern="1200">
                <a:solidFill>
                  <a:schemeClr val="tx1"/>
                </a:solidFill>
                <a:effectLst/>
                <a:latin typeface="+mn-lt"/>
                <a:ea typeface="+mn-ea"/>
                <a:cs typeface="+mn-cs"/>
              </a:rPr>
              <a:t>, Tomahawk Lagoon, Dunstan, Lake Hayes and the Manuherekia: </a:t>
            </a:r>
          </a:p>
          <a:p>
            <a:pPr lvl="1"/>
            <a:r>
              <a:rPr lang="en-NZ" sz="1200" kern="1200">
                <a:solidFill>
                  <a:schemeClr val="tx1"/>
                </a:solidFill>
                <a:effectLst/>
                <a:latin typeface="+mn-lt"/>
                <a:ea typeface="+mn-ea"/>
                <a:cs typeface="+mn-cs"/>
              </a:rPr>
              <a:t>Understanding state of environment also plays an important role in understanding where the greatest improvements can be made. This includes understanding how wetland extent and condition is changing, estuary health, and state of freshwater biodiversity. Some programmes are not identified as aligning with this priority due to not being aimed at “freshwater” outcomes.</a:t>
            </a:r>
          </a:p>
          <a:p>
            <a:endParaRPr lang="en-NZ"/>
          </a:p>
        </p:txBody>
      </p:sp>
      <p:sp>
        <p:nvSpPr>
          <p:cNvPr id="4" name="Slide Number Placeholder 3">
            <a:extLst>
              <a:ext uri="{FF2B5EF4-FFF2-40B4-BE49-F238E27FC236}">
                <a16:creationId xmlns:a16="http://schemas.microsoft.com/office/drawing/2014/main" id="{F75E7DFF-B4B9-36B9-4D54-ABC31F680438}"/>
              </a:ext>
            </a:extLst>
          </p:cNvPr>
          <p:cNvSpPr>
            <a:spLocks noGrp="1"/>
          </p:cNvSpPr>
          <p:nvPr>
            <p:ph type="sldNum" sz="quarter" idx="5"/>
          </p:nvPr>
        </p:nvSpPr>
        <p:spPr/>
        <p:txBody>
          <a:bodyPr/>
          <a:lstStyle/>
          <a:p>
            <a:fld id="{4C2FA04D-85D5-4A5E-B138-6878E129561B}" type="slidenum">
              <a:rPr lang="en-NZ" smtClean="0"/>
              <a:t>42</a:t>
            </a:fld>
            <a:endParaRPr lang="en-NZ"/>
          </a:p>
        </p:txBody>
      </p:sp>
    </p:spTree>
    <p:extLst>
      <p:ext uri="{BB962C8B-B14F-4D97-AF65-F5344CB8AC3E}">
        <p14:creationId xmlns:p14="http://schemas.microsoft.com/office/powerpoint/2010/main" val="8907288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728C6-BB3C-CC34-B1E9-CA8B7B6B9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023E9-0B40-4DE5-EDE3-B19DDF631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3C959-0ADF-DDE2-5FAA-D1246ADD24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Once we understand the current state and the pressures, the next question is: </a:t>
            </a:r>
            <a:r>
              <a:rPr lang="en-NZ" b="1"/>
              <a:t>what can we do about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2018C464-B395-BA15-638C-ADDB273547CE}"/>
              </a:ext>
            </a:extLst>
          </p:cNvPr>
          <p:cNvSpPr>
            <a:spLocks noGrp="1"/>
          </p:cNvSpPr>
          <p:nvPr>
            <p:ph type="sldNum" sz="quarter" idx="5"/>
          </p:nvPr>
        </p:nvSpPr>
        <p:spPr/>
        <p:txBody>
          <a:bodyPr/>
          <a:lstStyle/>
          <a:p>
            <a:fld id="{4C2FA04D-85D5-4A5E-B138-6878E129561B}" type="slidenum">
              <a:rPr lang="en-NZ" smtClean="0"/>
              <a:t>43</a:t>
            </a:fld>
            <a:endParaRPr lang="en-NZ"/>
          </a:p>
        </p:txBody>
      </p:sp>
    </p:spTree>
    <p:extLst>
      <p:ext uri="{BB962C8B-B14F-4D97-AF65-F5344CB8AC3E}">
        <p14:creationId xmlns:p14="http://schemas.microsoft.com/office/powerpoint/2010/main" val="34074478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DE505-0DD0-A924-3610-3069D8D211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3B435-FD7B-F6BE-CFD2-C1EF36A40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B88F7-BE4A-866B-4598-AD205F6CCCA8}"/>
              </a:ext>
            </a:extLst>
          </p:cNvPr>
          <p:cNvSpPr>
            <a:spLocks noGrp="1"/>
          </p:cNvSpPr>
          <p:nvPr>
            <p:ph type="body" idx="1"/>
          </p:nvPr>
        </p:nvSpPr>
        <p:spPr/>
        <p:txBody>
          <a:bodyPr/>
          <a:lstStyle/>
          <a:p>
            <a:endParaRPr lang="en-NZ"/>
          </a:p>
          <a:p>
            <a:r>
              <a:rPr lang="en-NZ" sz="1200" kern="1200">
                <a:solidFill>
                  <a:schemeClr val="tx1"/>
                </a:solidFill>
                <a:effectLst/>
                <a:latin typeface="+mn-lt"/>
                <a:ea typeface="+mn-ea"/>
                <a:cs typeface="+mn-cs"/>
              </a:rPr>
              <a:t>This is where we look to understand what actions we can take to protect, restore, and improve habitats to support ecosystems and species, where we should do them, and how that might impact resource users. This includes trialling mitigation techniques in ecosystems unique to Otago, conducting weight of evidence assessments to support what actions would be beneficial, and working with industry group and other agencies to provide best practice guidance.  These programmes also demonstrate the level of protect provided under different potential policy settings and quantify the trade-offs of doing so with the respect to land use limitations. They also identify biodiversity focus areas and hot spots where restoration or protection would be particularly beneficial.</a:t>
            </a:r>
          </a:p>
          <a:p>
            <a:r>
              <a:rPr lang="en-NZ" sz="1200" b="1" kern="1200">
                <a:solidFill>
                  <a:schemeClr val="tx1"/>
                </a:solidFill>
                <a:effectLst/>
                <a:latin typeface="+mn-lt"/>
                <a:ea typeface="+mn-ea"/>
                <a:cs typeface="+mn-cs"/>
              </a:rPr>
              <a:t>Resolution: Region wide and pressure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Region wide biodiversity focus areas will provide a base understanding of areas where biodiversity is particularly high for the region. Scenarios will focus on areas with greater pressure and high biodiversity values off public land. This would focus on particular dryland ecosystems, fish passage barriers, and wetland ecosystems.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Working with industry groups and others to develop and provide best practice and restoration guidance to support species and ecosystems</a:t>
            </a:r>
          </a:p>
          <a:p>
            <a:pPr lvl="0"/>
            <a:r>
              <a:rPr lang="en-NZ" sz="1200" kern="1200">
                <a:solidFill>
                  <a:schemeClr val="tx1"/>
                </a:solidFill>
                <a:effectLst/>
                <a:latin typeface="+mn-lt"/>
                <a:ea typeface="+mn-ea"/>
                <a:cs typeface="+mn-cs"/>
              </a:rPr>
              <a:t>Developing a scenario evaluation programme to understand the level of change that would be achieved under different mitigation scenarios, and how it would impact land users if different interventions/protections were implemented </a:t>
            </a:r>
          </a:p>
          <a:p>
            <a:pPr lvl="0"/>
            <a:r>
              <a:rPr lang="en-NZ" sz="1200" kern="1200">
                <a:solidFill>
                  <a:schemeClr val="tx1"/>
                </a:solidFill>
                <a:effectLst/>
                <a:latin typeface="+mn-lt"/>
                <a:ea typeface="+mn-ea"/>
                <a:cs typeface="+mn-cs"/>
              </a:rPr>
              <a:t>Providing wider weight of evidence assessments to support proposed community and catchment group actions</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Industry groups will be partnered with when reviewing “best practice” guidance to ensure it is workable, implementable, and will be effective in Otago’s settings</a:t>
            </a:r>
          </a:p>
          <a:p>
            <a:pPr lvl="0"/>
            <a:r>
              <a:rPr lang="en-NZ" sz="1200" kern="1200">
                <a:solidFill>
                  <a:schemeClr val="tx1"/>
                </a:solidFill>
                <a:effectLst/>
                <a:latin typeface="+mn-lt"/>
                <a:ea typeface="+mn-ea"/>
                <a:cs typeface="+mn-cs"/>
              </a:rPr>
              <a:t>We’d continue partnering with catchment, community and industry groups when trialling new mitigations</a:t>
            </a:r>
          </a:p>
          <a:p>
            <a:pPr lvl="0"/>
            <a:r>
              <a:rPr lang="en-NZ" sz="1200" kern="1200">
                <a:solidFill>
                  <a:schemeClr val="tx1"/>
                </a:solidFill>
                <a:effectLst/>
                <a:latin typeface="+mn-lt"/>
                <a:ea typeface="+mn-ea"/>
                <a:cs typeface="+mn-cs"/>
              </a:rPr>
              <a:t>We’ll partner with catchment groups and community groups to determine what sort of scenarios they’d like to see, whether that’s the change achieved through implementing best practice or evaluating what alternative land use scenarios could look like</a:t>
            </a:r>
          </a:p>
          <a:p>
            <a:pPr lvl="0"/>
            <a:r>
              <a:rPr lang="en-NZ" sz="1200" kern="1200">
                <a:solidFill>
                  <a:schemeClr val="tx1"/>
                </a:solidFill>
                <a:effectLst/>
                <a:latin typeface="+mn-lt"/>
                <a:ea typeface="+mn-ea"/>
                <a:cs typeface="+mn-cs"/>
              </a:rPr>
              <a:t>We’d continue partnering with DOC and other govt. agencies </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Determining options, and modelling how they may impact values, supports allocation and limit setting processes, which are a responsibility of regional council under both the RMA (30(1(fa))) and NEB (223). Both the RMA (32) and the NEB (56) have requirements for evaluating outcomes impacts on resources users. Scenario modelling enables these assessments.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SPA1- Progress work to understand coastal environmental issues, opportunities and risks, in partnership with communities, to ensure a strong evidence base is available regardless of future regulatory settings: </a:t>
            </a:r>
          </a:p>
          <a:p>
            <a:pPr lvl="1"/>
            <a:r>
              <a:rPr lang="en-NZ" sz="1200" kern="1200">
                <a:solidFill>
                  <a:schemeClr val="tx1"/>
                </a:solidFill>
                <a:effectLst/>
                <a:latin typeface="+mn-lt"/>
                <a:ea typeface="+mn-ea"/>
                <a:cs typeface="+mn-cs"/>
              </a:rPr>
              <a:t>This question aligns as biodiversity focus areas will help identify areas in the wider coastal environment and scenarios would evaluate how different policies may strict land or coast use under different sets of policies. </a:t>
            </a:r>
          </a:p>
          <a:p>
            <a:pPr lvl="0"/>
            <a:r>
              <a:rPr lang="en-NZ" sz="1200" kern="1200">
                <a:solidFill>
                  <a:schemeClr val="tx1"/>
                </a:solidFill>
                <a:effectLst/>
                <a:latin typeface="+mn-lt"/>
                <a:ea typeface="+mn-ea"/>
                <a:cs typeface="+mn-cs"/>
              </a:rPr>
              <a:t>CPA1 </a:t>
            </a:r>
            <a:r>
              <a:rPr lang="en-NZ" sz="1200" i="1" kern="1200">
                <a:solidFill>
                  <a:schemeClr val="tx1"/>
                </a:solidFill>
                <a:effectLst/>
                <a:latin typeface="+mn-lt"/>
                <a:ea typeface="+mn-ea"/>
                <a:cs typeface="+mn-cs"/>
              </a:rPr>
              <a:t>Identify where Council effort and resources can achieve the greatest improvement in freshwater outcomes, informed by existing science, catchment planning and community priorities</a:t>
            </a:r>
            <a:r>
              <a:rPr lang="en-NZ" sz="1200" kern="1200">
                <a:solidFill>
                  <a:schemeClr val="tx1"/>
                </a:solidFill>
                <a:effectLst/>
                <a:latin typeface="+mn-lt"/>
                <a:ea typeface="+mn-ea"/>
                <a:cs typeface="+mn-cs"/>
              </a:rPr>
              <a:t>: </a:t>
            </a:r>
          </a:p>
          <a:p>
            <a:pPr lvl="1"/>
            <a:r>
              <a:rPr lang="en-NZ" sz="1200" kern="1200">
                <a:solidFill>
                  <a:schemeClr val="tx1"/>
                </a:solidFill>
                <a:effectLst/>
                <a:latin typeface="+mn-lt"/>
                <a:ea typeface="+mn-ea"/>
                <a:cs typeface="+mn-cs"/>
              </a:rPr>
              <a:t>Mitigation options, how far they get us and where they would best be deployed will directly inform this priority</a:t>
            </a:r>
          </a:p>
          <a:p>
            <a:pPr lvl="0"/>
            <a:r>
              <a:rPr lang="en-NZ" sz="1200" kern="1200">
                <a:solidFill>
                  <a:schemeClr val="tx1"/>
                </a:solidFill>
                <a:effectLst/>
                <a:latin typeface="+mn-lt"/>
                <a:ea typeface="+mn-ea"/>
                <a:cs typeface="+mn-cs"/>
              </a:rPr>
              <a:t>CPA2 </a:t>
            </a:r>
            <a:r>
              <a:rPr lang="en-NZ" sz="1200" i="1" kern="1200">
                <a:solidFill>
                  <a:schemeClr val="tx1"/>
                </a:solidFill>
                <a:effectLst/>
                <a:latin typeface="+mn-lt"/>
                <a:ea typeface="+mn-ea"/>
                <a:cs typeface="+mn-cs"/>
              </a:rPr>
              <a:t>Identify priority locations for targeted resource investment across river and lake systems, and report to Council on where effort will achieve the greatest environmental benefit, including consideration of areas such as </a:t>
            </a:r>
            <a:r>
              <a:rPr lang="en-NZ" sz="1200" i="1" kern="1200" err="1">
                <a:solidFill>
                  <a:schemeClr val="tx1"/>
                </a:solidFill>
                <a:effectLst/>
                <a:latin typeface="+mn-lt"/>
                <a:ea typeface="+mn-ea"/>
                <a:cs typeface="+mn-cs"/>
              </a:rPr>
              <a:t>Waihola</a:t>
            </a:r>
            <a:r>
              <a:rPr lang="en-NZ" sz="1200" i="1" kern="1200">
                <a:solidFill>
                  <a:schemeClr val="tx1"/>
                </a:solidFill>
                <a:effectLst/>
                <a:latin typeface="+mn-lt"/>
                <a:ea typeface="+mn-ea"/>
                <a:cs typeface="+mn-cs"/>
              </a:rPr>
              <a:t>, Tomahawk Lagoon, Dunstan, Lake Hayes and the Manuherekia</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Mitigation options, how far they get us and where they would best be deployed will directly inform this priority</a:t>
            </a:r>
          </a:p>
          <a:p>
            <a:endParaRPr lang="en-NZ"/>
          </a:p>
        </p:txBody>
      </p:sp>
      <p:sp>
        <p:nvSpPr>
          <p:cNvPr id="4" name="Slide Number Placeholder 3">
            <a:extLst>
              <a:ext uri="{FF2B5EF4-FFF2-40B4-BE49-F238E27FC236}">
                <a16:creationId xmlns:a16="http://schemas.microsoft.com/office/drawing/2014/main" id="{12784847-175F-06E3-0DDA-16BA97EAB8A8}"/>
              </a:ext>
            </a:extLst>
          </p:cNvPr>
          <p:cNvSpPr>
            <a:spLocks noGrp="1"/>
          </p:cNvSpPr>
          <p:nvPr>
            <p:ph type="sldNum" sz="quarter" idx="5"/>
          </p:nvPr>
        </p:nvSpPr>
        <p:spPr/>
        <p:txBody>
          <a:bodyPr/>
          <a:lstStyle/>
          <a:p>
            <a:fld id="{4C2FA04D-85D5-4A5E-B138-6878E129561B}" type="slidenum">
              <a:rPr lang="en-NZ" smtClean="0"/>
              <a:t>44</a:t>
            </a:fld>
            <a:endParaRPr lang="en-NZ"/>
          </a:p>
        </p:txBody>
      </p:sp>
    </p:spTree>
    <p:extLst>
      <p:ext uri="{BB962C8B-B14F-4D97-AF65-F5344CB8AC3E}">
        <p14:creationId xmlns:p14="http://schemas.microsoft.com/office/powerpoint/2010/main" val="31208491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0A6BB-C263-17E2-27DA-2CA5F3345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BE753-3B7E-400D-BAC7-FC10A016F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0B8A8-C776-07C0-26AE-40683D40EE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third part of the programme is about learning from what we have already done.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9AAF77F3-B33D-88EC-ACE3-1D1BE3AEB25B}"/>
              </a:ext>
            </a:extLst>
          </p:cNvPr>
          <p:cNvSpPr>
            <a:spLocks noGrp="1"/>
          </p:cNvSpPr>
          <p:nvPr>
            <p:ph type="sldNum" sz="quarter" idx="5"/>
          </p:nvPr>
        </p:nvSpPr>
        <p:spPr/>
        <p:txBody>
          <a:bodyPr/>
          <a:lstStyle/>
          <a:p>
            <a:fld id="{4C2FA04D-85D5-4A5E-B138-6878E129561B}" type="slidenum">
              <a:rPr lang="en-NZ" smtClean="0"/>
              <a:t>45</a:t>
            </a:fld>
            <a:endParaRPr lang="en-NZ"/>
          </a:p>
        </p:txBody>
      </p:sp>
    </p:spTree>
    <p:extLst>
      <p:ext uri="{BB962C8B-B14F-4D97-AF65-F5344CB8AC3E}">
        <p14:creationId xmlns:p14="http://schemas.microsoft.com/office/powerpoint/2010/main" val="2515008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756BD-BAE0-B056-17F9-109316CBC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F7FD3-CA6A-7538-924A-6E69361D2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5CA906-FF34-955A-5255-C382F3481F04}"/>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whether the actions undertaken by ORC and community groups have achieved the intended objectives. This includes both regulatory approaches such as prohibited activities around wetland drainage, and non-regulatory actions such as a catchment group remedying fish passage.</a:t>
            </a:r>
          </a:p>
          <a:p>
            <a:r>
              <a:rPr lang="en-NZ" sz="1200" b="1" kern="1200">
                <a:solidFill>
                  <a:schemeClr val="tx1"/>
                </a:solidFill>
                <a:effectLst/>
                <a:latin typeface="+mn-lt"/>
                <a:ea typeface="+mn-ea"/>
                <a:cs typeface="+mn-cs"/>
              </a:rPr>
              <a:t>Resolution: Action based</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These programmes will focus on where more action has occurred through community group, CAP, and catchment group actions. We will apply the learnings from these larger programmes that are more likely to have impacts to areas where there has been less action, which means we may not detect the impacts directly in these areas.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Developing a programme and shifting focus and effort to understanding the likely outcome and effectiveness of on the ground actions. </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groups and understand actions undertaken, location, and then provide our expertise to inform likely outcomes</a:t>
            </a:r>
          </a:p>
          <a:p>
            <a:pPr lvl="0"/>
            <a:r>
              <a:rPr lang="en-NZ" sz="1200" kern="1200">
                <a:solidFill>
                  <a:schemeClr val="tx1"/>
                </a:solidFill>
                <a:effectLst/>
                <a:latin typeface="+mn-lt"/>
                <a:ea typeface="+mn-ea"/>
                <a:cs typeface="+mn-cs"/>
              </a:rPr>
              <a:t>Integrate community data monitoring data to help understand wider outcomes for species, ecosystems, and habitat condition</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The RMA requires having regard for the effects of climate change. However, the NEB (57(d); 60B(2a)) has much more complex requirements around horizon/future focused information including incorporating predictions of likely future change in the medium to long-term when considering the capacity of the environment to withstand pressure and disturbance.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This question doesn’t directly connect with councillor priority actions. However, it is linked with CPA1, CPA2, EDA4 as it will evaluate whether the actions undertaken have achieved the desired outcomes. This includes identifying whether provisions are overly restrictive. </a:t>
            </a:r>
          </a:p>
          <a:p>
            <a:endParaRPr lang="en-NZ"/>
          </a:p>
        </p:txBody>
      </p:sp>
      <p:sp>
        <p:nvSpPr>
          <p:cNvPr id="4" name="Slide Number Placeholder 3">
            <a:extLst>
              <a:ext uri="{FF2B5EF4-FFF2-40B4-BE49-F238E27FC236}">
                <a16:creationId xmlns:a16="http://schemas.microsoft.com/office/drawing/2014/main" id="{5A7254F7-4871-9A5D-E354-338AED76C199}"/>
              </a:ext>
            </a:extLst>
          </p:cNvPr>
          <p:cNvSpPr>
            <a:spLocks noGrp="1"/>
          </p:cNvSpPr>
          <p:nvPr>
            <p:ph type="sldNum" sz="quarter" idx="5"/>
          </p:nvPr>
        </p:nvSpPr>
        <p:spPr/>
        <p:txBody>
          <a:bodyPr/>
          <a:lstStyle/>
          <a:p>
            <a:fld id="{4C2FA04D-85D5-4A5E-B138-6878E129561B}" type="slidenum">
              <a:rPr lang="en-NZ" smtClean="0"/>
              <a:t>46</a:t>
            </a:fld>
            <a:endParaRPr lang="en-NZ"/>
          </a:p>
        </p:txBody>
      </p:sp>
    </p:spTree>
    <p:extLst>
      <p:ext uri="{BB962C8B-B14F-4D97-AF65-F5344CB8AC3E}">
        <p14:creationId xmlns:p14="http://schemas.microsoft.com/office/powerpoint/2010/main" val="42325106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5A1DD-7899-BC68-CC16-DA3B57C90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0F900-8F41-F5AD-3D21-2CB58C91D8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59C1A-964D-9062-783C-39BF1DFED2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a:t>The final question is about the future/ what’s coming our 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a:p>
        </p:txBody>
      </p:sp>
      <p:sp>
        <p:nvSpPr>
          <p:cNvPr id="4" name="Slide Number Placeholder 3">
            <a:extLst>
              <a:ext uri="{FF2B5EF4-FFF2-40B4-BE49-F238E27FC236}">
                <a16:creationId xmlns:a16="http://schemas.microsoft.com/office/drawing/2014/main" id="{5E39482E-09C6-3FDB-B832-BB351864C190}"/>
              </a:ext>
            </a:extLst>
          </p:cNvPr>
          <p:cNvSpPr>
            <a:spLocks noGrp="1"/>
          </p:cNvSpPr>
          <p:nvPr>
            <p:ph type="sldNum" sz="quarter" idx="5"/>
          </p:nvPr>
        </p:nvSpPr>
        <p:spPr/>
        <p:txBody>
          <a:bodyPr/>
          <a:lstStyle/>
          <a:p>
            <a:fld id="{4C2FA04D-85D5-4A5E-B138-6878E129561B}" type="slidenum">
              <a:rPr lang="en-NZ" smtClean="0"/>
              <a:t>47</a:t>
            </a:fld>
            <a:endParaRPr lang="en-NZ"/>
          </a:p>
        </p:txBody>
      </p:sp>
    </p:spTree>
    <p:extLst>
      <p:ext uri="{BB962C8B-B14F-4D97-AF65-F5344CB8AC3E}">
        <p14:creationId xmlns:p14="http://schemas.microsoft.com/office/powerpoint/2010/main" val="171047590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77B31-C39A-8679-E0F5-ECD7244DF0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F2D29F-B862-9056-8561-8183A0CF28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9F459-4450-8D3B-CC15-06D3515B6519}"/>
              </a:ext>
            </a:extLst>
          </p:cNvPr>
          <p:cNvSpPr>
            <a:spLocks noGrp="1"/>
          </p:cNvSpPr>
          <p:nvPr>
            <p:ph type="body" idx="1"/>
          </p:nvPr>
        </p:nvSpPr>
        <p:spPr/>
        <p:txBody>
          <a:bodyPr/>
          <a:lstStyle/>
          <a:p>
            <a:r>
              <a:rPr lang="en-NZ" sz="1200" kern="1200">
                <a:solidFill>
                  <a:schemeClr val="tx1"/>
                </a:solidFill>
                <a:effectLst/>
                <a:latin typeface="+mn-lt"/>
                <a:ea typeface="+mn-ea"/>
                <a:cs typeface="+mn-cs"/>
              </a:rPr>
              <a:t>This is where we look to understand what likely future scenarios under alternative land use and climate change might look like and what it may mean ecosystems, species and the habitats that support them. Unlike in the other questions, this question will seek to identify areas which currently have low pressure, but are likely to see more in the future, or areas which have high pressure but may see decreases as land use changes </a:t>
            </a:r>
          </a:p>
          <a:p>
            <a:r>
              <a:rPr lang="en-NZ" sz="1200" b="1" kern="1200">
                <a:solidFill>
                  <a:schemeClr val="tx1"/>
                </a:solidFill>
                <a:effectLst/>
                <a:latin typeface="+mn-lt"/>
                <a:ea typeface="+mn-ea"/>
                <a:cs typeface="+mn-cs"/>
              </a:rPr>
              <a:t>How would the current programme change?</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The programme here would change by incorporating forecasting how we expect things change in the future enabling proactive response and prioritization of areas where interventions can help</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Partner with community, territorial authorities, and industry groups to understand potential areas of change and where water availability is likely to face increased demand</a:t>
            </a:r>
          </a:p>
          <a:p>
            <a:r>
              <a:rPr lang="en-NZ" sz="1200" b="1" kern="1200">
                <a:solidFill>
                  <a:schemeClr val="tx1"/>
                </a:solidFill>
                <a:effectLst/>
                <a:latin typeface="+mn-lt"/>
                <a:ea typeface="+mn-ea"/>
                <a:cs typeface="+mn-cs"/>
              </a:rPr>
              <a:t>Drivers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The RMA requires having regard for the effects of climate change. However, the NEB has much more complex requirements around horizon/future focused information including incorporating predictions of likely future change in the medium to long-term when considering the capacity of the environment to withstand pressure and disturbance.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pPr lvl="0"/>
            <a:r>
              <a:rPr lang="en-NZ" sz="1200" kern="1200">
                <a:solidFill>
                  <a:schemeClr val="tx1"/>
                </a:solidFill>
                <a:effectLst/>
                <a:latin typeface="+mn-lt"/>
                <a:ea typeface="+mn-ea"/>
                <a:cs typeface="+mn-cs"/>
              </a:rPr>
              <a:t>EDA7- </a:t>
            </a:r>
            <a:r>
              <a:rPr lang="en-NZ" sz="1200" i="1" kern="1200">
                <a:solidFill>
                  <a:schemeClr val="tx1"/>
                </a:solidFill>
                <a:effectLst/>
                <a:latin typeface="+mn-lt"/>
                <a:ea typeface="+mn-ea"/>
                <a:cs typeface="+mn-cs"/>
              </a:rPr>
              <a:t>Support landowner collaboration and environmental and flood resilience initiatives where these contribute to improved catchment outcomes</a:t>
            </a:r>
            <a:r>
              <a:rPr lang="en-NZ" sz="1200" kern="1200">
                <a:solidFill>
                  <a:schemeClr val="tx1"/>
                </a:solidFill>
                <a:effectLst/>
                <a:latin typeface="+mn-lt"/>
                <a:ea typeface="+mn-ea"/>
                <a:cs typeface="+mn-cs"/>
              </a:rPr>
              <a:t>:</a:t>
            </a:r>
          </a:p>
          <a:p>
            <a:pPr lvl="1"/>
            <a:r>
              <a:rPr lang="en-NZ" sz="1200" kern="1200">
                <a:solidFill>
                  <a:schemeClr val="tx1"/>
                </a:solidFill>
                <a:effectLst/>
                <a:latin typeface="+mn-lt"/>
                <a:ea typeface="+mn-ea"/>
                <a:cs typeface="+mn-cs"/>
              </a:rPr>
              <a:t>understanding vulnerability of habitat and related biodiversity values under future climate scenarios</a:t>
            </a:r>
          </a:p>
          <a:p>
            <a:endParaRPr lang="en-NZ"/>
          </a:p>
        </p:txBody>
      </p:sp>
      <p:sp>
        <p:nvSpPr>
          <p:cNvPr id="4" name="Slide Number Placeholder 3">
            <a:extLst>
              <a:ext uri="{FF2B5EF4-FFF2-40B4-BE49-F238E27FC236}">
                <a16:creationId xmlns:a16="http://schemas.microsoft.com/office/drawing/2014/main" id="{E0C3FFC4-DC95-6CAE-77B3-4145BA1039B2}"/>
              </a:ext>
            </a:extLst>
          </p:cNvPr>
          <p:cNvSpPr>
            <a:spLocks noGrp="1"/>
          </p:cNvSpPr>
          <p:nvPr>
            <p:ph type="sldNum" sz="quarter" idx="5"/>
          </p:nvPr>
        </p:nvSpPr>
        <p:spPr/>
        <p:txBody>
          <a:bodyPr/>
          <a:lstStyle/>
          <a:p>
            <a:fld id="{4C2FA04D-85D5-4A5E-B138-6878E129561B}" type="slidenum">
              <a:rPr lang="en-NZ" smtClean="0"/>
              <a:t>48</a:t>
            </a:fld>
            <a:endParaRPr lang="en-NZ"/>
          </a:p>
        </p:txBody>
      </p:sp>
    </p:spTree>
    <p:extLst>
      <p:ext uri="{BB962C8B-B14F-4D97-AF65-F5344CB8AC3E}">
        <p14:creationId xmlns:p14="http://schemas.microsoft.com/office/powerpoint/2010/main" val="41500430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88767-F8DF-50FE-FEF6-9E26950E4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F46EA-F307-382D-6A58-537207504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36431-67C0-39CB-B648-B9B7F35EA1C6}"/>
              </a:ext>
            </a:extLst>
          </p:cNvPr>
          <p:cNvSpPr>
            <a:spLocks noGrp="1"/>
          </p:cNvSpPr>
          <p:nvPr>
            <p:ph type="body" idx="1"/>
          </p:nvPr>
        </p:nvSpPr>
        <p:spPr/>
        <p:txBody>
          <a:bodyPr/>
          <a:lstStyle/>
          <a:p>
            <a:r>
              <a:rPr lang="en-NZ"/>
              <a:t>Pest, invasive and exotic species are also a pressure on many of our biodiversity and state values. This includes things like deer, trout, possums, rabbits, but also lake snow, </a:t>
            </a:r>
            <a:r>
              <a:rPr lang="en-NZ" err="1"/>
              <a:t>lagrosiphone</a:t>
            </a:r>
            <a:r>
              <a:rPr lang="en-NZ"/>
              <a:t>, didymo and others. </a:t>
            </a:r>
          </a:p>
        </p:txBody>
      </p:sp>
      <p:sp>
        <p:nvSpPr>
          <p:cNvPr id="4" name="Slide Number Placeholder 3">
            <a:extLst>
              <a:ext uri="{FF2B5EF4-FFF2-40B4-BE49-F238E27FC236}">
                <a16:creationId xmlns:a16="http://schemas.microsoft.com/office/drawing/2014/main" id="{0480C45A-A0F8-A826-8556-63C25B92D9CE}"/>
              </a:ext>
            </a:extLst>
          </p:cNvPr>
          <p:cNvSpPr>
            <a:spLocks noGrp="1"/>
          </p:cNvSpPr>
          <p:nvPr>
            <p:ph type="sldNum" sz="quarter" idx="5"/>
          </p:nvPr>
        </p:nvSpPr>
        <p:spPr/>
        <p:txBody>
          <a:bodyPr/>
          <a:lstStyle/>
          <a:p>
            <a:fld id="{4C2FA04D-85D5-4A5E-B138-6878E129561B}" type="slidenum">
              <a:rPr lang="en-NZ" smtClean="0"/>
              <a:t>49</a:t>
            </a:fld>
            <a:endParaRPr lang="en-NZ"/>
          </a:p>
        </p:txBody>
      </p:sp>
    </p:spTree>
    <p:extLst>
      <p:ext uri="{BB962C8B-B14F-4D97-AF65-F5344CB8AC3E}">
        <p14:creationId xmlns:p14="http://schemas.microsoft.com/office/powerpoint/2010/main" val="11620040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C660D-A4F1-733E-E8C8-1944672BB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13557D-3B64-0ECE-66E4-68DDB220B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71E91C-AA27-A71C-A6E1-D8882295198B}"/>
              </a:ext>
            </a:extLst>
          </p:cNvPr>
          <p:cNvSpPr>
            <a:spLocks noGrp="1"/>
          </p:cNvSpPr>
          <p:nvPr>
            <p:ph type="body" idx="1"/>
          </p:nvPr>
        </p:nvSpPr>
        <p:spPr/>
        <p:txBody>
          <a:bodyPr/>
          <a:lstStyle/>
          <a:p>
            <a:r>
              <a:rPr lang="en-NZ" sz="1200" kern="1200">
                <a:solidFill>
                  <a:schemeClr val="tx1"/>
                </a:solidFill>
                <a:effectLst/>
                <a:latin typeface="+mn-lt"/>
                <a:ea typeface="+mn-ea"/>
                <a:cs typeface="+mn-cs"/>
              </a:rPr>
              <a:t>From a science programme perspective, we do not have a developed programme aimed at informing how we manage this pressure. Some programmes do monitor state values such as terrestrial and aquatic biodiversity that would be affected by pests, invasives, and exotic species. However, we have very few programmes aimed assessing monitoring pest species themselves. We also don’t maintain a programme which looks at how far interventions might get use and where they should be applied, or how effective the interventions undertaken have gotten us nor what pests are likely to be introduced and how will they impact on things. </a:t>
            </a:r>
          </a:p>
          <a:p>
            <a:r>
              <a:rPr lang="en-NZ" sz="1200" b="1" kern="1200">
                <a:solidFill>
                  <a:schemeClr val="tx1"/>
                </a:solidFill>
                <a:effectLst/>
                <a:latin typeface="+mn-lt"/>
                <a:ea typeface="+mn-ea"/>
                <a:cs typeface="+mn-cs"/>
              </a:rPr>
              <a:t>How would the programme change:</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This programme could be developed in collaboration with the biosecurity team to provide an evidence base to improve ORC’s management of pest, invasive, and exotic species. However, as this is not currently a developed programme, it may require additional resourcing. </a:t>
            </a:r>
          </a:p>
          <a:p>
            <a:r>
              <a:rPr lang="en-NZ" sz="1200" b="1" kern="1200">
                <a:solidFill>
                  <a:schemeClr val="tx1"/>
                </a:solidFill>
                <a:effectLst/>
                <a:latin typeface="+mn-lt"/>
                <a:ea typeface="+mn-ea"/>
                <a:cs typeface="+mn-cs"/>
              </a:rPr>
              <a:t>Partnerships</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Partnerships would be identified during programme development but would include government agencies such as MPI and DOC, as well as community groups and stakeholders. </a:t>
            </a:r>
          </a:p>
          <a:p>
            <a:r>
              <a:rPr lang="en-NZ" sz="1200" b="1" kern="1200">
                <a:solidFill>
                  <a:schemeClr val="tx1"/>
                </a:solidFill>
                <a:effectLst/>
                <a:latin typeface="+mn-lt"/>
                <a:ea typeface="+mn-ea"/>
                <a:cs typeface="+mn-cs"/>
              </a:rPr>
              <a:t>Drivers </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ORC has responsibility for pest species under the biosecurity act. In addition, limits set for biodiversity under the NEB may be impacted by pest, invasive, and exotic species. </a:t>
            </a:r>
          </a:p>
          <a:p>
            <a:r>
              <a:rPr lang="en-NZ" sz="1200" b="1" kern="1200">
                <a:solidFill>
                  <a:schemeClr val="tx1"/>
                </a:solidFill>
                <a:effectLst/>
                <a:latin typeface="+mn-lt"/>
                <a:ea typeface="+mn-ea"/>
                <a:cs typeface="+mn-cs"/>
              </a:rPr>
              <a:t>Alignment with Councillor Priority Actions: </a:t>
            </a:r>
            <a:endParaRPr lang="en-NZ" sz="1200" kern="1200">
              <a:solidFill>
                <a:schemeClr val="tx1"/>
              </a:solidFill>
              <a:effectLst/>
              <a:latin typeface="+mn-lt"/>
              <a:ea typeface="+mn-ea"/>
              <a:cs typeface="+mn-cs"/>
            </a:endParaRPr>
          </a:p>
          <a:p>
            <a:r>
              <a:rPr lang="en-NZ" sz="1200" kern="1200">
                <a:solidFill>
                  <a:schemeClr val="tx1"/>
                </a:solidFill>
                <a:effectLst/>
                <a:latin typeface="+mn-lt"/>
                <a:ea typeface="+mn-ea"/>
                <a:cs typeface="+mn-cs"/>
              </a:rPr>
              <a:t>Developing this type of programme for the organization would align with councillor priority actions:</a:t>
            </a:r>
          </a:p>
          <a:p>
            <a:r>
              <a:rPr lang="en-NZ" sz="1200" kern="1200">
                <a:solidFill>
                  <a:schemeClr val="tx1"/>
                </a:solidFill>
                <a:effectLst/>
                <a:latin typeface="+mn-lt"/>
                <a:ea typeface="+mn-ea"/>
                <a:cs typeface="+mn-cs"/>
              </a:rPr>
              <a:t>EDA1: Strengthen pest management outcomes for control of rabbits, with the establishment of a working group and a focus on practical delivery, partnerships, and community and landowner collaboration. </a:t>
            </a:r>
          </a:p>
          <a:p>
            <a:r>
              <a:rPr lang="en-NZ" sz="1200" kern="1200">
                <a:solidFill>
                  <a:schemeClr val="tx1"/>
                </a:solidFill>
                <a:effectLst/>
                <a:latin typeface="+mn-lt"/>
                <a:ea typeface="+mn-ea"/>
                <a:cs typeface="+mn-cs"/>
              </a:rPr>
              <a:t>EDA 2: Assess opportunities for eradication or a step-change intervention for </a:t>
            </a:r>
            <a:r>
              <a:rPr lang="en-NZ" sz="1200" kern="1200" err="1">
                <a:solidFill>
                  <a:schemeClr val="tx1"/>
                </a:solidFill>
                <a:effectLst/>
                <a:latin typeface="+mn-lt"/>
                <a:ea typeface="+mn-ea"/>
                <a:cs typeface="+mn-cs"/>
              </a:rPr>
              <a:t>lagarosiphon</a:t>
            </a:r>
            <a:r>
              <a:rPr lang="en-NZ" sz="1200" kern="1200">
                <a:solidFill>
                  <a:schemeClr val="tx1"/>
                </a:solidFill>
                <a:effectLst/>
                <a:latin typeface="+mn-lt"/>
                <a:ea typeface="+mn-ea"/>
                <a:cs typeface="+mn-cs"/>
              </a:rPr>
              <a:t>, including appropriate funding options and delivery models.  </a:t>
            </a:r>
          </a:p>
          <a:p>
            <a:r>
              <a:rPr lang="en-NZ" sz="1200" kern="1200">
                <a:solidFill>
                  <a:schemeClr val="tx1"/>
                </a:solidFill>
                <a:effectLst/>
                <a:latin typeface="+mn-lt"/>
                <a:ea typeface="+mn-ea"/>
                <a:cs typeface="+mn-cs"/>
              </a:rPr>
              <a:t>EDA 3: Support community and voluntary efforts to control wilding pines. Advocate for fair contributions from government and those responsible for the source of the wildings. </a:t>
            </a:r>
          </a:p>
          <a:p>
            <a:r>
              <a:rPr lang="en-NZ" sz="1200" kern="1200">
                <a:solidFill>
                  <a:schemeClr val="tx1"/>
                </a:solidFill>
                <a:effectLst/>
                <a:latin typeface="+mn-lt"/>
                <a:ea typeface="+mn-ea"/>
                <a:cs typeface="+mn-cs"/>
              </a:rPr>
              <a:t>CPA 1: Identify where Council effort and resources can achieve the greatest improvement in freshwater outcomes, informed by existing science, catchment planning and community priorities.  </a:t>
            </a:r>
          </a:p>
          <a:p>
            <a:endParaRPr lang="en-NZ"/>
          </a:p>
        </p:txBody>
      </p:sp>
      <p:sp>
        <p:nvSpPr>
          <p:cNvPr id="4" name="Slide Number Placeholder 3">
            <a:extLst>
              <a:ext uri="{FF2B5EF4-FFF2-40B4-BE49-F238E27FC236}">
                <a16:creationId xmlns:a16="http://schemas.microsoft.com/office/drawing/2014/main" id="{1F75D8D5-F9C2-3FD6-CBF6-9C6EECC4365D}"/>
              </a:ext>
            </a:extLst>
          </p:cNvPr>
          <p:cNvSpPr>
            <a:spLocks noGrp="1"/>
          </p:cNvSpPr>
          <p:nvPr>
            <p:ph type="sldNum" sz="quarter" idx="5"/>
          </p:nvPr>
        </p:nvSpPr>
        <p:spPr/>
        <p:txBody>
          <a:bodyPr/>
          <a:lstStyle/>
          <a:p>
            <a:fld id="{4C2FA04D-85D5-4A5E-B138-6878E129561B}" type="slidenum">
              <a:rPr lang="en-NZ" smtClean="0"/>
              <a:t>50</a:t>
            </a:fld>
            <a:endParaRPr lang="en-NZ"/>
          </a:p>
        </p:txBody>
      </p:sp>
    </p:spTree>
    <p:extLst>
      <p:ext uri="{BB962C8B-B14F-4D97-AF65-F5344CB8AC3E}">
        <p14:creationId xmlns:p14="http://schemas.microsoft.com/office/powerpoint/2010/main" val="30336572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66F72-8EC2-6C04-82DB-389719C2E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52030B-AFEA-DC59-9A88-4282031AF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1B3B6-E496-5D66-FF1E-55916BA6A127}"/>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CC68187E-B7CA-863A-DC73-78885A35BAFE}"/>
              </a:ext>
            </a:extLst>
          </p:cNvPr>
          <p:cNvSpPr>
            <a:spLocks noGrp="1"/>
          </p:cNvSpPr>
          <p:nvPr>
            <p:ph type="sldNum" sz="quarter" idx="5"/>
          </p:nvPr>
        </p:nvSpPr>
        <p:spPr/>
        <p:txBody>
          <a:bodyPr/>
          <a:lstStyle/>
          <a:p>
            <a:fld id="{4C2FA04D-85D5-4A5E-B138-6878E129561B}" type="slidenum">
              <a:rPr lang="en-NZ" smtClean="0"/>
              <a:t>51</a:t>
            </a:fld>
            <a:endParaRPr lang="en-NZ"/>
          </a:p>
        </p:txBody>
      </p:sp>
    </p:spTree>
    <p:extLst>
      <p:ext uri="{BB962C8B-B14F-4D97-AF65-F5344CB8AC3E}">
        <p14:creationId xmlns:p14="http://schemas.microsoft.com/office/powerpoint/2010/main" val="25230816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D8080-F2A0-2C60-B472-2B605A49A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00EFF-B64F-EC1D-C909-F87BBB3B3E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6C0043-C1EF-12E8-92E4-08412B019661}"/>
              </a:ext>
            </a:extLst>
          </p:cNvPr>
          <p:cNvSpPr>
            <a:spLocks noGrp="1"/>
          </p:cNvSpPr>
          <p:nvPr>
            <p:ph type="body" idx="1"/>
          </p:nvPr>
        </p:nvSpPr>
        <p:spPr/>
        <p:txBody>
          <a:bodyPr/>
          <a:lstStyle/>
          <a:p>
            <a:r>
              <a:rPr lang="en-NZ"/>
              <a:t>Cover off more specific details – tangible examples. </a:t>
            </a:r>
          </a:p>
          <a:p>
            <a:endParaRPr lang="en-NZ"/>
          </a:p>
          <a:p>
            <a:r>
              <a:rPr lang="en-NZ"/>
              <a:t>More specificality for catchments. </a:t>
            </a:r>
            <a:r>
              <a:rPr lang="en-NZ" err="1"/>
              <a:t>E.g</a:t>
            </a:r>
            <a:r>
              <a:rPr lang="en-NZ"/>
              <a:t> Manuherekia and storage etc. </a:t>
            </a:r>
            <a:r>
              <a:rPr lang="en-NZ" err="1"/>
              <a:t>taieri</a:t>
            </a:r>
            <a:r>
              <a:rPr lang="en-NZ"/>
              <a:t> (rock and pillar) land cover changes (tussock changes)</a:t>
            </a:r>
          </a:p>
          <a:p>
            <a:endParaRPr lang="en-NZ"/>
          </a:p>
          <a:p>
            <a:r>
              <a:rPr lang="en-NZ" err="1"/>
              <a:t>E.g</a:t>
            </a:r>
            <a:r>
              <a:rPr lang="en-NZ"/>
              <a:t> add example; tracing abstraction from rovers down to estuary – like the </a:t>
            </a:r>
            <a:r>
              <a:rPr lang="en-NZ" err="1"/>
              <a:t>kakanui</a:t>
            </a:r>
            <a:r>
              <a:rPr lang="en-NZ"/>
              <a:t>. </a:t>
            </a:r>
          </a:p>
          <a:p>
            <a:endParaRPr lang="en-NZ"/>
          </a:p>
          <a:p>
            <a:r>
              <a:rPr lang="en-NZ"/>
              <a:t>Don’t use the word “protect” – triggering use manage instead of protect. </a:t>
            </a:r>
          </a:p>
        </p:txBody>
      </p:sp>
      <p:sp>
        <p:nvSpPr>
          <p:cNvPr id="4" name="Slide Number Placeholder 3">
            <a:extLst>
              <a:ext uri="{FF2B5EF4-FFF2-40B4-BE49-F238E27FC236}">
                <a16:creationId xmlns:a16="http://schemas.microsoft.com/office/drawing/2014/main" id="{1A90CAB5-69E5-2FED-578E-2D94392FA1C9}"/>
              </a:ext>
            </a:extLst>
          </p:cNvPr>
          <p:cNvSpPr>
            <a:spLocks noGrp="1"/>
          </p:cNvSpPr>
          <p:nvPr>
            <p:ph type="sldNum" sz="quarter" idx="5"/>
          </p:nvPr>
        </p:nvSpPr>
        <p:spPr/>
        <p:txBody>
          <a:bodyPr/>
          <a:lstStyle/>
          <a:p>
            <a:fld id="{4C2FA04D-85D5-4A5E-B138-6878E129561B}" type="slidenum">
              <a:rPr lang="en-NZ" smtClean="0"/>
              <a:t>52</a:t>
            </a:fld>
            <a:endParaRPr lang="en-NZ"/>
          </a:p>
        </p:txBody>
      </p:sp>
    </p:spTree>
    <p:extLst>
      <p:ext uri="{BB962C8B-B14F-4D97-AF65-F5344CB8AC3E}">
        <p14:creationId xmlns:p14="http://schemas.microsoft.com/office/powerpoint/2010/main" val="2606333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3.png"/><Relationship Id="rId7" Type="http://schemas.openxmlformats.org/officeDocument/2006/relationships/image" Target="../media/image14.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png"/><Relationship Id="rId7"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pn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6.png"/><Relationship Id="rId5" Type="http://schemas.openxmlformats.org/officeDocument/2006/relationships/image" Target="../media/image25.svg"/><Relationship Id="rId10" Type="http://schemas.openxmlformats.org/officeDocument/2006/relationships/image" Target="../media/image21.png"/><Relationship Id="rId4" Type="http://schemas.openxmlformats.org/officeDocument/2006/relationships/image" Target="../media/image24.svg"/><Relationship Id="rId9"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png"/><Relationship Id="rId7" Type="http://schemas.openxmlformats.org/officeDocument/2006/relationships/image" Target="../media/image23.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19.sv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png"/><Relationship Id="rId7" Type="http://schemas.openxmlformats.org/officeDocument/2006/relationships/image" Target="../media/image19.sv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4.svg"/><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4.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6.svg"/><Relationship Id="rId4" Type="http://schemas.openxmlformats.org/officeDocument/2006/relationships/image" Target="../media/image15.sv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png"/><Relationship Id="rId7" Type="http://schemas.openxmlformats.org/officeDocument/2006/relationships/image" Target="../media/image13.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29.jpeg"/><Relationship Id="rId4" Type="http://schemas.openxmlformats.org/officeDocument/2006/relationships/image" Target="../media/image35.jpeg"/><Relationship Id="rId9" Type="http://schemas.openxmlformats.org/officeDocument/2006/relationships/image" Target="../media/image15.sv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38.jpeg"/><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3.svg"/><Relationship Id="rId4" Type="http://schemas.openxmlformats.org/officeDocument/2006/relationships/image" Target="../media/image14.sv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16.sv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4.svg"/><Relationship Id="rId4" Type="http://schemas.openxmlformats.org/officeDocument/2006/relationships/image" Target="../media/image15.svg"/></Relationships>
</file>

<file path=ppt/slides/_rels/slide4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14.sv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6.svg"/><Relationship Id="rId4" Type="http://schemas.openxmlformats.org/officeDocument/2006/relationships/image" Target="../media/image15.sv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2.png"/><Relationship Id="rId7" Type="http://schemas.openxmlformats.org/officeDocument/2006/relationships/image" Target="../media/image15.sv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29.jpeg"/><Relationship Id="rId10" Type="http://schemas.openxmlformats.org/officeDocument/2006/relationships/image" Target="../media/image16.svg"/><Relationship Id="rId4" Type="http://schemas.openxmlformats.org/officeDocument/2006/relationships/image" Target="../media/image35.jpeg"/><Relationship Id="rId9" Type="http://schemas.openxmlformats.org/officeDocument/2006/relationships/image" Target="../media/image14.sv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38.jpeg"/><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5.sv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15.svg"/><Relationship Id="rId3" Type="http://schemas.openxmlformats.org/officeDocument/2006/relationships/image" Target="../media/image37.jpeg"/><Relationship Id="rId7" Type="http://schemas.openxmlformats.org/officeDocument/2006/relationships/image" Target="../media/image29.jpeg"/><Relationship Id="rId12"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35.jpeg"/><Relationship Id="rId11" Type="http://schemas.openxmlformats.org/officeDocument/2006/relationships/image" Target="../media/image3.png"/><Relationship Id="rId5" Type="http://schemas.openxmlformats.org/officeDocument/2006/relationships/image" Target="../media/image39.png"/><Relationship Id="rId10"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38.jpeg"/><Relationship Id="rId14" Type="http://schemas.openxmlformats.org/officeDocument/2006/relationships/image" Target="../media/image13.sv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
            <a:extLst>
              <a:ext uri="{FF2B5EF4-FFF2-40B4-BE49-F238E27FC236}">
                <a16:creationId xmlns:a16="http://schemas.microsoft.com/office/drawing/2014/main" id="{60A41F02-D47E-EF62-472A-263DF84E5266}"/>
              </a:ext>
            </a:extLst>
          </p:cNvPr>
          <p:cNvSpPr>
            <a:spLocks/>
          </p:cNvSpPr>
          <p:nvPr/>
        </p:nvSpPr>
        <p:spPr>
          <a:xfrm>
            <a:off x="0" y="0"/>
            <a:ext cx="12192000"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Title 1">
            <a:extLst>
              <a:ext uri="{FF2B5EF4-FFF2-40B4-BE49-F238E27FC236}">
                <a16:creationId xmlns:a16="http://schemas.microsoft.com/office/drawing/2014/main" id="{8EAF1EAC-D001-9148-E901-4DC1865AD8AB}"/>
              </a:ext>
            </a:extLst>
          </p:cNvPr>
          <p:cNvSpPr>
            <a:spLocks noGrp="1"/>
          </p:cNvSpPr>
          <p:nvPr>
            <p:ph type="ctrTitle"/>
          </p:nvPr>
        </p:nvSpPr>
        <p:spPr>
          <a:xfrm>
            <a:off x="559914" y="3018707"/>
            <a:ext cx="11072172" cy="1004507"/>
          </a:xfrm>
        </p:spPr>
        <p:txBody>
          <a:bodyPr>
            <a:normAutofit fontScale="90000"/>
          </a:bodyPr>
          <a:lstStyle/>
          <a:p>
            <a:r>
              <a:rPr lang="en-NZ" sz="7200">
                <a:solidFill>
                  <a:schemeClr val="bg1"/>
                </a:solidFill>
              </a:rPr>
              <a:t>Science Programme </a:t>
            </a:r>
            <a:br>
              <a:rPr lang="en-NZ" sz="7200">
                <a:solidFill>
                  <a:schemeClr val="bg1"/>
                </a:solidFill>
              </a:rPr>
            </a:br>
            <a:r>
              <a:rPr lang="en-NZ" sz="7200">
                <a:solidFill>
                  <a:schemeClr val="bg1"/>
                </a:solidFill>
              </a:rPr>
              <a:t>Workshop 2  </a:t>
            </a:r>
            <a:br>
              <a:rPr lang="en-NZ" sz="7200">
                <a:solidFill>
                  <a:schemeClr val="bg1"/>
                </a:solidFill>
              </a:rPr>
            </a:br>
            <a:endParaRPr lang="en-NZ" sz="3100">
              <a:solidFill>
                <a:schemeClr val="bg1"/>
              </a:solidFill>
            </a:endParaRPr>
          </a:p>
        </p:txBody>
      </p:sp>
      <p:pic>
        <p:nvPicPr>
          <p:cNvPr id="5" name="Picture 2" descr="A logo with white text&#10;&#10;AI-generated content may be incorrect.">
            <a:extLst>
              <a:ext uri="{FF2B5EF4-FFF2-40B4-BE49-F238E27FC236}">
                <a16:creationId xmlns:a16="http://schemas.microsoft.com/office/drawing/2014/main" id="{FFC4BD2B-FA9D-3950-6AD2-92D05637A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 y="5735637"/>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0D505B9-C395-A7E7-FCB0-73375E1311D2}"/>
              </a:ext>
            </a:extLst>
          </p:cNvPr>
          <p:cNvSpPr txBox="1"/>
          <p:nvPr/>
        </p:nvSpPr>
        <p:spPr>
          <a:xfrm>
            <a:off x="8062118" y="5842771"/>
            <a:ext cx="3220720" cy="4308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bg1"/>
                </a:solidFill>
              </a:rPr>
              <a:t>September 2026</a:t>
            </a:r>
          </a:p>
        </p:txBody>
      </p:sp>
    </p:spTree>
    <p:extLst>
      <p:ext uri="{BB962C8B-B14F-4D97-AF65-F5344CB8AC3E}">
        <p14:creationId xmlns:p14="http://schemas.microsoft.com/office/powerpoint/2010/main" val="2122768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3A44-1597-1A41-3024-7EE87938CE5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A4235C3-9C92-2055-9EBC-D09875FBC485}"/>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C8FCE4A9-D325-8A43-93FB-E0B44C439855}"/>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06A8D853-A02C-CC74-85A1-1F0229C3987D}"/>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24BCED0C-0413-000D-FA14-8FDC666BB478}"/>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NZ" sz="3200" b="1">
                <a:solidFill>
                  <a:schemeClr val="bg1"/>
                </a:solidFill>
              </a:rPr>
              <a:t>Context </a:t>
            </a:r>
          </a:p>
        </p:txBody>
      </p:sp>
      <p:sp>
        <p:nvSpPr>
          <p:cNvPr id="19" name="Shape 4">
            <a:extLst>
              <a:ext uri="{FF2B5EF4-FFF2-40B4-BE49-F238E27FC236}">
                <a16:creationId xmlns:a16="http://schemas.microsoft.com/office/drawing/2014/main" id="{71686727-EE84-2ED9-26C4-510E005C929A}"/>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320E5452-4FA1-1629-4E7B-61612EC35E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68B6510-80FA-FC90-42A7-1A5D779F1933}"/>
              </a:ext>
            </a:extLst>
          </p:cNvPr>
          <p:cNvPicPr>
            <a:picLocks noChangeAspect="1"/>
          </p:cNvPicPr>
          <p:nvPr/>
        </p:nvPicPr>
        <p:blipFill>
          <a:blip r:embed="rId5"/>
          <a:stretch>
            <a:fillRect/>
          </a:stretch>
        </p:blipFill>
        <p:spPr>
          <a:xfrm>
            <a:off x="3270038" y="1131500"/>
            <a:ext cx="8842594" cy="4966408"/>
          </a:xfrm>
          <a:prstGeom prst="rect">
            <a:avLst/>
          </a:prstGeom>
        </p:spPr>
      </p:pic>
      <p:sp>
        <p:nvSpPr>
          <p:cNvPr id="4" name="Text 5">
            <a:extLst>
              <a:ext uri="{FF2B5EF4-FFF2-40B4-BE49-F238E27FC236}">
                <a16:creationId xmlns:a16="http://schemas.microsoft.com/office/drawing/2014/main" id="{2DAED9FC-79AF-49F5-60F2-327C3D49B350}"/>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rgbClr val="FFFFFF"/>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2047937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370A6-2515-1FC4-B363-61EF3658DCD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9A6C090-E4DF-8AB8-9E9C-E0C532B30CC9}"/>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AF92AD4B-699E-6BDE-C561-DD46719025BA}"/>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6717211D-36D6-99BD-828E-A80C7F5718D2}"/>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30842C17-EF7E-A3FB-FFFF-1CC9D2C61D38}"/>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NZ" sz="3200" b="1">
                <a:solidFill>
                  <a:schemeClr val="bg1"/>
                </a:solidFill>
              </a:rPr>
              <a:t>Takeaways </a:t>
            </a:r>
          </a:p>
        </p:txBody>
      </p:sp>
      <p:sp>
        <p:nvSpPr>
          <p:cNvPr id="19" name="Shape 4">
            <a:extLst>
              <a:ext uri="{FF2B5EF4-FFF2-40B4-BE49-F238E27FC236}">
                <a16:creationId xmlns:a16="http://schemas.microsoft.com/office/drawing/2014/main" id="{55B486B4-6A3E-AB96-30D1-089595D08F62}"/>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DDA26018-B8C6-7F5A-3C4B-DA1DC9301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 5">
            <a:extLst>
              <a:ext uri="{FF2B5EF4-FFF2-40B4-BE49-F238E27FC236}">
                <a16:creationId xmlns:a16="http://schemas.microsoft.com/office/drawing/2014/main" id="{35D3C55B-CC6C-52AE-C219-66882A3AA8E9}"/>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endParaRPr lang="en-US" sz="1250"/>
          </a:p>
        </p:txBody>
      </p:sp>
      <p:sp>
        <p:nvSpPr>
          <p:cNvPr id="2" name="Text 5">
            <a:extLst>
              <a:ext uri="{FF2B5EF4-FFF2-40B4-BE49-F238E27FC236}">
                <a16:creationId xmlns:a16="http://schemas.microsoft.com/office/drawing/2014/main" id="{14B9012B-0515-3D57-F785-7143DBF4C60A}"/>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rgbClr val="FFFFFF"/>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
        <p:nvSpPr>
          <p:cNvPr id="3" name="TextBox 2">
            <a:extLst>
              <a:ext uri="{FF2B5EF4-FFF2-40B4-BE49-F238E27FC236}">
                <a16:creationId xmlns:a16="http://schemas.microsoft.com/office/drawing/2014/main" id="{7D798B6E-A9FF-FAA0-0BAE-557ADA9774BB}"/>
              </a:ext>
            </a:extLst>
          </p:cNvPr>
          <p:cNvSpPr txBox="1"/>
          <p:nvPr/>
        </p:nvSpPr>
        <p:spPr>
          <a:xfrm>
            <a:off x="4730366" y="3170569"/>
            <a:ext cx="5701423" cy="1323439"/>
          </a:xfrm>
          <a:prstGeom prst="rect">
            <a:avLst/>
          </a:prstGeom>
          <a:noFill/>
        </p:spPr>
        <p:txBody>
          <a:bodyPr wrap="square" rtlCol="0">
            <a:spAutoFit/>
          </a:bodyPr>
          <a:lstStyle/>
          <a:p>
            <a:r>
              <a:rPr lang="en-NZ" sz="8000"/>
              <a:t>*Disclaimer</a:t>
            </a:r>
          </a:p>
        </p:txBody>
      </p:sp>
    </p:spTree>
    <p:extLst>
      <p:ext uri="{BB962C8B-B14F-4D97-AF65-F5344CB8AC3E}">
        <p14:creationId xmlns:p14="http://schemas.microsoft.com/office/powerpoint/2010/main" val="2259338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220B9-4BF4-A2A1-D8FC-750F1529E55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5930BEF-6DBF-087C-11A7-694B0C3F2942}"/>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04E7957-E49C-8C3E-134E-E53CE2F8CBB9}"/>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D8B703AB-52CB-E3ED-CFE5-1B7EC27D8EA9}"/>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AA4F7F31-0090-15D5-D039-FFC8744B9906}"/>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NZ" sz="3200" b="1">
                <a:solidFill>
                  <a:schemeClr val="bg1"/>
                </a:solidFill>
              </a:rPr>
              <a:t>Context </a:t>
            </a:r>
          </a:p>
        </p:txBody>
      </p:sp>
      <p:sp>
        <p:nvSpPr>
          <p:cNvPr id="19" name="Shape 4">
            <a:extLst>
              <a:ext uri="{FF2B5EF4-FFF2-40B4-BE49-F238E27FC236}">
                <a16:creationId xmlns:a16="http://schemas.microsoft.com/office/drawing/2014/main" id="{1D4F5EC3-6E4D-1FFB-8C08-46BD07F7C919}"/>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99926AB2-B71D-DC88-0D45-9D98ABC499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007374B-5751-BED5-E8FD-056EF7DE27CF}"/>
              </a:ext>
            </a:extLst>
          </p:cNvPr>
          <p:cNvSpPr txBox="1"/>
          <p:nvPr/>
        </p:nvSpPr>
        <p:spPr>
          <a:xfrm>
            <a:off x="3331684" y="965081"/>
            <a:ext cx="4688112"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lumMod val="50000"/>
                  </a:schemeClr>
                </a:solidFill>
              </a:rPr>
              <a:t>Previous Workshop</a:t>
            </a:r>
          </a:p>
          <a:p>
            <a:pPr marL="342900" indent="-342900">
              <a:spcAft>
                <a:spcPts val="1200"/>
              </a:spcAft>
              <a:buFont typeface="Arial" panose="020B0604020202020204" pitchFamily="34" charset="0"/>
              <a:buChar char="•"/>
            </a:pPr>
            <a:r>
              <a:rPr lang="en-US" sz="2400">
                <a:solidFill>
                  <a:schemeClr val="accent1">
                    <a:lumMod val="50000"/>
                  </a:schemeClr>
                </a:solidFill>
              </a:rPr>
              <a:t>History</a:t>
            </a:r>
          </a:p>
          <a:p>
            <a:pPr marL="342900" indent="-342900">
              <a:spcAft>
                <a:spcPts val="1200"/>
              </a:spcAft>
              <a:buFont typeface="Arial" panose="020B0604020202020204" pitchFamily="34" charset="0"/>
              <a:buChar char="•"/>
            </a:pPr>
            <a:r>
              <a:rPr lang="en-US" sz="2400">
                <a:solidFill>
                  <a:schemeClr val="accent1">
                    <a:lumMod val="50000"/>
                  </a:schemeClr>
                </a:solidFill>
              </a:rPr>
              <a:t>Anticipated </a:t>
            </a:r>
            <a:r>
              <a:rPr lang="en-US" sz="2400" err="1">
                <a:solidFill>
                  <a:schemeClr val="accent1">
                    <a:lumMod val="50000"/>
                  </a:schemeClr>
                </a:solidFill>
              </a:rPr>
              <a:t>programme</a:t>
            </a:r>
            <a:r>
              <a:rPr lang="en-US" sz="2400">
                <a:solidFill>
                  <a:schemeClr val="accent1">
                    <a:lumMod val="50000"/>
                  </a:schemeClr>
                </a:solidFill>
              </a:rPr>
              <a:t> needs</a:t>
            </a:r>
          </a:p>
          <a:p>
            <a:pPr marL="342900" indent="-342900">
              <a:spcAft>
                <a:spcPts val="1200"/>
              </a:spcAft>
              <a:buFont typeface="Arial" panose="020B0604020202020204" pitchFamily="34" charset="0"/>
              <a:buChar char="•"/>
            </a:pPr>
            <a:r>
              <a:rPr lang="en-US" sz="2400">
                <a:solidFill>
                  <a:schemeClr val="accent1">
                    <a:lumMod val="50000"/>
                  </a:schemeClr>
                </a:solidFill>
              </a:rPr>
              <a:t>Legislative requirements </a:t>
            </a:r>
          </a:p>
          <a:p>
            <a:pPr marL="800100" lvl="1" indent="-342900">
              <a:spcAft>
                <a:spcPts val="1200"/>
              </a:spcAft>
              <a:buFont typeface="Arial" panose="020B0604020202020204" pitchFamily="34" charset="0"/>
              <a:buChar char="•"/>
            </a:pPr>
            <a:r>
              <a:rPr lang="en-US" sz="2400">
                <a:solidFill>
                  <a:schemeClr val="accent1">
                    <a:lumMod val="50000"/>
                  </a:schemeClr>
                </a:solidFill>
              </a:rPr>
              <a:t>Large amount of discretion in "requirements"</a:t>
            </a:r>
          </a:p>
          <a:p>
            <a:pPr marL="342900" indent="-342900">
              <a:spcAft>
                <a:spcPts val="1200"/>
              </a:spcAft>
              <a:buFont typeface="Arial" panose="020B0604020202020204" pitchFamily="34" charset="0"/>
              <a:buChar char="•"/>
            </a:pPr>
            <a:r>
              <a:rPr lang="en-US" sz="2400">
                <a:solidFill>
                  <a:schemeClr val="accent1">
                    <a:lumMod val="50000"/>
                  </a:schemeClr>
                </a:solidFill>
              </a:rPr>
              <a:t>Need for clear objectives</a:t>
            </a:r>
          </a:p>
          <a:p>
            <a:pPr marL="342900" indent="-342900">
              <a:spcAft>
                <a:spcPts val="1200"/>
              </a:spcAft>
              <a:buFont typeface="Arial" panose="020B0604020202020204" pitchFamily="34" charset="0"/>
              <a:buChar char="•"/>
            </a:pPr>
            <a:r>
              <a:rPr lang="en-US" sz="2400">
                <a:solidFill>
                  <a:schemeClr val="accent1">
                    <a:lumMod val="50000"/>
                  </a:schemeClr>
                </a:solidFill>
              </a:rPr>
              <a:t>National framework</a:t>
            </a:r>
          </a:p>
          <a:p>
            <a:pPr marL="342900" indent="-342900">
              <a:spcAft>
                <a:spcPts val="1200"/>
              </a:spcAft>
              <a:buFont typeface="Arial" panose="020B0604020202020204" pitchFamily="34" charset="0"/>
              <a:buChar char="•"/>
            </a:pPr>
            <a:r>
              <a:rPr lang="en-US" sz="2400">
                <a:solidFill>
                  <a:schemeClr val="accent1">
                    <a:lumMod val="50000"/>
                  </a:schemeClr>
                </a:solidFill>
              </a:rPr>
              <a:t>Information expectation scenarios and feedback</a:t>
            </a:r>
          </a:p>
        </p:txBody>
      </p:sp>
      <p:pic>
        <p:nvPicPr>
          <p:cNvPr id="10" name="Picture 9" descr="Blue circles with white text and blue arrows&#10;&#10;AI-generated content may be incorrect.">
            <a:extLst>
              <a:ext uri="{FF2B5EF4-FFF2-40B4-BE49-F238E27FC236}">
                <a16:creationId xmlns:a16="http://schemas.microsoft.com/office/drawing/2014/main" id="{BCA14D00-61F4-C594-78E3-04EF5F5C229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4559" y="2262769"/>
            <a:ext cx="5796831" cy="3962481"/>
          </a:xfrm>
          <a:prstGeom prst="rect">
            <a:avLst/>
          </a:prstGeom>
        </p:spPr>
      </p:pic>
      <p:sp>
        <p:nvSpPr>
          <p:cNvPr id="2" name="Text 5">
            <a:extLst>
              <a:ext uri="{FF2B5EF4-FFF2-40B4-BE49-F238E27FC236}">
                <a16:creationId xmlns:a16="http://schemas.microsoft.com/office/drawing/2014/main" id="{9BA90C89-D7F7-2965-93BA-18A3CC663960}"/>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rgbClr val="FFFFFF"/>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216396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2D6C7-52E8-9B1D-656B-1F123AAC9E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4EC9BA-7DBE-9E99-52E7-14812E24B6C2}"/>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48ABDB7-FFEC-0911-A01A-F08385E9496F}"/>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33DA7C2F-8EE3-E2FC-87AE-611E90C17AD4}"/>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413ABDF9-44E5-B8BE-DD3D-EA6CA4F8D5B3}"/>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NZ" sz="3200" b="1">
                <a:solidFill>
                  <a:schemeClr val="bg1"/>
                </a:solidFill>
              </a:rPr>
              <a:t>Takeaways </a:t>
            </a:r>
          </a:p>
        </p:txBody>
      </p:sp>
      <p:sp>
        <p:nvSpPr>
          <p:cNvPr id="19" name="Shape 4">
            <a:extLst>
              <a:ext uri="{FF2B5EF4-FFF2-40B4-BE49-F238E27FC236}">
                <a16:creationId xmlns:a16="http://schemas.microsoft.com/office/drawing/2014/main" id="{0BEF8CB2-504D-9759-A932-9A0A1BB0A7D7}"/>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5C1B6C5E-1F9A-73EF-22AA-5742EBDE76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3C71C863-C04E-327D-5AEC-BD84F214EF91}"/>
              </a:ext>
            </a:extLst>
          </p:cNvPr>
          <p:cNvSpPr/>
          <p:nvPr/>
        </p:nvSpPr>
        <p:spPr>
          <a:xfrm>
            <a:off x="3421343" y="875760"/>
            <a:ext cx="5258622" cy="941168"/>
          </a:xfrm>
          <a:prstGeom prst="round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1" name="Text 3">
            <a:extLst>
              <a:ext uri="{FF2B5EF4-FFF2-40B4-BE49-F238E27FC236}">
                <a16:creationId xmlns:a16="http://schemas.microsoft.com/office/drawing/2014/main" id="{C86B850C-0033-0C16-2F73-E33FB0A23FE4}"/>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2" name="Text 4">
            <a:extLst>
              <a:ext uri="{FF2B5EF4-FFF2-40B4-BE49-F238E27FC236}">
                <a16:creationId xmlns:a16="http://schemas.microsoft.com/office/drawing/2014/main" id="{8E13846E-E210-23A0-BAB6-3E92BD269F6A}"/>
              </a:ext>
            </a:extLst>
          </p:cNvPr>
          <p:cNvSpPr/>
          <p:nvPr/>
        </p:nvSpPr>
        <p:spPr>
          <a:xfrm>
            <a:off x="4879271" y="1060306"/>
            <a:ext cx="3610162" cy="50292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2800" b="1">
                <a:solidFill>
                  <a:schemeClr val="bg1"/>
                </a:solidFill>
              </a:rPr>
              <a:t>Anticipated Needs</a:t>
            </a:r>
          </a:p>
        </p:txBody>
      </p:sp>
      <p:sp>
        <p:nvSpPr>
          <p:cNvPr id="23" name="Text 5">
            <a:extLst>
              <a:ext uri="{FF2B5EF4-FFF2-40B4-BE49-F238E27FC236}">
                <a16:creationId xmlns:a16="http://schemas.microsoft.com/office/drawing/2014/main" id="{1D9D9D5E-36F9-CA43-997B-F68A5484787E}"/>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endParaRPr lang="en-US" sz="1250"/>
          </a:p>
        </p:txBody>
      </p:sp>
      <p:sp>
        <p:nvSpPr>
          <p:cNvPr id="24" name="Rectangle: Rounded Corners 23">
            <a:extLst>
              <a:ext uri="{FF2B5EF4-FFF2-40B4-BE49-F238E27FC236}">
                <a16:creationId xmlns:a16="http://schemas.microsoft.com/office/drawing/2014/main" id="{B87390A6-9DC2-BCEC-FEAC-1147215D77BB}"/>
              </a:ext>
            </a:extLst>
          </p:cNvPr>
          <p:cNvSpPr/>
          <p:nvPr/>
        </p:nvSpPr>
        <p:spPr>
          <a:xfrm>
            <a:off x="3445654" y="1863307"/>
            <a:ext cx="5258622"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Text 15">
            <a:extLst>
              <a:ext uri="{FF2B5EF4-FFF2-40B4-BE49-F238E27FC236}">
                <a16:creationId xmlns:a16="http://schemas.microsoft.com/office/drawing/2014/main" id="{DF36A6C8-2D68-D5D6-F5F8-69DB4AD8AC94}"/>
              </a:ext>
            </a:extLst>
          </p:cNvPr>
          <p:cNvSpPr/>
          <p:nvPr/>
        </p:nvSpPr>
        <p:spPr>
          <a:xfrm>
            <a:off x="4979461" y="2043177"/>
            <a:ext cx="3700503" cy="440623"/>
          </a:xfrm>
          <a:prstGeom prst="rect">
            <a:avLst/>
          </a:prstGeom>
          <a:no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Value for investment</a:t>
            </a:r>
          </a:p>
        </p:txBody>
      </p:sp>
      <p:sp>
        <p:nvSpPr>
          <p:cNvPr id="26" name="Rectangle: Rounded Corners 25">
            <a:extLst>
              <a:ext uri="{FF2B5EF4-FFF2-40B4-BE49-F238E27FC236}">
                <a16:creationId xmlns:a16="http://schemas.microsoft.com/office/drawing/2014/main" id="{B8EF4D67-C735-E705-D098-BF078B00A5A7}"/>
              </a:ext>
            </a:extLst>
          </p:cNvPr>
          <p:cNvSpPr/>
          <p:nvPr/>
        </p:nvSpPr>
        <p:spPr>
          <a:xfrm>
            <a:off x="3421342" y="2662268"/>
            <a:ext cx="5290503"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Oval 32">
            <a:extLst>
              <a:ext uri="{FF2B5EF4-FFF2-40B4-BE49-F238E27FC236}">
                <a16:creationId xmlns:a16="http://schemas.microsoft.com/office/drawing/2014/main" id="{3CF40788-8936-8D55-3942-3323D7116FB1}"/>
              </a:ext>
            </a:extLst>
          </p:cNvPr>
          <p:cNvSpPr/>
          <p:nvPr/>
        </p:nvSpPr>
        <p:spPr>
          <a:xfrm>
            <a:off x="4213329" y="2075066"/>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4" name="Rectangle: Rounded Corners 33">
            <a:extLst>
              <a:ext uri="{FF2B5EF4-FFF2-40B4-BE49-F238E27FC236}">
                <a16:creationId xmlns:a16="http://schemas.microsoft.com/office/drawing/2014/main" id="{07A25C71-FE41-5F1F-D37B-176445F5DB47}"/>
              </a:ext>
            </a:extLst>
          </p:cNvPr>
          <p:cNvSpPr/>
          <p:nvPr/>
        </p:nvSpPr>
        <p:spPr>
          <a:xfrm>
            <a:off x="3421342" y="3473966"/>
            <a:ext cx="5282934"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Rectangle: Rounded Corners 34">
            <a:extLst>
              <a:ext uri="{FF2B5EF4-FFF2-40B4-BE49-F238E27FC236}">
                <a16:creationId xmlns:a16="http://schemas.microsoft.com/office/drawing/2014/main" id="{E9566C45-9AFE-E79A-F20A-A0C6CD1F8AA0}"/>
              </a:ext>
            </a:extLst>
          </p:cNvPr>
          <p:cNvSpPr/>
          <p:nvPr/>
        </p:nvSpPr>
        <p:spPr>
          <a:xfrm>
            <a:off x="3421342" y="4274301"/>
            <a:ext cx="5282934"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Rectangle: Rounded Corners 36">
            <a:extLst>
              <a:ext uri="{FF2B5EF4-FFF2-40B4-BE49-F238E27FC236}">
                <a16:creationId xmlns:a16="http://schemas.microsoft.com/office/drawing/2014/main" id="{8CA0E44A-B17F-F31A-CC12-1BB2180393BF}"/>
              </a:ext>
            </a:extLst>
          </p:cNvPr>
          <p:cNvSpPr/>
          <p:nvPr/>
        </p:nvSpPr>
        <p:spPr>
          <a:xfrm>
            <a:off x="3421342" y="5074636"/>
            <a:ext cx="5258622"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Rectangle: Rounded Corners 37">
            <a:extLst>
              <a:ext uri="{FF2B5EF4-FFF2-40B4-BE49-F238E27FC236}">
                <a16:creationId xmlns:a16="http://schemas.microsoft.com/office/drawing/2014/main" id="{66581039-E1A1-F209-30FE-8D5DAF7F197B}"/>
              </a:ext>
            </a:extLst>
          </p:cNvPr>
          <p:cNvSpPr/>
          <p:nvPr/>
        </p:nvSpPr>
        <p:spPr>
          <a:xfrm>
            <a:off x="3421343" y="5873608"/>
            <a:ext cx="5258622" cy="756371"/>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Text 15">
            <a:extLst>
              <a:ext uri="{FF2B5EF4-FFF2-40B4-BE49-F238E27FC236}">
                <a16:creationId xmlns:a16="http://schemas.microsoft.com/office/drawing/2014/main" id="{D5EDAF3C-55CE-1F79-BA31-7B5B6E09816A}"/>
              </a:ext>
            </a:extLst>
          </p:cNvPr>
          <p:cNvSpPr/>
          <p:nvPr/>
        </p:nvSpPr>
        <p:spPr>
          <a:xfrm>
            <a:off x="4979462" y="2889479"/>
            <a:ext cx="3612710" cy="511711"/>
          </a:xfrm>
          <a:prstGeom prst="rect">
            <a:avLst/>
          </a:prstGeom>
          <a:noFill/>
          <a:ln/>
        </p:spPr>
        <p:txBody>
          <a:bodyPr wrap="square" lIns="0" tIns="0" rIns="0" bIns="0" rtlCol="0" anchor="ctr">
            <a:normAutofit fontScale="92500" lnSpcReduction="1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Meet the needs and expectations of Otago's communities</a:t>
            </a:r>
          </a:p>
          <a:p>
            <a:pPr marL="0" indent="0" algn="l">
              <a:buNone/>
            </a:pPr>
            <a:endParaRPr lang="en-US"/>
          </a:p>
        </p:txBody>
      </p:sp>
      <p:sp>
        <p:nvSpPr>
          <p:cNvPr id="40" name="Oval 39">
            <a:extLst>
              <a:ext uri="{FF2B5EF4-FFF2-40B4-BE49-F238E27FC236}">
                <a16:creationId xmlns:a16="http://schemas.microsoft.com/office/drawing/2014/main" id="{07708365-13E9-3637-631F-7CB55D8DA65C}"/>
              </a:ext>
            </a:extLst>
          </p:cNvPr>
          <p:cNvSpPr/>
          <p:nvPr/>
        </p:nvSpPr>
        <p:spPr>
          <a:xfrm>
            <a:off x="4213329" y="2914655"/>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Text 15">
            <a:extLst>
              <a:ext uri="{FF2B5EF4-FFF2-40B4-BE49-F238E27FC236}">
                <a16:creationId xmlns:a16="http://schemas.microsoft.com/office/drawing/2014/main" id="{2EF2F185-DAB8-E815-19ED-A8077C391B27}"/>
              </a:ext>
            </a:extLst>
          </p:cNvPr>
          <p:cNvSpPr/>
          <p:nvPr/>
        </p:nvSpPr>
        <p:spPr>
          <a:xfrm>
            <a:off x="4979462" y="3728891"/>
            <a:ext cx="3612710" cy="472949"/>
          </a:xfrm>
          <a:prstGeom prst="rect">
            <a:avLst/>
          </a:prstGeom>
          <a:noFill/>
          <a:ln/>
        </p:spPr>
        <p:txBody>
          <a:bodyPr wrap="square" lIns="0" tIns="0" rIns="0" bIns="0" rtlCol="0" anchor="ctr">
            <a:normAutofit fontScale="925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Suitable under multiple policy settings</a:t>
            </a:r>
          </a:p>
          <a:p>
            <a:endParaRPr lang="en-US"/>
          </a:p>
        </p:txBody>
      </p:sp>
      <p:sp>
        <p:nvSpPr>
          <p:cNvPr id="42" name="Oval 41">
            <a:extLst>
              <a:ext uri="{FF2B5EF4-FFF2-40B4-BE49-F238E27FC236}">
                <a16:creationId xmlns:a16="http://schemas.microsoft.com/office/drawing/2014/main" id="{24C23358-BDDB-B398-97EB-F6AAAE2C7E72}"/>
              </a:ext>
            </a:extLst>
          </p:cNvPr>
          <p:cNvSpPr/>
          <p:nvPr/>
        </p:nvSpPr>
        <p:spPr>
          <a:xfrm>
            <a:off x="4213329" y="3649026"/>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Text 15">
            <a:extLst>
              <a:ext uri="{FF2B5EF4-FFF2-40B4-BE49-F238E27FC236}">
                <a16:creationId xmlns:a16="http://schemas.microsoft.com/office/drawing/2014/main" id="{9550537B-E963-E2FB-AE46-0F9B526E7971}"/>
              </a:ext>
            </a:extLst>
          </p:cNvPr>
          <p:cNvSpPr/>
          <p:nvPr/>
        </p:nvSpPr>
        <p:spPr>
          <a:xfrm>
            <a:off x="4979462" y="4352841"/>
            <a:ext cx="3700503" cy="657973"/>
          </a:xfrm>
          <a:prstGeom prst="rect">
            <a:avLst/>
          </a:prstGeom>
          <a:no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sz="1700"/>
              <a:t>Integrate across land, air, water, coast, and biodiversity</a:t>
            </a:r>
          </a:p>
        </p:txBody>
      </p:sp>
      <p:sp>
        <p:nvSpPr>
          <p:cNvPr id="44" name="Text 15">
            <a:extLst>
              <a:ext uri="{FF2B5EF4-FFF2-40B4-BE49-F238E27FC236}">
                <a16:creationId xmlns:a16="http://schemas.microsoft.com/office/drawing/2014/main" id="{254F0204-6E11-5C4C-188D-F28A8D169D92}"/>
              </a:ext>
            </a:extLst>
          </p:cNvPr>
          <p:cNvSpPr/>
          <p:nvPr/>
        </p:nvSpPr>
        <p:spPr>
          <a:xfrm>
            <a:off x="4979462" y="5300885"/>
            <a:ext cx="3449268" cy="543391"/>
          </a:xfrm>
          <a:prstGeom prst="rect">
            <a:avLst/>
          </a:prstGeom>
          <a:no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sz="1700"/>
              <a:t>Focused on aspects and areas ORC can directly influence</a:t>
            </a:r>
          </a:p>
          <a:p>
            <a:endParaRPr lang="en-US"/>
          </a:p>
        </p:txBody>
      </p:sp>
      <p:sp>
        <p:nvSpPr>
          <p:cNvPr id="45" name="Text 15">
            <a:extLst>
              <a:ext uri="{FF2B5EF4-FFF2-40B4-BE49-F238E27FC236}">
                <a16:creationId xmlns:a16="http://schemas.microsoft.com/office/drawing/2014/main" id="{9FFA2E77-1E63-9157-B791-4483FE8BCC5A}"/>
              </a:ext>
            </a:extLst>
          </p:cNvPr>
          <p:cNvSpPr/>
          <p:nvPr/>
        </p:nvSpPr>
        <p:spPr>
          <a:xfrm>
            <a:off x="4979462" y="6127750"/>
            <a:ext cx="3264408" cy="429768"/>
          </a:xfrm>
          <a:prstGeom prst="rect">
            <a:avLst/>
          </a:prstGeom>
          <a:noFill/>
          <a:ln/>
        </p:spPr>
        <p:txBody>
          <a:bodyPr wrap="square" lIns="0" tIns="0" rIns="0" bIns="0" rtlCol="0" anchor="ctr">
            <a:normAutofit fontScale="92500" lnSpcReduction="2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Robust science to support limit setting and regulatory processes</a:t>
            </a:r>
          </a:p>
          <a:p>
            <a:endParaRPr lang="en-US"/>
          </a:p>
        </p:txBody>
      </p:sp>
      <p:sp>
        <p:nvSpPr>
          <p:cNvPr id="46" name="Oval 45">
            <a:extLst>
              <a:ext uri="{FF2B5EF4-FFF2-40B4-BE49-F238E27FC236}">
                <a16:creationId xmlns:a16="http://schemas.microsoft.com/office/drawing/2014/main" id="{FB767B93-C10E-5252-5FF3-DB204D807F76}"/>
              </a:ext>
            </a:extLst>
          </p:cNvPr>
          <p:cNvSpPr/>
          <p:nvPr/>
        </p:nvSpPr>
        <p:spPr>
          <a:xfrm>
            <a:off x="4213329" y="4451776"/>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7" name="Oval 46">
            <a:extLst>
              <a:ext uri="{FF2B5EF4-FFF2-40B4-BE49-F238E27FC236}">
                <a16:creationId xmlns:a16="http://schemas.microsoft.com/office/drawing/2014/main" id="{587E5087-BA44-3699-1131-952D42ECF402}"/>
              </a:ext>
            </a:extLst>
          </p:cNvPr>
          <p:cNvSpPr/>
          <p:nvPr/>
        </p:nvSpPr>
        <p:spPr>
          <a:xfrm>
            <a:off x="4213329" y="5226991"/>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8" name="Oval 47">
            <a:extLst>
              <a:ext uri="{FF2B5EF4-FFF2-40B4-BE49-F238E27FC236}">
                <a16:creationId xmlns:a16="http://schemas.microsoft.com/office/drawing/2014/main" id="{639806B7-CDFB-7C9C-35CB-173A74CB4449}"/>
              </a:ext>
            </a:extLst>
          </p:cNvPr>
          <p:cNvSpPr/>
          <p:nvPr/>
        </p:nvSpPr>
        <p:spPr>
          <a:xfrm>
            <a:off x="4213329" y="6069927"/>
            <a:ext cx="330200" cy="345589"/>
          </a:xfrm>
          <a:prstGeom prst="ellipse">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ext 5">
            <a:extLst>
              <a:ext uri="{FF2B5EF4-FFF2-40B4-BE49-F238E27FC236}">
                <a16:creationId xmlns:a16="http://schemas.microsoft.com/office/drawing/2014/main" id="{7D211B1F-5A1D-1724-74A4-405454CA252F}"/>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a:t>
            </a:r>
            <a:r>
              <a:rPr lang="en-US" b="1">
                <a:solidFill>
                  <a:srgbClr val="FFFFFF"/>
                </a:solidFill>
                <a:latin typeface="Aptos Display"/>
                <a:ea typeface="Aptos Display" pitchFamily="34" charset="-122"/>
                <a:cs typeface="Aptos Display" pitchFamily="34" charset="-120"/>
              </a:rPr>
              <a:t> </a:t>
            </a:r>
          </a:p>
          <a:p>
            <a:pPr marL="457200" indent="-457200">
              <a:buAutoNum type="arabicPeriod"/>
            </a:pPr>
            <a:r>
              <a:rPr lang="en-US" b="1">
                <a:solidFill>
                  <a:srgbClr val="FFFFFF"/>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3663411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22603-59E1-9DA5-2CF9-4E39CF5AF96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1EA5CE5-A7F7-2C82-3634-8095FA7E582F}"/>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1C1D1B1D-3C21-0B83-6DEB-8FCD5650D931}"/>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0B7FC121-FBEB-B84F-0CFE-E4B490A17342}"/>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EB86590E-BAE0-688C-362C-C9BA4430DDC6}"/>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NZ" sz="3200" b="1">
                <a:solidFill>
                  <a:schemeClr val="bg1"/>
                </a:solidFill>
              </a:rPr>
              <a:t>Takeaways </a:t>
            </a:r>
          </a:p>
        </p:txBody>
      </p:sp>
      <p:sp>
        <p:nvSpPr>
          <p:cNvPr id="19" name="Shape 4">
            <a:extLst>
              <a:ext uri="{FF2B5EF4-FFF2-40B4-BE49-F238E27FC236}">
                <a16:creationId xmlns:a16="http://schemas.microsoft.com/office/drawing/2014/main" id="{29FB2237-C2F7-32CF-3BB2-810459E65F07}"/>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7E166D84-8915-95A8-85A7-68E1B6C753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9632689F-8B1A-F2B3-272E-10D5C51C3A38}"/>
              </a:ext>
            </a:extLst>
          </p:cNvPr>
          <p:cNvSpPr/>
          <p:nvPr/>
        </p:nvSpPr>
        <p:spPr>
          <a:xfrm>
            <a:off x="3421343" y="875760"/>
            <a:ext cx="5258622" cy="941168"/>
          </a:xfrm>
          <a:prstGeom prst="round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Text 4">
            <a:extLst>
              <a:ext uri="{FF2B5EF4-FFF2-40B4-BE49-F238E27FC236}">
                <a16:creationId xmlns:a16="http://schemas.microsoft.com/office/drawing/2014/main" id="{D42BE955-2280-D118-0A33-0512754D1BBD}"/>
              </a:ext>
            </a:extLst>
          </p:cNvPr>
          <p:cNvSpPr/>
          <p:nvPr/>
        </p:nvSpPr>
        <p:spPr>
          <a:xfrm>
            <a:off x="4971629" y="1068231"/>
            <a:ext cx="3610162" cy="50292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2800" b="1">
                <a:solidFill>
                  <a:schemeClr val="bg1"/>
                </a:solidFill>
              </a:rPr>
              <a:t>Scenario Feedback</a:t>
            </a:r>
          </a:p>
        </p:txBody>
      </p:sp>
      <p:sp>
        <p:nvSpPr>
          <p:cNvPr id="24" name="Rectangle: Rounded Corners 23">
            <a:extLst>
              <a:ext uri="{FF2B5EF4-FFF2-40B4-BE49-F238E27FC236}">
                <a16:creationId xmlns:a16="http://schemas.microsoft.com/office/drawing/2014/main" id="{BEB49DB3-858C-FE15-F863-8ED74EC90611}"/>
              </a:ext>
            </a:extLst>
          </p:cNvPr>
          <p:cNvSpPr/>
          <p:nvPr/>
        </p:nvSpPr>
        <p:spPr>
          <a:xfrm>
            <a:off x="3445654" y="1863307"/>
            <a:ext cx="5258622"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Text 15">
            <a:extLst>
              <a:ext uri="{FF2B5EF4-FFF2-40B4-BE49-F238E27FC236}">
                <a16:creationId xmlns:a16="http://schemas.microsoft.com/office/drawing/2014/main" id="{5072E1B6-CB7B-442B-6BE2-BFC1056DF2A9}"/>
              </a:ext>
            </a:extLst>
          </p:cNvPr>
          <p:cNvSpPr/>
          <p:nvPr/>
        </p:nvSpPr>
        <p:spPr>
          <a:xfrm>
            <a:off x="4979461" y="2043177"/>
            <a:ext cx="3700503" cy="440623"/>
          </a:xfrm>
          <a:prstGeom prst="rect">
            <a:avLst/>
          </a:prstGeom>
          <a:noFill/>
          <a:ln/>
        </p:spPr>
        <p:txBody>
          <a:bodyPr wrap="square" lIns="0" tIns="0" rIns="0" bIns="0" rtlCol="0" anchor="ctr">
            <a:normAutofit fontScale="92500" lnSpcReduction="2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More information in areas with higher risk of a resource management issue</a:t>
            </a:r>
          </a:p>
        </p:txBody>
      </p:sp>
      <p:sp>
        <p:nvSpPr>
          <p:cNvPr id="26" name="Rectangle: Rounded Corners 25">
            <a:extLst>
              <a:ext uri="{FF2B5EF4-FFF2-40B4-BE49-F238E27FC236}">
                <a16:creationId xmlns:a16="http://schemas.microsoft.com/office/drawing/2014/main" id="{002E38D8-DFB4-386F-2D9B-2CBCEF125B8F}"/>
              </a:ext>
            </a:extLst>
          </p:cNvPr>
          <p:cNvSpPr/>
          <p:nvPr/>
        </p:nvSpPr>
        <p:spPr>
          <a:xfrm>
            <a:off x="3421342" y="2662268"/>
            <a:ext cx="5290503"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3" name="Oval 32">
            <a:extLst>
              <a:ext uri="{FF2B5EF4-FFF2-40B4-BE49-F238E27FC236}">
                <a16:creationId xmlns:a16="http://schemas.microsoft.com/office/drawing/2014/main" id="{95135EFB-2EC2-46CF-E4B7-F394D8FB5FEF}"/>
              </a:ext>
            </a:extLst>
          </p:cNvPr>
          <p:cNvSpPr/>
          <p:nvPr/>
        </p:nvSpPr>
        <p:spPr>
          <a:xfrm>
            <a:off x="4213329" y="2075066"/>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4" name="Rectangle: Rounded Corners 33">
            <a:extLst>
              <a:ext uri="{FF2B5EF4-FFF2-40B4-BE49-F238E27FC236}">
                <a16:creationId xmlns:a16="http://schemas.microsoft.com/office/drawing/2014/main" id="{5CFE7E01-D6CE-D392-482B-E228A846833F}"/>
              </a:ext>
            </a:extLst>
          </p:cNvPr>
          <p:cNvSpPr/>
          <p:nvPr/>
        </p:nvSpPr>
        <p:spPr>
          <a:xfrm>
            <a:off x="3421342" y="3473966"/>
            <a:ext cx="5282934"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5" name="Rectangle: Rounded Corners 34">
            <a:extLst>
              <a:ext uri="{FF2B5EF4-FFF2-40B4-BE49-F238E27FC236}">
                <a16:creationId xmlns:a16="http://schemas.microsoft.com/office/drawing/2014/main" id="{CE35B2F0-4328-C436-775A-656D92912F7F}"/>
              </a:ext>
            </a:extLst>
          </p:cNvPr>
          <p:cNvSpPr/>
          <p:nvPr/>
        </p:nvSpPr>
        <p:spPr>
          <a:xfrm>
            <a:off x="3421342" y="4274301"/>
            <a:ext cx="5282934"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7" name="Rectangle: Rounded Corners 36">
            <a:extLst>
              <a:ext uri="{FF2B5EF4-FFF2-40B4-BE49-F238E27FC236}">
                <a16:creationId xmlns:a16="http://schemas.microsoft.com/office/drawing/2014/main" id="{DCC9D789-CE96-1236-3426-50DE81F8E596}"/>
              </a:ext>
            </a:extLst>
          </p:cNvPr>
          <p:cNvSpPr/>
          <p:nvPr/>
        </p:nvSpPr>
        <p:spPr>
          <a:xfrm>
            <a:off x="3421342" y="5074636"/>
            <a:ext cx="5258622"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8" name="Rectangle: Rounded Corners 37">
            <a:extLst>
              <a:ext uri="{FF2B5EF4-FFF2-40B4-BE49-F238E27FC236}">
                <a16:creationId xmlns:a16="http://schemas.microsoft.com/office/drawing/2014/main" id="{3DB3E0B9-1E99-1170-D1D5-F768DA7F3207}"/>
              </a:ext>
            </a:extLst>
          </p:cNvPr>
          <p:cNvSpPr/>
          <p:nvPr/>
        </p:nvSpPr>
        <p:spPr>
          <a:xfrm>
            <a:off x="3421343" y="5873608"/>
            <a:ext cx="5258622" cy="756371"/>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Text 15">
            <a:extLst>
              <a:ext uri="{FF2B5EF4-FFF2-40B4-BE49-F238E27FC236}">
                <a16:creationId xmlns:a16="http://schemas.microsoft.com/office/drawing/2014/main" id="{7401CC9A-8362-4D84-8F8F-C6AB40BB9239}"/>
              </a:ext>
            </a:extLst>
          </p:cNvPr>
          <p:cNvSpPr/>
          <p:nvPr/>
        </p:nvSpPr>
        <p:spPr>
          <a:xfrm>
            <a:off x="4979462" y="2889479"/>
            <a:ext cx="3612710" cy="511711"/>
          </a:xfrm>
          <a:prstGeom prst="rect">
            <a:avLst/>
          </a:prstGeom>
          <a:noFill/>
          <a:ln/>
        </p:spPr>
        <p:txBody>
          <a:bodyPr wrap="square" lIns="0" tIns="0" rIns="0" bIns="0" rtlCol="0" anchor="ctr">
            <a:normAutofit fontScale="92500" lnSpcReduction="1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More information on issues which are specific to ORC</a:t>
            </a:r>
          </a:p>
          <a:p>
            <a:pPr marL="0" indent="0" algn="l">
              <a:buNone/>
            </a:pPr>
            <a:endParaRPr lang="en-US"/>
          </a:p>
        </p:txBody>
      </p:sp>
      <p:sp>
        <p:nvSpPr>
          <p:cNvPr id="40" name="Oval 39">
            <a:extLst>
              <a:ext uri="{FF2B5EF4-FFF2-40B4-BE49-F238E27FC236}">
                <a16:creationId xmlns:a16="http://schemas.microsoft.com/office/drawing/2014/main" id="{679EACEF-B47C-1A99-FF7F-37B7B0CD1A9C}"/>
              </a:ext>
            </a:extLst>
          </p:cNvPr>
          <p:cNvSpPr/>
          <p:nvPr/>
        </p:nvSpPr>
        <p:spPr>
          <a:xfrm>
            <a:off x="4213329" y="2914655"/>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Text 15">
            <a:extLst>
              <a:ext uri="{FF2B5EF4-FFF2-40B4-BE49-F238E27FC236}">
                <a16:creationId xmlns:a16="http://schemas.microsoft.com/office/drawing/2014/main" id="{E50DEFB8-A823-FF24-63D3-41DCBAA60A08}"/>
              </a:ext>
            </a:extLst>
          </p:cNvPr>
          <p:cNvSpPr/>
          <p:nvPr/>
        </p:nvSpPr>
        <p:spPr>
          <a:xfrm>
            <a:off x="4979462" y="3732415"/>
            <a:ext cx="3264408" cy="429768"/>
          </a:xfrm>
          <a:prstGeom prst="rect">
            <a:avLst/>
          </a:prstGeom>
          <a:noFill/>
          <a:ln/>
        </p:spPr>
        <p:txBody>
          <a:bodyPr wrap="square" lIns="0" tIns="0" rIns="0" bIns="0" rtlCol="0" anchor="ctr">
            <a:normAutofit fontScale="92500" lnSpcReduction="2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Support the full environmental management cycle </a:t>
            </a:r>
          </a:p>
          <a:p>
            <a:endParaRPr lang="en-US"/>
          </a:p>
        </p:txBody>
      </p:sp>
      <p:sp>
        <p:nvSpPr>
          <p:cNvPr id="42" name="Oval 41">
            <a:extLst>
              <a:ext uri="{FF2B5EF4-FFF2-40B4-BE49-F238E27FC236}">
                <a16:creationId xmlns:a16="http://schemas.microsoft.com/office/drawing/2014/main" id="{DF7E0704-8C63-74BA-B1C0-AFB11549F158}"/>
              </a:ext>
            </a:extLst>
          </p:cNvPr>
          <p:cNvSpPr/>
          <p:nvPr/>
        </p:nvSpPr>
        <p:spPr>
          <a:xfrm>
            <a:off x="4213329" y="3649026"/>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Text 15">
            <a:extLst>
              <a:ext uri="{FF2B5EF4-FFF2-40B4-BE49-F238E27FC236}">
                <a16:creationId xmlns:a16="http://schemas.microsoft.com/office/drawing/2014/main" id="{2987E708-9538-FAFE-FBC0-036B6909A5AA}"/>
              </a:ext>
            </a:extLst>
          </p:cNvPr>
          <p:cNvSpPr/>
          <p:nvPr/>
        </p:nvSpPr>
        <p:spPr>
          <a:xfrm>
            <a:off x="4979461" y="4468378"/>
            <a:ext cx="3700503" cy="657973"/>
          </a:xfrm>
          <a:prstGeom prst="rect">
            <a:avLst/>
          </a:prstGeom>
          <a:noFill/>
          <a:ln/>
        </p:spPr>
        <p:txBody>
          <a:bodyPr wrap="square" lIns="0" tIns="0" rIns="0" bIns="0" rtlCol="0" anchor="ctr">
            <a:normAutofit/>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More information where community groups are active</a:t>
            </a:r>
          </a:p>
          <a:p>
            <a:endParaRPr lang="en-US"/>
          </a:p>
        </p:txBody>
      </p:sp>
      <p:sp>
        <p:nvSpPr>
          <p:cNvPr id="44" name="Text 15">
            <a:extLst>
              <a:ext uri="{FF2B5EF4-FFF2-40B4-BE49-F238E27FC236}">
                <a16:creationId xmlns:a16="http://schemas.microsoft.com/office/drawing/2014/main" id="{78EB0C0B-78AD-B2E6-0372-2D5560C254FD}"/>
              </a:ext>
            </a:extLst>
          </p:cNvPr>
          <p:cNvSpPr/>
          <p:nvPr/>
        </p:nvSpPr>
        <p:spPr>
          <a:xfrm>
            <a:off x="4979462" y="5300885"/>
            <a:ext cx="3449268" cy="543391"/>
          </a:xfrm>
          <a:prstGeom prst="rect">
            <a:avLst/>
          </a:prstGeom>
          <a:noFill/>
          <a:ln/>
        </p:spPr>
        <p:txBody>
          <a:bodyPr wrap="square" lIns="0" tIns="0" rIns="0" bIns="0" rtlCol="0" anchor="ctr">
            <a:normAutofit lnSpcReduction="1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Equally interested in regulatory and non-regulatory effectiveness</a:t>
            </a:r>
          </a:p>
          <a:p>
            <a:endParaRPr lang="en-US"/>
          </a:p>
        </p:txBody>
      </p:sp>
      <p:sp>
        <p:nvSpPr>
          <p:cNvPr id="45" name="Text 15">
            <a:extLst>
              <a:ext uri="{FF2B5EF4-FFF2-40B4-BE49-F238E27FC236}">
                <a16:creationId xmlns:a16="http://schemas.microsoft.com/office/drawing/2014/main" id="{D5CAA9F0-C2A4-3E11-90E8-DFF20F23FE07}"/>
              </a:ext>
            </a:extLst>
          </p:cNvPr>
          <p:cNvSpPr/>
          <p:nvPr/>
        </p:nvSpPr>
        <p:spPr>
          <a:xfrm>
            <a:off x="4928334" y="6069927"/>
            <a:ext cx="3449268" cy="487591"/>
          </a:xfrm>
          <a:prstGeom prst="rect">
            <a:avLst/>
          </a:prstGeom>
          <a:noFill/>
          <a:ln/>
        </p:spPr>
        <p:txBody>
          <a:bodyPr wrap="square" lIns="0" tIns="0" rIns="0" bIns="0" rtlCol="0" anchor="ctr">
            <a:normAutofit fontScale="92500" lnSpcReduction="10000"/>
          </a:bodyPr>
          <a:lstStyle>
            <a:lvl1pPr marL="0" algn="l" defTabSz="914400" rtl="0" eaLnBrk="1" latinLnBrk="0" hangingPunct="1">
              <a:defRPr sz="1800" kern="1200">
                <a:solidFill>
                  <a:sysClr val="windowText" lastClr="000000"/>
                </a:solidFill>
                <a:latin typeface="Aptos"/>
              </a:defRPr>
            </a:lvl1pPr>
            <a:lvl2pPr marL="457200" algn="l" defTabSz="914400" rtl="0" eaLnBrk="1" latinLnBrk="0" hangingPunct="1">
              <a:defRPr sz="1800" kern="1200">
                <a:solidFill>
                  <a:sysClr val="windowText" lastClr="000000"/>
                </a:solidFill>
                <a:latin typeface="Aptos"/>
              </a:defRPr>
            </a:lvl2pPr>
            <a:lvl3pPr marL="914400" algn="l" defTabSz="914400" rtl="0" eaLnBrk="1" latinLnBrk="0" hangingPunct="1">
              <a:defRPr sz="1800" kern="1200">
                <a:solidFill>
                  <a:sysClr val="windowText" lastClr="000000"/>
                </a:solidFill>
                <a:latin typeface="Aptos"/>
              </a:defRPr>
            </a:lvl3pPr>
            <a:lvl4pPr marL="1371600" algn="l" defTabSz="914400" rtl="0" eaLnBrk="1" latinLnBrk="0" hangingPunct="1">
              <a:defRPr sz="1800" kern="1200">
                <a:solidFill>
                  <a:sysClr val="windowText" lastClr="000000"/>
                </a:solidFill>
                <a:latin typeface="Aptos"/>
              </a:defRPr>
            </a:lvl4pPr>
            <a:lvl5pPr marL="1828800" algn="l" defTabSz="914400" rtl="0" eaLnBrk="1" latinLnBrk="0" hangingPunct="1">
              <a:defRPr sz="1800" kern="1200">
                <a:solidFill>
                  <a:sysClr val="windowText" lastClr="000000"/>
                </a:solidFill>
                <a:latin typeface="Aptos"/>
              </a:defRPr>
            </a:lvl5pPr>
            <a:lvl6pPr marL="2286000" algn="l" defTabSz="914400" rtl="0" eaLnBrk="1" latinLnBrk="0" hangingPunct="1">
              <a:defRPr sz="1800" kern="1200">
                <a:solidFill>
                  <a:sysClr val="windowText" lastClr="000000"/>
                </a:solidFill>
                <a:latin typeface="Aptos"/>
              </a:defRPr>
            </a:lvl6pPr>
            <a:lvl7pPr marL="2743200" algn="l" defTabSz="914400" rtl="0" eaLnBrk="1" latinLnBrk="0" hangingPunct="1">
              <a:defRPr sz="1800" kern="1200">
                <a:solidFill>
                  <a:sysClr val="windowText" lastClr="000000"/>
                </a:solidFill>
                <a:latin typeface="Aptos"/>
              </a:defRPr>
            </a:lvl7pPr>
            <a:lvl8pPr marL="3200400" algn="l" defTabSz="914400" rtl="0" eaLnBrk="1" latinLnBrk="0" hangingPunct="1">
              <a:defRPr sz="1800" kern="1200">
                <a:solidFill>
                  <a:sysClr val="windowText" lastClr="000000"/>
                </a:solidFill>
                <a:latin typeface="Aptos"/>
              </a:defRPr>
            </a:lvl8pPr>
            <a:lvl9pPr marL="3657600" algn="l" defTabSz="914400" rtl="0" eaLnBrk="1" latinLnBrk="0" hangingPunct="1">
              <a:defRPr sz="1800" kern="1200">
                <a:solidFill>
                  <a:sysClr val="windowText" lastClr="000000"/>
                </a:solidFill>
                <a:latin typeface="Aptos"/>
              </a:defRPr>
            </a:lvl9pPr>
          </a:lstStyle>
          <a:p>
            <a:r>
              <a:rPr lang="en-US"/>
              <a:t>Desire to partner with other groups if possible</a:t>
            </a:r>
          </a:p>
          <a:p>
            <a:endParaRPr lang="en-US"/>
          </a:p>
        </p:txBody>
      </p:sp>
      <p:sp>
        <p:nvSpPr>
          <p:cNvPr id="46" name="Oval 45">
            <a:extLst>
              <a:ext uri="{FF2B5EF4-FFF2-40B4-BE49-F238E27FC236}">
                <a16:creationId xmlns:a16="http://schemas.microsoft.com/office/drawing/2014/main" id="{334BBD9B-2F7B-8DAA-242A-1814580BBDFE}"/>
              </a:ext>
            </a:extLst>
          </p:cNvPr>
          <p:cNvSpPr/>
          <p:nvPr/>
        </p:nvSpPr>
        <p:spPr>
          <a:xfrm>
            <a:off x="4213329" y="4451776"/>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7" name="Oval 46">
            <a:extLst>
              <a:ext uri="{FF2B5EF4-FFF2-40B4-BE49-F238E27FC236}">
                <a16:creationId xmlns:a16="http://schemas.microsoft.com/office/drawing/2014/main" id="{6313CAF2-3342-48E7-3F5B-07439A658E91}"/>
              </a:ext>
            </a:extLst>
          </p:cNvPr>
          <p:cNvSpPr/>
          <p:nvPr/>
        </p:nvSpPr>
        <p:spPr>
          <a:xfrm>
            <a:off x="4213329" y="5226991"/>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8" name="Oval 47">
            <a:extLst>
              <a:ext uri="{FF2B5EF4-FFF2-40B4-BE49-F238E27FC236}">
                <a16:creationId xmlns:a16="http://schemas.microsoft.com/office/drawing/2014/main" id="{3EB91430-2DC4-5889-C543-54B237CE625A}"/>
              </a:ext>
            </a:extLst>
          </p:cNvPr>
          <p:cNvSpPr/>
          <p:nvPr/>
        </p:nvSpPr>
        <p:spPr>
          <a:xfrm>
            <a:off x="4213329" y="6069927"/>
            <a:ext cx="330200" cy="345589"/>
          </a:xfrm>
          <a:prstGeom prst="ellipse">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3" name="Graphic 2" descr="Clipboard with solid fill">
            <a:extLst>
              <a:ext uri="{FF2B5EF4-FFF2-40B4-BE49-F238E27FC236}">
                <a16:creationId xmlns:a16="http://schemas.microsoft.com/office/drawing/2014/main" id="{5ABEA712-7E40-7105-D192-5251B0B98F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76647" y="862491"/>
            <a:ext cx="914400" cy="914400"/>
          </a:xfrm>
          <a:prstGeom prst="rect">
            <a:avLst/>
          </a:prstGeom>
        </p:spPr>
      </p:pic>
      <p:sp>
        <p:nvSpPr>
          <p:cNvPr id="2" name="Text 5">
            <a:extLst>
              <a:ext uri="{FF2B5EF4-FFF2-40B4-BE49-F238E27FC236}">
                <a16:creationId xmlns:a16="http://schemas.microsoft.com/office/drawing/2014/main" id="{1A374C59-ACCC-F5A5-1645-4B1B7AB9B622}"/>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rgbClr val="FFFFFF"/>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3188095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BC35C-D216-B49C-6C2B-DEF61A6EEC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A14B1DF-0F38-40F6-282A-F3C556D07621}"/>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C6DB18D7-15BF-8B55-2277-0FF93BD0092B}"/>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BF4921B6-03BC-7F0C-543B-8C36CD3383EE}"/>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E3A2D08D-960D-27D0-A301-218325F3A1BB}"/>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US" sz="3200" b="1">
                <a:solidFill>
                  <a:srgbClr val="FFFFFF"/>
                </a:solidFill>
                <a:latin typeface="Aptos Display"/>
              </a:rPr>
              <a:t>Takeaways-</a:t>
            </a:r>
          </a:p>
        </p:txBody>
      </p:sp>
      <p:sp>
        <p:nvSpPr>
          <p:cNvPr id="19" name="Shape 4">
            <a:extLst>
              <a:ext uri="{FF2B5EF4-FFF2-40B4-BE49-F238E27FC236}">
                <a16:creationId xmlns:a16="http://schemas.microsoft.com/office/drawing/2014/main" id="{88B462D9-91B5-8977-335D-939787241291}"/>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CA9D012D-11E8-1C14-6879-0CA15DB8B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6C5A1EAA-7094-F607-AB62-F15065E3A497}"/>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06AA8E5D-B488-2574-DD9B-998320234493}"/>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sp>
        <p:nvSpPr>
          <p:cNvPr id="2" name="Text 5">
            <a:extLst>
              <a:ext uri="{FF2B5EF4-FFF2-40B4-BE49-F238E27FC236}">
                <a16:creationId xmlns:a16="http://schemas.microsoft.com/office/drawing/2014/main" id="{3AABE7F5-0FE8-F568-4AB0-AF753BA434DC}"/>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rgbClr val="FFFFFF"/>
                </a:solidFill>
                <a:latin typeface="Aptos Display"/>
              </a:rPr>
              <a:t>Takeaways</a:t>
            </a:r>
          </a:p>
          <a:p>
            <a:pPr marL="457200" indent="-457200">
              <a:buAutoNum type="arabicPeriod"/>
            </a:pPr>
            <a:r>
              <a:rPr lang="en-US" b="1">
                <a:solidFill>
                  <a:schemeClr val="bg1">
                    <a:lumMod val="50000"/>
                  </a:schemeClr>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7" name="Picture 6">
            <a:extLst>
              <a:ext uri="{FF2B5EF4-FFF2-40B4-BE49-F238E27FC236}">
                <a16:creationId xmlns:a16="http://schemas.microsoft.com/office/drawing/2014/main" id="{F0258616-7279-3798-76E9-93A5F6D17560}"/>
              </a:ext>
            </a:extLst>
          </p:cNvPr>
          <p:cNvPicPr>
            <a:picLocks noChangeAspect="1"/>
          </p:cNvPicPr>
          <p:nvPr/>
        </p:nvPicPr>
        <p:blipFill>
          <a:blip r:embed="rId5"/>
          <a:stretch>
            <a:fillRect/>
          </a:stretch>
        </p:blipFill>
        <p:spPr>
          <a:xfrm>
            <a:off x="3308752" y="1525529"/>
            <a:ext cx="3974596" cy="4369480"/>
          </a:xfrm>
          <a:prstGeom prst="rect">
            <a:avLst/>
          </a:prstGeom>
        </p:spPr>
      </p:pic>
      <p:pic>
        <p:nvPicPr>
          <p:cNvPr id="9" name="Picture 8">
            <a:extLst>
              <a:ext uri="{FF2B5EF4-FFF2-40B4-BE49-F238E27FC236}">
                <a16:creationId xmlns:a16="http://schemas.microsoft.com/office/drawing/2014/main" id="{2CD2A207-B639-0292-71C3-AE5EB6080643}"/>
              </a:ext>
            </a:extLst>
          </p:cNvPr>
          <p:cNvPicPr>
            <a:picLocks noChangeAspect="1"/>
          </p:cNvPicPr>
          <p:nvPr/>
        </p:nvPicPr>
        <p:blipFill>
          <a:blip r:embed="rId6"/>
          <a:stretch>
            <a:fillRect/>
          </a:stretch>
        </p:blipFill>
        <p:spPr>
          <a:xfrm>
            <a:off x="7906502" y="1525529"/>
            <a:ext cx="3980890" cy="4369480"/>
          </a:xfrm>
          <a:prstGeom prst="rect">
            <a:avLst/>
          </a:prstGeom>
        </p:spPr>
      </p:pic>
    </p:spTree>
    <p:extLst>
      <p:ext uri="{BB962C8B-B14F-4D97-AF65-F5344CB8AC3E}">
        <p14:creationId xmlns:p14="http://schemas.microsoft.com/office/powerpoint/2010/main" val="1968252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3C202-CEBA-F798-4D6F-42D990C8328A}"/>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20AF0EEC-FD90-5596-5EA7-10F173B44F91}"/>
              </a:ext>
            </a:extLst>
          </p:cNvPr>
          <p:cNvSpPr/>
          <p:nvPr/>
        </p:nvSpPr>
        <p:spPr>
          <a:xfrm>
            <a:off x="0" y="0"/>
            <a:ext cx="12192000" cy="6854279"/>
          </a:xfrm>
          <a:prstGeom prst="rect">
            <a:avLst/>
          </a:prstGeom>
          <a:solidFill>
            <a:srgbClr val="142C43">
              <a:alpha val="72000"/>
            </a:srgbClr>
          </a:solidFill>
          <a:ln w="12700">
            <a:solidFill>
              <a:srgbClr val="142C43">
                <a:alpha val="0"/>
              </a:srgbClr>
            </a:solidFill>
            <a:prstDash val="solid"/>
          </a:ln>
        </p:spPr>
        <p:txBody>
          <a:bodyPr/>
          <a:lstStyle/>
          <a:p>
            <a:r>
              <a:rPr lang="en-NZ"/>
              <a:t> </a:t>
            </a:r>
          </a:p>
        </p:txBody>
      </p:sp>
      <p:pic>
        <p:nvPicPr>
          <p:cNvPr id="18" name="Picture 2" descr="A logo with white text&#10;&#10;AI-generated content may be incorrect.">
            <a:extLst>
              <a:ext uri="{FF2B5EF4-FFF2-40B4-BE49-F238E27FC236}">
                <a16:creationId xmlns:a16="http://schemas.microsoft.com/office/drawing/2014/main" id="{1D9672B6-189E-F7D1-6C52-86A3030C9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8438881-EB8F-D2CA-A861-C2245F7DC639}"/>
              </a:ext>
            </a:extLst>
          </p:cNvPr>
          <p:cNvSpPr>
            <a:spLocks noGrp="1"/>
          </p:cNvSpPr>
          <p:nvPr>
            <p:ph type="ctrTitle"/>
          </p:nvPr>
        </p:nvSpPr>
        <p:spPr>
          <a:xfrm>
            <a:off x="1170432" y="2924885"/>
            <a:ext cx="9851136" cy="1004507"/>
          </a:xfrm>
        </p:spPr>
        <p:txBody>
          <a:bodyPr>
            <a:normAutofit fontScale="90000"/>
          </a:bodyPr>
          <a:lstStyle/>
          <a:p>
            <a:r>
              <a:rPr lang="en-NZ" sz="7200">
                <a:solidFill>
                  <a:schemeClr val="bg1"/>
                </a:solidFill>
              </a:rPr>
              <a:t>Questions / Discussion</a:t>
            </a:r>
          </a:p>
        </p:txBody>
      </p:sp>
    </p:spTree>
    <p:extLst>
      <p:ext uri="{BB962C8B-B14F-4D97-AF65-F5344CB8AC3E}">
        <p14:creationId xmlns:p14="http://schemas.microsoft.com/office/powerpoint/2010/main" val="3902629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C1560-CA73-B84D-955E-FC28015AEC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6BFDD15-9DC8-1953-B952-2E9309A67C20}"/>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CB2CCC3C-317C-FD49-14D8-E63660CDD5B3}"/>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0C720C83-9ED6-C7C9-A323-F0886C9C7080}"/>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9D1E1BC6-81A0-477F-EAB5-6B6CA4609E09}"/>
              </a:ext>
            </a:extLst>
          </p:cNvPr>
          <p:cNvSpPr txBox="1"/>
          <p:nvPr/>
        </p:nvSpPr>
        <p:spPr>
          <a:xfrm>
            <a:off x="104732" y="89519"/>
            <a:ext cx="8934795" cy="584775"/>
          </a:xfrm>
          <a:prstGeom prst="rect">
            <a:avLst/>
          </a:prstGeom>
          <a:noFill/>
        </p:spPr>
        <p:txBody>
          <a:bodyPr wrap="square" lIns="91440" tIns="45720" rIns="91440" bIns="45720" rtlCol="0" anchor="t">
            <a:spAutoFit/>
          </a:bodyPr>
          <a:lstStyle/>
          <a:p>
            <a:r>
              <a:rPr lang="en-US" sz="3200" b="1">
                <a:solidFill>
                  <a:srgbClr val="FFFFFF"/>
                </a:solidFill>
                <a:latin typeface="Aptos Display"/>
              </a:rPr>
              <a:t>Objective Setting/Scope Development Process</a:t>
            </a:r>
          </a:p>
        </p:txBody>
      </p:sp>
      <p:sp>
        <p:nvSpPr>
          <p:cNvPr id="19" name="Shape 4">
            <a:extLst>
              <a:ext uri="{FF2B5EF4-FFF2-40B4-BE49-F238E27FC236}">
                <a16:creationId xmlns:a16="http://schemas.microsoft.com/office/drawing/2014/main" id="{1A2A2A59-7F21-0772-EA32-0EEBD2F8E7C3}"/>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6D8168F5-1B9A-00CA-26D2-91BEE51F03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7BBA221-B9C0-715D-0F17-CE916A77302F}"/>
              </a:ext>
            </a:extLst>
          </p:cNvPr>
          <p:cNvPicPr>
            <a:picLocks noChangeAspect="1"/>
          </p:cNvPicPr>
          <p:nvPr/>
        </p:nvPicPr>
        <p:blipFill>
          <a:blip r:embed="rId5"/>
          <a:stretch>
            <a:fillRect/>
          </a:stretch>
        </p:blipFill>
        <p:spPr>
          <a:xfrm>
            <a:off x="3270038" y="1131500"/>
            <a:ext cx="8842594" cy="4966408"/>
          </a:xfrm>
          <a:prstGeom prst="rect">
            <a:avLst/>
          </a:prstGeom>
        </p:spPr>
      </p:pic>
      <p:sp>
        <p:nvSpPr>
          <p:cNvPr id="3" name="Rectangle 2">
            <a:extLst>
              <a:ext uri="{FF2B5EF4-FFF2-40B4-BE49-F238E27FC236}">
                <a16:creationId xmlns:a16="http://schemas.microsoft.com/office/drawing/2014/main" id="{DA2ACBE5-6C00-6164-1A3F-2E714C384513}"/>
              </a:ext>
            </a:extLst>
          </p:cNvPr>
          <p:cNvSpPr/>
          <p:nvPr/>
        </p:nvSpPr>
        <p:spPr>
          <a:xfrm>
            <a:off x="6311900" y="3975100"/>
            <a:ext cx="2082800" cy="914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 name="Text 5">
            <a:extLst>
              <a:ext uri="{FF2B5EF4-FFF2-40B4-BE49-F238E27FC236}">
                <a16:creationId xmlns:a16="http://schemas.microsoft.com/office/drawing/2014/main" id="{D376168F-3CA1-CA22-2B8A-E60656536964}"/>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rgbClr val="FFFFFF"/>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43040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26060-B539-E96F-F930-D0457EE0259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80E6C03-B5E9-D6ED-BB50-EAF546D4C416}"/>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2557964-7F2E-EF43-7C60-6DE6F8581F4C}"/>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5C60E872-06CC-C23F-E6BB-2AE624DF4EA2}"/>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82C75344-59AC-DB9A-B887-DF87B6179849}"/>
              </a:ext>
            </a:extLst>
          </p:cNvPr>
          <p:cNvSpPr txBox="1"/>
          <p:nvPr/>
        </p:nvSpPr>
        <p:spPr>
          <a:xfrm>
            <a:off x="66536" y="86458"/>
            <a:ext cx="8934795" cy="1077218"/>
          </a:xfrm>
          <a:prstGeom prst="rect">
            <a:avLst/>
          </a:prstGeom>
          <a:noFill/>
        </p:spPr>
        <p:txBody>
          <a:bodyPr wrap="square" lIns="91440" tIns="45720" rIns="91440" bIns="45720" rtlCol="0" anchor="t">
            <a:spAutoFit/>
          </a:bodyPr>
          <a:lstStyle/>
          <a:p>
            <a:r>
              <a:rPr lang="en-US" sz="3200" b="1">
                <a:solidFill>
                  <a:srgbClr val="FFFFFF"/>
                </a:solidFill>
                <a:latin typeface="Aptos Display"/>
              </a:rPr>
              <a:t>Objective Setting/Scope Development Process</a:t>
            </a:r>
          </a:p>
          <a:p>
            <a:endParaRPr lang="en-NZ" sz="3200" b="1">
              <a:solidFill>
                <a:schemeClr val="bg1"/>
              </a:solidFill>
            </a:endParaRPr>
          </a:p>
        </p:txBody>
      </p:sp>
      <p:sp>
        <p:nvSpPr>
          <p:cNvPr id="19" name="Shape 4">
            <a:extLst>
              <a:ext uri="{FF2B5EF4-FFF2-40B4-BE49-F238E27FC236}">
                <a16:creationId xmlns:a16="http://schemas.microsoft.com/office/drawing/2014/main" id="{D187E8F4-8347-262C-6E2E-91E809215D5E}"/>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C8652056-641C-2B18-47D6-1A48A49B44DF}"/>
              </a:ext>
            </a:extLst>
          </p:cNvPr>
          <p:cNvSpPr/>
          <p:nvPr/>
        </p:nvSpPr>
        <p:spPr>
          <a:xfrm>
            <a:off x="136151" y="986785"/>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rgbClr val="FFFFFF"/>
                </a:solidFill>
                <a:latin typeface="Aptos Display"/>
              </a:rPr>
              <a:t>Scoping/Objective setting process</a:t>
            </a:r>
          </a:p>
          <a:p>
            <a:pPr marL="457200" indent="-457200">
              <a:buFontTx/>
              <a:buAutoNum type="arabicPeriod"/>
            </a:pPr>
            <a:r>
              <a:rPr lang="en-US" b="1">
                <a:solidFill>
                  <a:schemeClr val="bg1">
                    <a:lumMod val="50000"/>
                  </a:schemeClr>
                </a:solidFill>
                <a:latin typeface="Aptos Display"/>
              </a:rPr>
              <a:t>Example Programmes</a:t>
            </a:r>
          </a:p>
          <a:p>
            <a:pPr marL="457200" indent="-457200">
              <a:buAutoNum type="arabicPeriod"/>
            </a:pPr>
            <a:endParaRPr lang="en-US" b="1">
              <a:solidFill>
                <a:srgbClr val="FFFFFF"/>
              </a:solidFill>
              <a:latin typeface="Aptos Display"/>
            </a:endParaRP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033FC576-E9F0-DA80-4A41-571B42C02C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361D9F4D-E9A8-F3D5-8114-1840054F681C}"/>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D901E88C-51BA-9B39-9FB1-DE1752741E33}"/>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sp>
        <p:nvSpPr>
          <p:cNvPr id="7" name="TextBox 6">
            <a:extLst>
              <a:ext uri="{FF2B5EF4-FFF2-40B4-BE49-F238E27FC236}">
                <a16:creationId xmlns:a16="http://schemas.microsoft.com/office/drawing/2014/main" id="{1124A0FF-1464-414F-CFD5-002CA0BC01AA}"/>
              </a:ext>
            </a:extLst>
          </p:cNvPr>
          <p:cNvSpPr txBox="1"/>
          <p:nvPr/>
        </p:nvSpPr>
        <p:spPr>
          <a:xfrm>
            <a:off x="3295403" y="782520"/>
            <a:ext cx="9001329" cy="1815882"/>
          </a:xfrm>
          <a:prstGeom prst="rect">
            <a:avLst/>
          </a:prstGeom>
          <a:noFill/>
        </p:spPr>
        <p:txBody>
          <a:bodyPr wrap="square" rtlCol="0">
            <a:spAutoFit/>
          </a:bodyPr>
          <a:lstStyle/>
          <a:p>
            <a:r>
              <a:rPr lang="en-NZ" sz="4800" b="1">
                <a:solidFill>
                  <a:schemeClr val="accent1">
                    <a:lumMod val="50000"/>
                  </a:schemeClr>
                </a:solidFill>
              </a:rPr>
              <a:t>Example Programmes:</a:t>
            </a:r>
          </a:p>
          <a:p>
            <a:pPr marL="342900" indent="-342900">
              <a:buAutoNum type="arabicPeriod"/>
            </a:pPr>
            <a:r>
              <a:rPr lang="en-NZ" sz="3200" b="1">
                <a:solidFill>
                  <a:schemeClr val="accent1">
                    <a:lumMod val="50000"/>
                  </a:schemeClr>
                </a:solidFill>
              </a:rPr>
              <a:t> Grouped by high-level management levers</a:t>
            </a:r>
          </a:p>
          <a:p>
            <a:pPr marL="342900" indent="-342900">
              <a:buAutoNum type="arabicPeriod"/>
            </a:pPr>
            <a:r>
              <a:rPr lang="en-NZ" sz="3200" b="1">
                <a:solidFill>
                  <a:schemeClr val="accent1">
                    <a:lumMod val="50000"/>
                  </a:schemeClr>
                </a:solidFill>
              </a:rPr>
              <a:t> Developed in line with the “what” and “how”</a:t>
            </a:r>
            <a:endParaRPr lang="en-NZ"/>
          </a:p>
        </p:txBody>
      </p:sp>
      <p:pic>
        <p:nvPicPr>
          <p:cNvPr id="3" name="Picture 2">
            <a:extLst>
              <a:ext uri="{FF2B5EF4-FFF2-40B4-BE49-F238E27FC236}">
                <a16:creationId xmlns:a16="http://schemas.microsoft.com/office/drawing/2014/main" id="{3820BB00-414E-D5A2-2210-CE5DA3E461C9}"/>
              </a:ext>
            </a:extLst>
          </p:cNvPr>
          <p:cNvPicPr>
            <a:picLocks noChangeAspect="1"/>
          </p:cNvPicPr>
          <p:nvPr/>
        </p:nvPicPr>
        <p:blipFill>
          <a:blip r:embed="rId5"/>
          <a:stretch>
            <a:fillRect/>
          </a:stretch>
        </p:blipFill>
        <p:spPr>
          <a:xfrm>
            <a:off x="3953843" y="2843489"/>
            <a:ext cx="3648322" cy="4010790"/>
          </a:xfrm>
          <a:prstGeom prst="rect">
            <a:avLst/>
          </a:prstGeom>
        </p:spPr>
      </p:pic>
      <p:pic>
        <p:nvPicPr>
          <p:cNvPr id="6" name="Picture 5">
            <a:extLst>
              <a:ext uri="{FF2B5EF4-FFF2-40B4-BE49-F238E27FC236}">
                <a16:creationId xmlns:a16="http://schemas.microsoft.com/office/drawing/2014/main" id="{81815A34-4561-F7E7-CC16-3E40CFB504FD}"/>
              </a:ext>
            </a:extLst>
          </p:cNvPr>
          <p:cNvPicPr>
            <a:picLocks noChangeAspect="1"/>
          </p:cNvPicPr>
          <p:nvPr/>
        </p:nvPicPr>
        <p:blipFill>
          <a:blip r:embed="rId6"/>
          <a:stretch>
            <a:fillRect/>
          </a:stretch>
        </p:blipFill>
        <p:spPr>
          <a:xfrm>
            <a:off x="8072921" y="2853550"/>
            <a:ext cx="3648323" cy="4004450"/>
          </a:xfrm>
          <a:prstGeom prst="rect">
            <a:avLst/>
          </a:prstGeom>
        </p:spPr>
      </p:pic>
    </p:spTree>
    <p:extLst>
      <p:ext uri="{BB962C8B-B14F-4D97-AF65-F5344CB8AC3E}">
        <p14:creationId xmlns:p14="http://schemas.microsoft.com/office/powerpoint/2010/main" val="235559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E9D1C-69CA-1722-4CBD-14B03E39234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BBCBF45-60DB-C608-0291-41F448CB285A}"/>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3413D2A8-B1D0-D6E2-7E8B-EB7F67E8A991}"/>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D79DB685-B0F8-527F-B8CD-EB6159B3B40F}"/>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5AC94ADF-8B98-D280-E428-4664B035C698}"/>
              </a:ext>
            </a:extLst>
          </p:cNvPr>
          <p:cNvSpPr txBox="1"/>
          <p:nvPr/>
        </p:nvSpPr>
        <p:spPr>
          <a:xfrm>
            <a:off x="104732" y="89519"/>
            <a:ext cx="10487068" cy="1077218"/>
          </a:xfrm>
          <a:prstGeom prst="rect">
            <a:avLst/>
          </a:prstGeom>
          <a:noFill/>
        </p:spPr>
        <p:txBody>
          <a:bodyPr wrap="square" lIns="91440" tIns="45720" rIns="91440" bIns="45720" rtlCol="0" anchor="t">
            <a:spAutoFit/>
          </a:bodyPr>
          <a:lstStyle/>
          <a:p>
            <a:r>
              <a:rPr lang="en-US" sz="3200" b="1">
                <a:solidFill>
                  <a:srgbClr val="FFFFFF"/>
                </a:solidFill>
                <a:latin typeface="Aptos Display"/>
              </a:rPr>
              <a:t>Scoping/Objective setting process- Management Levers</a:t>
            </a:r>
          </a:p>
          <a:p>
            <a:endParaRPr lang="en-NZ" sz="3200" b="1">
              <a:solidFill>
                <a:schemeClr val="bg1"/>
              </a:solidFill>
            </a:endParaRPr>
          </a:p>
        </p:txBody>
      </p:sp>
      <p:sp>
        <p:nvSpPr>
          <p:cNvPr id="19" name="Shape 4">
            <a:extLst>
              <a:ext uri="{FF2B5EF4-FFF2-40B4-BE49-F238E27FC236}">
                <a16:creationId xmlns:a16="http://schemas.microsoft.com/office/drawing/2014/main" id="{FC7BF7B0-8129-FFAB-5CBA-773A3141646E}"/>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ABE87648-C9BB-7737-27A0-4D2C0484B7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BFF5933D-110D-87E6-0BA1-A705135AFB95}"/>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C5151FD7-0835-DAFC-ECD5-CA462BB7C394}"/>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pic>
        <p:nvPicPr>
          <p:cNvPr id="1026" name="Picture 2">
            <a:extLst>
              <a:ext uri="{FF2B5EF4-FFF2-40B4-BE49-F238E27FC236}">
                <a16:creationId xmlns:a16="http://schemas.microsoft.com/office/drawing/2014/main" id="{9623D882-86EB-4583-7E99-F02DD98078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4002" y="4712617"/>
            <a:ext cx="8907998" cy="214166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4CF0E906-8A59-68CF-7D5D-DAA7DC694AAC}"/>
              </a:ext>
            </a:extLst>
          </p:cNvPr>
          <p:cNvSpPr/>
          <p:nvPr/>
        </p:nvSpPr>
        <p:spPr>
          <a:xfrm>
            <a:off x="3284004" y="931307"/>
            <a:ext cx="2032000" cy="529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latin typeface="Aptos" pitchFamily="34" charset="0"/>
                <a:ea typeface="Aptos" pitchFamily="34" charset="-122"/>
                <a:cs typeface="Aptos" pitchFamily="34" charset="-120"/>
              </a:rPr>
              <a:t>CONTAMINANTS</a:t>
            </a:r>
            <a:endParaRPr lang="en-US"/>
          </a:p>
        </p:txBody>
      </p:sp>
      <p:sp>
        <p:nvSpPr>
          <p:cNvPr id="3" name="Rectangle: Rounded Corners 2">
            <a:extLst>
              <a:ext uri="{FF2B5EF4-FFF2-40B4-BE49-F238E27FC236}">
                <a16:creationId xmlns:a16="http://schemas.microsoft.com/office/drawing/2014/main" id="{1D60CF30-02E5-0D07-C6D3-F8E2096FE0A7}"/>
              </a:ext>
            </a:extLst>
          </p:cNvPr>
          <p:cNvSpPr/>
          <p:nvPr/>
        </p:nvSpPr>
        <p:spPr>
          <a:xfrm>
            <a:off x="5568815" y="910349"/>
            <a:ext cx="2032000" cy="529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ABSTRACTION</a:t>
            </a:r>
          </a:p>
        </p:txBody>
      </p:sp>
      <p:sp>
        <p:nvSpPr>
          <p:cNvPr id="4" name="Rectangle: Rounded Corners 3">
            <a:extLst>
              <a:ext uri="{FF2B5EF4-FFF2-40B4-BE49-F238E27FC236}">
                <a16:creationId xmlns:a16="http://schemas.microsoft.com/office/drawing/2014/main" id="{12F57913-FB92-E2BA-D4BE-15C0B6C7CE44}"/>
              </a:ext>
            </a:extLst>
          </p:cNvPr>
          <p:cNvSpPr/>
          <p:nvPr/>
        </p:nvSpPr>
        <p:spPr>
          <a:xfrm>
            <a:off x="7807290" y="931307"/>
            <a:ext cx="2032000" cy="529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FFFFFF"/>
                </a:solidFill>
                <a:latin typeface="Aptos" pitchFamily="34" charset="0"/>
                <a:ea typeface="Aptos" pitchFamily="34" charset="-122"/>
                <a:cs typeface="Aptos" pitchFamily="34" charset="-120"/>
              </a:rPr>
              <a:t>HABITAT LOSS</a:t>
            </a:r>
            <a:endParaRPr lang="en-US"/>
          </a:p>
        </p:txBody>
      </p:sp>
      <p:sp>
        <p:nvSpPr>
          <p:cNvPr id="6" name="Rectangle: Rounded Corners 5">
            <a:extLst>
              <a:ext uri="{FF2B5EF4-FFF2-40B4-BE49-F238E27FC236}">
                <a16:creationId xmlns:a16="http://schemas.microsoft.com/office/drawing/2014/main" id="{E283E604-B54E-EF30-DE1A-F8837F869C60}"/>
              </a:ext>
            </a:extLst>
          </p:cNvPr>
          <p:cNvSpPr/>
          <p:nvPr/>
        </p:nvSpPr>
        <p:spPr>
          <a:xfrm>
            <a:off x="9912383" y="931307"/>
            <a:ext cx="2239003" cy="5292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PESTS/INVASIVES</a:t>
            </a:r>
          </a:p>
        </p:txBody>
      </p:sp>
      <p:sp>
        <p:nvSpPr>
          <p:cNvPr id="7" name="Rectangle: Rounded Corners 6">
            <a:extLst>
              <a:ext uri="{FF2B5EF4-FFF2-40B4-BE49-F238E27FC236}">
                <a16:creationId xmlns:a16="http://schemas.microsoft.com/office/drawing/2014/main" id="{04252ED5-FAFC-E883-CCDB-C6680B3659F3}"/>
              </a:ext>
            </a:extLst>
          </p:cNvPr>
          <p:cNvSpPr/>
          <p:nvPr/>
        </p:nvSpPr>
        <p:spPr>
          <a:xfrm>
            <a:off x="3284002" y="1496462"/>
            <a:ext cx="2032001" cy="3095339"/>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Rectangle: Rounded Corners 7">
            <a:extLst>
              <a:ext uri="{FF2B5EF4-FFF2-40B4-BE49-F238E27FC236}">
                <a16:creationId xmlns:a16="http://schemas.microsoft.com/office/drawing/2014/main" id="{31469DF2-49EE-BAF5-80AD-933585D81209}"/>
              </a:ext>
            </a:extLst>
          </p:cNvPr>
          <p:cNvSpPr/>
          <p:nvPr/>
        </p:nvSpPr>
        <p:spPr>
          <a:xfrm>
            <a:off x="5549076" y="1496462"/>
            <a:ext cx="2032002" cy="3095339"/>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Rectangle: Rounded Corners 8">
            <a:extLst>
              <a:ext uri="{FF2B5EF4-FFF2-40B4-BE49-F238E27FC236}">
                <a16:creationId xmlns:a16="http://schemas.microsoft.com/office/drawing/2014/main" id="{869D42EA-26E4-98D9-9A3C-B8436F945223}"/>
              </a:ext>
            </a:extLst>
          </p:cNvPr>
          <p:cNvSpPr/>
          <p:nvPr/>
        </p:nvSpPr>
        <p:spPr>
          <a:xfrm>
            <a:off x="7778185" y="1540160"/>
            <a:ext cx="2032002" cy="3095339"/>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Rectangle: Rounded Corners 9">
            <a:extLst>
              <a:ext uri="{FF2B5EF4-FFF2-40B4-BE49-F238E27FC236}">
                <a16:creationId xmlns:a16="http://schemas.microsoft.com/office/drawing/2014/main" id="{1EA17A19-E4BF-66BB-EC37-58D563DB515A}"/>
              </a:ext>
            </a:extLst>
          </p:cNvPr>
          <p:cNvSpPr/>
          <p:nvPr/>
        </p:nvSpPr>
        <p:spPr>
          <a:xfrm>
            <a:off x="10043260" y="1540159"/>
            <a:ext cx="2032002" cy="3095339"/>
          </a:xfrm>
          <a:prstGeom prst="round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TextBox 10">
            <a:extLst>
              <a:ext uri="{FF2B5EF4-FFF2-40B4-BE49-F238E27FC236}">
                <a16:creationId xmlns:a16="http://schemas.microsoft.com/office/drawing/2014/main" id="{2FD263AD-7194-F518-6033-7CDB026C7D50}"/>
              </a:ext>
            </a:extLst>
          </p:cNvPr>
          <p:cNvSpPr txBox="1"/>
          <p:nvPr/>
        </p:nvSpPr>
        <p:spPr>
          <a:xfrm>
            <a:off x="3444235" y="1640745"/>
            <a:ext cx="1795643" cy="2616101"/>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t>Wood Burners/ industrial emissions</a:t>
            </a:r>
          </a:p>
          <a:p>
            <a:pPr marL="285750" indent="-285750">
              <a:spcAft>
                <a:spcPts val="1200"/>
              </a:spcAft>
              <a:buFont typeface="Arial" panose="020B0604020202020204" pitchFamily="34" charset="0"/>
              <a:buChar char="•"/>
            </a:pPr>
            <a:r>
              <a:rPr lang="en-NZ"/>
              <a:t>Land use and practice</a:t>
            </a:r>
          </a:p>
          <a:p>
            <a:pPr marL="285750" indent="-285750">
              <a:spcAft>
                <a:spcPts val="1200"/>
              </a:spcAft>
              <a:buFont typeface="Arial" panose="020B0604020202020204" pitchFamily="34" charset="0"/>
              <a:buChar char="•"/>
            </a:pPr>
            <a:r>
              <a:rPr lang="en-NZ"/>
              <a:t>Waste disposal</a:t>
            </a:r>
          </a:p>
        </p:txBody>
      </p:sp>
      <p:sp>
        <p:nvSpPr>
          <p:cNvPr id="12" name="TextBox 11">
            <a:extLst>
              <a:ext uri="{FF2B5EF4-FFF2-40B4-BE49-F238E27FC236}">
                <a16:creationId xmlns:a16="http://schemas.microsoft.com/office/drawing/2014/main" id="{BA39959A-6B2D-270C-C716-4B188A110603}"/>
              </a:ext>
            </a:extLst>
          </p:cNvPr>
          <p:cNvSpPr txBox="1"/>
          <p:nvPr/>
        </p:nvSpPr>
        <p:spPr>
          <a:xfrm>
            <a:off x="5744195" y="1640745"/>
            <a:ext cx="1821664" cy="264687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t>Water take</a:t>
            </a:r>
          </a:p>
          <a:p>
            <a:pPr marL="285750" indent="-285750">
              <a:spcAft>
                <a:spcPts val="1200"/>
              </a:spcAft>
              <a:buFont typeface="Arial" panose="020B0604020202020204" pitchFamily="34" charset="0"/>
              <a:buChar char="•"/>
            </a:pPr>
            <a:r>
              <a:rPr lang="en-NZ"/>
              <a:t>Storage and damming</a:t>
            </a:r>
          </a:p>
          <a:p>
            <a:pPr marL="285750" indent="-285750">
              <a:spcAft>
                <a:spcPts val="1200"/>
              </a:spcAft>
              <a:buFont typeface="Arial" panose="020B0604020202020204" pitchFamily="34" charset="0"/>
              <a:buChar char="•"/>
            </a:pPr>
            <a:r>
              <a:rPr lang="en-NZ"/>
              <a:t>Irrigation</a:t>
            </a:r>
          </a:p>
          <a:p>
            <a:pPr marL="285750" indent="-285750">
              <a:spcAft>
                <a:spcPts val="1200"/>
              </a:spcAft>
              <a:buFont typeface="Arial" panose="020B0604020202020204" pitchFamily="34" charset="0"/>
              <a:buChar char="•"/>
            </a:pPr>
            <a:r>
              <a:rPr lang="en-NZ"/>
              <a:t>Water conveyance</a:t>
            </a:r>
          </a:p>
          <a:p>
            <a:pPr marL="285750" indent="-285750">
              <a:buFont typeface="Arial" panose="020B0604020202020204" pitchFamily="34" charset="0"/>
              <a:buChar char="•"/>
            </a:pPr>
            <a:endParaRPr lang="en-NZ"/>
          </a:p>
        </p:txBody>
      </p:sp>
      <p:sp>
        <p:nvSpPr>
          <p:cNvPr id="13" name="TextBox 12">
            <a:extLst>
              <a:ext uri="{FF2B5EF4-FFF2-40B4-BE49-F238E27FC236}">
                <a16:creationId xmlns:a16="http://schemas.microsoft.com/office/drawing/2014/main" id="{59E58AF8-4A4A-37BC-4059-4D537EF1D168}"/>
              </a:ext>
            </a:extLst>
          </p:cNvPr>
          <p:cNvSpPr txBox="1"/>
          <p:nvPr/>
        </p:nvSpPr>
        <p:spPr>
          <a:xfrm>
            <a:off x="7964152" y="1509661"/>
            <a:ext cx="1631012" cy="3908762"/>
          </a:xfrm>
          <a:prstGeom prst="rect">
            <a:avLst/>
          </a:prstGeom>
          <a:noFill/>
        </p:spPr>
        <p:txBody>
          <a:bodyPr wrap="square" rtlCol="0">
            <a:spAutoFit/>
          </a:bodyPr>
          <a:lstStyle/>
          <a:p>
            <a:pPr marL="285750" indent="-285750">
              <a:spcAft>
                <a:spcPts val="1000"/>
              </a:spcAft>
              <a:buFont typeface="Arial" panose="020B0604020202020204" pitchFamily="34" charset="0"/>
              <a:buChar char="•"/>
            </a:pPr>
            <a:r>
              <a:rPr lang="en-NZ"/>
              <a:t>Physical destruction</a:t>
            </a:r>
          </a:p>
          <a:p>
            <a:pPr marL="285750" indent="-285750">
              <a:spcAft>
                <a:spcPts val="1000"/>
              </a:spcAft>
              <a:buFont typeface="Arial" panose="020B0604020202020204" pitchFamily="34" charset="0"/>
              <a:buChar char="•"/>
            </a:pPr>
            <a:r>
              <a:rPr lang="en-NZ"/>
              <a:t>Vegetation loss</a:t>
            </a:r>
          </a:p>
          <a:p>
            <a:pPr marL="285750" indent="-285750">
              <a:spcAft>
                <a:spcPts val="1000"/>
              </a:spcAft>
              <a:buFont typeface="Arial" panose="020B0604020202020204" pitchFamily="34" charset="0"/>
              <a:buChar char="•"/>
            </a:pPr>
            <a:r>
              <a:rPr lang="en-NZ"/>
              <a:t>Drainage</a:t>
            </a:r>
          </a:p>
          <a:p>
            <a:pPr marL="285750" indent="-285750">
              <a:spcAft>
                <a:spcPts val="1000"/>
              </a:spcAft>
              <a:buFont typeface="Arial" panose="020B0604020202020204" pitchFamily="34" charset="0"/>
              <a:buChar char="•"/>
            </a:pPr>
            <a:r>
              <a:rPr lang="en-NZ"/>
              <a:t>Fish passage</a:t>
            </a:r>
          </a:p>
          <a:p>
            <a:pPr marL="285750" indent="-285750">
              <a:spcAft>
                <a:spcPts val="1000"/>
              </a:spcAft>
              <a:buFont typeface="Arial" panose="020B0604020202020204" pitchFamily="34" charset="0"/>
              <a:buChar char="•"/>
            </a:pPr>
            <a:r>
              <a:rPr lang="en-NZ"/>
              <a:t>Instream works</a:t>
            </a:r>
          </a:p>
          <a:p>
            <a:pPr marL="285750" indent="-285750">
              <a:buFont typeface="Arial" panose="020B0604020202020204" pitchFamily="34" charset="0"/>
              <a:buChar char="•"/>
            </a:pPr>
            <a:endParaRPr lang="en-NZ"/>
          </a:p>
          <a:p>
            <a:pPr marL="285750" indent="-285750">
              <a:buFont typeface="Arial" panose="020B0604020202020204" pitchFamily="34" charset="0"/>
              <a:buChar char="•"/>
            </a:pPr>
            <a:endParaRPr lang="en-NZ"/>
          </a:p>
        </p:txBody>
      </p:sp>
      <p:sp>
        <p:nvSpPr>
          <p:cNvPr id="14" name="TextBox 13">
            <a:extLst>
              <a:ext uri="{FF2B5EF4-FFF2-40B4-BE49-F238E27FC236}">
                <a16:creationId xmlns:a16="http://schemas.microsoft.com/office/drawing/2014/main" id="{635BE9D5-FEF1-0008-811F-5CA61B2ABD23}"/>
              </a:ext>
            </a:extLst>
          </p:cNvPr>
          <p:cNvSpPr txBox="1"/>
          <p:nvPr/>
        </p:nvSpPr>
        <p:spPr>
          <a:xfrm>
            <a:off x="10274378" y="1640745"/>
            <a:ext cx="1631012" cy="2062103"/>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t>Pest species</a:t>
            </a:r>
          </a:p>
          <a:p>
            <a:pPr marL="285750" indent="-285750">
              <a:spcAft>
                <a:spcPts val="1200"/>
              </a:spcAft>
              <a:buFont typeface="Arial" panose="020B0604020202020204" pitchFamily="34" charset="0"/>
              <a:buChar char="•"/>
            </a:pPr>
            <a:r>
              <a:rPr lang="en-NZ"/>
              <a:t>Invasive species</a:t>
            </a:r>
          </a:p>
          <a:p>
            <a:pPr marL="285750" indent="-285750">
              <a:spcAft>
                <a:spcPts val="1200"/>
              </a:spcAft>
              <a:buFont typeface="Arial" panose="020B0604020202020204" pitchFamily="34" charset="0"/>
              <a:buChar char="•"/>
            </a:pPr>
            <a:r>
              <a:rPr lang="en-NZ"/>
              <a:t>Exotic species</a:t>
            </a:r>
          </a:p>
        </p:txBody>
      </p:sp>
      <p:sp>
        <p:nvSpPr>
          <p:cNvPr id="18" name="Arrow: Left-Right 17">
            <a:extLst>
              <a:ext uri="{FF2B5EF4-FFF2-40B4-BE49-F238E27FC236}">
                <a16:creationId xmlns:a16="http://schemas.microsoft.com/office/drawing/2014/main" id="{F83CA314-E0C2-C708-2650-EA2413C5AA38}"/>
              </a:ext>
            </a:extLst>
          </p:cNvPr>
          <p:cNvSpPr/>
          <p:nvPr/>
        </p:nvSpPr>
        <p:spPr>
          <a:xfrm>
            <a:off x="5112059" y="2348477"/>
            <a:ext cx="594549" cy="28233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Arrow: Left-Right 21">
            <a:extLst>
              <a:ext uri="{FF2B5EF4-FFF2-40B4-BE49-F238E27FC236}">
                <a16:creationId xmlns:a16="http://schemas.microsoft.com/office/drawing/2014/main" id="{D1A99580-9E43-E97E-A544-CA4D85E0444C}"/>
              </a:ext>
            </a:extLst>
          </p:cNvPr>
          <p:cNvSpPr/>
          <p:nvPr/>
        </p:nvSpPr>
        <p:spPr>
          <a:xfrm>
            <a:off x="7346970" y="2348477"/>
            <a:ext cx="594549" cy="28233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Arrow: Left-Right 23">
            <a:extLst>
              <a:ext uri="{FF2B5EF4-FFF2-40B4-BE49-F238E27FC236}">
                <a16:creationId xmlns:a16="http://schemas.microsoft.com/office/drawing/2014/main" id="{10E67223-1EF2-68C6-E97A-28FC5D73A78D}"/>
              </a:ext>
            </a:extLst>
          </p:cNvPr>
          <p:cNvSpPr/>
          <p:nvPr/>
        </p:nvSpPr>
        <p:spPr>
          <a:xfrm>
            <a:off x="9672374" y="2350392"/>
            <a:ext cx="594549" cy="28233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Text 5">
            <a:extLst>
              <a:ext uri="{FF2B5EF4-FFF2-40B4-BE49-F238E27FC236}">
                <a16:creationId xmlns:a16="http://schemas.microsoft.com/office/drawing/2014/main" id="{49D1F3C2-A8EB-9178-CDF1-5690EE3E5DBE}"/>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rgbClr val="FFFFFF"/>
                </a:solidFill>
                <a:latin typeface="Aptos Display"/>
                <a:ea typeface="Aptos Display" pitchFamily="34" charset="-122"/>
                <a:cs typeface="Aptos Display" pitchFamily="34" charset="-120"/>
              </a:rPr>
              <a:t>Context </a:t>
            </a:r>
          </a:p>
          <a:p>
            <a:pPr marL="457200" indent="-457200">
              <a:buAutoNum type="arabicPeriod"/>
            </a:pPr>
            <a:r>
              <a:rPr lang="en-US" b="1">
                <a:solidFill>
                  <a:srgbClr val="FFFFFF"/>
                </a:solidFill>
                <a:latin typeface="Aptos Display"/>
              </a:rPr>
              <a:t>Takeaways</a:t>
            </a:r>
          </a:p>
          <a:p>
            <a:pPr marL="457200" indent="-457200">
              <a:buAutoNum type="arabicPeriod"/>
            </a:pPr>
            <a:r>
              <a:rPr lang="en-US" b="1">
                <a:solidFill>
                  <a:srgbClr val="FFFFFF"/>
                </a:solidFill>
                <a:latin typeface="Aptos Display"/>
              </a:rPr>
              <a:t>Scoping/Objective setting process</a:t>
            </a:r>
          </a:p>
          <a:p>
            <a:pPr marL="457200" indent="-457200">
              <a:buAutoNum type="arabicPeriod"/>
            </a:pPr>
            <a:r>
              <a:rPr lang="en-US" b="1">
                <a:solidFill>
                  <a:srgbClr val="FFFFFF"/>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193291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3DE52-D5FA-08D9-C33A-0E67F278E2C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EBC7C95-7844-F5C6-8276-29B0BE247808}"/>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8C5263E4-7D3C-DAC2-59F8-AB9038379069}"/>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07BECA17-B808-57DD-CA10-892EC9027F64}"/>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6398891D-4CE1-781C-B0B0-36EE0C46C42A}"/>
              </a:ext>
            </a:extLst>
          </p:cNvPr>
          <p:cNvSpPr txBox="1"/>
          <p:nvPr/>
        </p:nvSpPr>
        <p:spPr>
          <a:xfrm>
            <a:off x="104732" y="89519"/>
            <a:ext cx="10487068" cy="1077218"/>
          </a:xfrm>
          <a:prstGeom prst="rect">
            <a:avLst/>
          </a:prstGeom>
          <a:noFill/>
        </p:spPr>
        <p:txBody>
          <a:bodyPr wrap="square" lIns="91440" tIns="45720" rIns="91440" bIns="45720" rtlCol="0" anchor="t">
            <a:spAutoFit/>
          </a:bodyPr>
          <a:lstStyle/>
          <a:p>
            <a:r>
              <a:rPr lang="en-US" sz="3200" b="1">
                <a:solidFill>
                  <a:srgbClr val="FFFFFF"/>
                </a:solidFill>
                <a:latin typeface="Aptos Display"/>
              </a:rPr>
              <a:t>Scoping/Objective setting process- Management Levers</a:t>
            </a:r>
          </a:p>
          <a:p>
            <a:endParaRPr lang="en-NZ" sz="3200" b="1">
              <a:solidFill>
                <a:schemeClr val="bg1"/>
              </a:solidFill>
            </a:endParaRPr>
          </a:p>
        </p:txBody>
      </p:sp>
      <p:sp>
        <p:nvSpPr>
          <p:cNvPr id="19" name="Shape 4">
            <a:extLst>
              <a:ext uri="{FF2B5EF4-FFF2-40B4-BE49-F238E27FC236}">
                <a16:creationId xmlns:a16="http://schemas.microsoft.com/office/drawing/2014/main" id="{0BAFD044-5F33-B4E7-8F79-5A488DB9F218}"/>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97C011B8-CB92-9FCC-897A-9977AD78E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FC1759B4-6857-FBAA-CA0F-4ADDEFF84BAF}"/>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4D2ABC66-C52E-1548-D6EB-82498CAC830B}"/>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sp>
        <p:nvSpPr>
          <p:cNvPr id="25" name="TextBox 24">
            <a:extLst>
              <a:ext uri="{FF2B5EF4-FFF2-40B4-BE49-F238E27FC236}">
                <a16:creationId xmlns:a16="http://schemas.microsoft.com/office/drawing/2014/main" id="{A900D391-062F-40BD-419C-8D09140EE3EB}"/>
              </a:ext>
            </a:extLst>
          </p:cNvPr>
          <p:cNvSpPr txBox="1"/>
          <p:nvPr/>
        </p:nvSpPr>
        <p:spPr>
          <a:xfrm>
            <a:off x="3244347" y="826019"/>
            <a:ext cx="4915679" cy="5216813"/>
          </a:xfrm>
          <a:prstGeom prst="rect">
            <a:avLst/>
          </a:prstGeom>
          <a:noFill/>
        </p:spPr>
        <p:txBody>
          <a:bodyPr wrap="square" rtlCol="0">
            <a:spAutoFit/>
          </a:bodyPr>
          <a:lstStyle/>
          <a:p>
            <a:r>
              <a:rPr lang="en-NZ" sz="3200" b="1">
                <a:solidFill>
                  <a:schemeClr val="accent1">
                    <a:lumMod val="50000"/>
                  </a:schemeClr>
                </a:solidFill>
              </a:rPr>
              <a:t>Why Structure this way?</a:t>
            </a:r>
          </a:p>
          <a:p>
            <a:endParaRPr lang="en-NZ" sz="3200" b="1">
              <a:solidFill>
                <a:schemeClr val="accent1">
                  <a:lumMod val="50000"/>
                </a:schemeClr>
              </a:solidFill>
            </a:endParaRPr>
          </a:p>
          <a:p>
            <a:pPr marL="457200" indent="-457200">
              <a:spcAft>
                <a:spcPts val="1800"/>
              </a:spcAft>
              <a:buFont typeface="Arial" panose="020B0604020202020204" pitchFamily="34" charset="0"/>
              <a:buChar char="•"/>
            </a:pPr>
            <a:r>
              <a:rPr lang="en-NZ" sz="3200" b="1">
                <a:solidFill>
                  <a:schemeClr val="accent1">
                    <a:lumMod val="50000"/>
                  </a:schemeClr>
                </a:solidFill>
              </a:rPr>
              <a:t>Facilitate integration</a:t>
            </a:r>
          </a:p>
          <a:p>
            <a:pPr marL="457200" indent="-457200">
              <a:spcAft>
                <a:spcPts val="1800"/>
              </a:spcAft>
              <a:buFont typeface="Arial" panose="020B0604020202020204" pitchFamily="34" charset="0"/>
              <a:buChar char="•"/>
            </a:pPr>
            <a:r>
              <a:rPr lang="en-NZ" sz="3200" b="1">
                <a:solidFill>
                  <a:schemeClr val="accent1">
                    <a:lumMod val="50000"/>
                  </a:schemeClr>
                </a:solidFill>
              </a:rPr>
              <a:t>Full management cycle</a:t>
            </a:r>
          </a:p>
          <a:p>
            <a:pPr marL="457200" indent="-457200">
              <a:spcAft>
                <a:spcPts val="1800"/>
              </a:spcAft>
              <a:buFont typeface="Arial" panose="020B0604020202020204" pitchFamily="34" charset="0"/>
              <a:buChar char="•"/>
            </a:pPr>
            <a:r>
              <a:rPr lang="en-NZ" sz="3200" b="1">
                <a:solidFill>
                  <a:schemeClr val="accent1">
                    <a:lumMod val="50000"/>
                  </a:schemeClr>
                </a:solidFill>
              </a:rPr>
              <a:t>Similar response mechanisms</a:t>
            </a:r>
          </a:p>
          <a:p>
            <a:pPr marL="457200" indent="-457200">
              <a:buFont typeface="Arial" panose="020B0604020202020204" pitchFamily="34" charset="0"/>
              <a:buChar char="•"/>
            </a:pPr>
            <a:endParaRPr lang="en-NZ" sz="3200" b="1">
              <a:solidFill>
                <a:schemeClr val="accent1">
                  <a:lumMod val="50000"/>
                </a:schemeClr>
              </a:solidFill>
            </a:endParaRPr>
          </a:p>
          <a:p>
            <a:pPr marL="457200" indent="-457200">
              <a:buFont typeface="Arial" panose="020B0604020202020204" pitchFamily="34" charset="0"/>
              <a:buChar char="•"/>
            </a:pPr>
            <a:endParaRPr lang="en-NZ" sz="3200" b="1"/>
          </a:p>
        </p:txBody>
      </p:sp>
      <p:pic>
        <p:nvPicPr>
          <p:cNvPr id="26" name="Picture 25" descr="Blue circles with white text and blue arrows&#10;&#10;AI-generated content may be incorrect.">
            <a:extLst>
              <a:ext uri="{FF2B5EF4-FFF2-40B4-BE49-F238E27FC236}">
                <a16:creationId xmlns:a16="http://schemas.microsoft.com/office/drawing/2014/main" id="{D0472908-6998-BF78-F37B-5C2A70D273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7493" y="2029267"/>
            <a:ext cx="5796831" cy="3962481"/>
          </a:xfrm>
          <a:prstGeom prst="rect">
            <a:avLst/>
          </a:prstGeom>
        </p:spPr>
      </p:pic>
      <p:sp>
        <p:nvSpPr>
          <p:cNvPr id="2" name="Text 5">
            <a:extLst>
              <a:ext uri="{FF2B5EF4-FFF2-40B4-BE49-F238E27FC236}">
                <a16:creationId xmlns:a16="http://schemas.microsoft.com/office/drawing/2014/main" id="{105EF245-9063-08D1-1E46-BFEBC0F94849}"/>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rgbClr val="FFFFFF"/>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2260814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53138-C3E8-EFFE-0E84-099A84F7818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31659C1-30F4-1E7E-8E4F-35A47BAA054A}"/>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83B35DF1-7EA0-4C42-5ED8-8FDFC8F255E7}"/>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A43C6DF6-BED6-0127-AEE1-9E64635AAD5A}"/>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069396A2-42A4-8520-C9E0-1D45DA9C4A49}"/>
              </a:ext>
            </a:extLst>
          </p:cNvPr>
          <p:cNvSpPr txBox="1"/>
          <p:nvPr/>
        </p:nvSpPr>
        <p:spPr>
          <a:xfrm>
            <a:off x="66536" y="86458"/>
            <a:ext cx="8934795" cy="1077218"/>
          </a:xfrm>
          <a:prstGeom prst="rect">
            <a:avLst/>
          </a:prstGeom>
          <a:noFill/>
        </p:spPr>
        <p:txBody>
          <a:bodyPr wrap="square" lIns="91440" tIns="45720" rIns="91440" bIns="45720" rtlCol="0" anchor="t">
            <a:spAutoFit/>
          </a:bodyPr>
          <a:lstStyle/>
          <a:p>
            <a:r>
              <a:rPr lang="en-US" sz="3200" b="1">
                <a:solidFill>
                  <a:srgbClr val="FFFFFF"/>
                </a:solidFill>
                <a:latin typeface="Aptos Display"/>
              </a:rPr>
              <a:t>Objective Setting/Scope Development Process</a:t>
            </a:r>
          </a:p>
          <a:p>
            <a:endParaRPr lang="en-NZ" sz="3200" b="1">
              <a:solidFill>
                <a:schemeClr val="bg1"/>
              </a:solidFill>
            </a:endParaRPr>
          </a:p>
        </p:txBody>
      </p:sp>
      <p:sp>
        <p:nvSpPr>
          <p:cNvPr id="19" name="Shape 4">
            <a:extLst>
              <a:ext uri="{FF2B5EF4-FFF2-40B4-BE49-F238E27FC236}">
                <a16:creationId xmlns:a16="http://schemas.microsoft.com/office/drawing/2014/main" id="{4C9F438F-E3B7-7E4F-EB2E-11B6FA698D19}"/>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047B873A-92DF-3122-1102-DA20742C3FA5}"/>
              </a:ext>
            </a:extLst>
          </p:cNvPr>
          <p:cNvSpPr/>
          <p:nvPr/>
        </p:nvSpPr>
        <p:spPr>
          <a:xfrm>
            <a:off x="104734" y="833944"/>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lumMod val="50000"/>
                  </a:schemeClr>
                </a:solidFill>
                <a:latin typeface="Aptos Display"/>
                <a:ea typeface="Aptos Display" pitchFamily="34" charset="-122"/>
                <a:cs typeface="Aptos Display" pitchFamily="34" charset="-120"/>
              </a:rPr>
              <a:t>Context </a:t>
            </a:r>
          </a:p>
          <a:p>
            <a:pPr marL="457200" indent="-457200">
              <a:buAutoNum type="arabicPeriod"/>
            </a:pPr>
            <a:r>
              <a:rPr lang="en-US" b="1">
                <a:solidFill>
                  <a:schemeClr val="bg1">
                    <a:lumMod val="50000"/>
                  </a:schemeClr>
                </a:solidFill>
                <a:latin typeface="Aptos Display"/>
              </a:rPr>
              <a:t>Takeaways</a:t>
            </a:r>
          </a:p>
          <a:p>
            <a:pPr marL="457200" indent="-457200">
              <a:buAutoNum type="arabicPeriod"/>
            </a:pPr>
            <a:r>
              <a:rPr lang="en-US" b="1">
                <a:solidFill>
                  <a:srgbClr val="FFFFFF"/>
                </a:solidFill>
                <a:latin typeface="Aptos Display"/>
              </a:rPr>
              <a:t>Scoping/Objective setting process</a:t>
            </a:r>
          </a:p>
          <a:p>
            <a:pPr marL="457200" indent="-457200">
              <a:buAutoNum type="arabicPeriod"/>
            </a:pPr>
            <a:r>
              <a:rPr lang="en-US" b="1">
                <a:solidFill>
                  <a:schemeClr val="bg1">
                    <a:lumMod val="50000"/>
                  </a:schemeClr>
                </a:solidFill>
                <a:latin typeface="Aptos Display"/>
              </a:rPr>
              <a:t>Example Programmes</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D8BE97AE-E7AA-6E68-3D9F-D5BA6FB05C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44988B31-5324-28C7-7A94-DB322F0597BF}"/>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38F48480-CB2E-C8FF-D5BD-0AADE6A20130}"/>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sp>
        <p:nvSpPr>
          <p:cNvPr id="7" name="TextBox 6">
            <a:extLst>
              <a:ext uri="{FF2B5EF4-FFF2-40B4-BE49-F238E27FC236}">
                <a16:creationId xmlns:a16="http://schemas.microsoft.com/office/drawing/2014/main" id="{0D036CB9-4FD0-1FA1-D344-C269C79AD3D1}"/>
              </a:ext>
            </a:extLst>
          </p:cNvPr>
          <p:cNvSpPr txBox="1"/>
          <p:nvPr/>
        </p:nvSpPr>
        <p:spPr>
          <a:xfrm>
            <a:off x="3295403" y="782520"/>
            <a:ext cx="9001329" cy="1815882"/>
          </a:xfrm>
          <a:prstGeom prst="rect">
            <a:avLst/>
          </a:prstGeom>
          <a:noFill/>
        </p:spPr>
        <p:txBody>
          <a:bodyPr wrap="square" rtlCol="0">
            <a:spAutoFit/>
          </a:bodyPr>
          <a:lstStyle/>
          <a:p>
            <a:r>
              <a:rPr lang="en-NZ" sz="4800" b="1">
                <a:solidFill>
                  <a:schemeClr val="accent1">
                    <a:lumMod val="50000"/>
                  </a:schemeClr>
                </a:solidFill>
              </a:rPr>
              <a:t>Example Programmes:</a:t>
            </a:r>
          </a:p>
          <a:p>
            <a:pPr marL="342900" indent="-342900">
              <a:buAutoNum type="arabicPeriod"/>
            </a:pPr>
            <a:r>
              <a:rPr lang="en-NZ" sz="3200" b="1">
                <a:solidFill>
                  <a:schemeClr val="accent1">
                    <a:lumMod val="50000"/>
                  </a:schemeClr>
                </a:solidFill>
              </a:rPr>
              <a:t> Grouped by high-level management levers</a:t>
            </a:r>
          </a:p>
          <a:p>
            <a:pPr marL="342900" indent="-342900">
              <a:buAutoNum type="arabicPeriod"/>
            </a:pPr>
            <a:r>
              <a:rPr lang="en-NZ" sz="3200" b="1">
                <a:solidFill>
                  <a:schemeClr val="accent1">
                    <a:lumMod val="50000"/>
                  </a:schemeClr>
                </a:solidFill>
              </a:rPr>
              <a:t> Developed in line with the “what” and “how”</a:t>
            </a:r>
            <a:endParaRPr lang="en-NZ"/>
          </a:p>
        </p:txBody>
      </p:sp>
      <p:pic>
        <p:nvPicPr>
          <p:cNvPr id="3" name="Picture 2">
            <a:extLst>
              <a:ext uri="{FF2B5EF4-FFF2-40B4-BE49-F238E27FC236}">
                <a16:creationId xmlns:a16="http://schemas.microsoft.com/office/drawing/2014/main" id="{2B4F6336-7033-FCD1-21BC-DCE12A02B75D}"/>
              </a:ext>
            </a:extLst>
          </p:cNvPr>
          <p:cNvPicPr>
            <a:picLocks noChangeAspect="1"/>
          </p:cNvPicPr>
          <p:nvPr/>
        </p:nvPicPr>
        <p:blipFill>
          <a:blip r:embed="rId5"/>
          <a:stretch>
            <a:fillRect/>
          </a:stretch>
        </p:blipFill>
        <p:spPr>
          <a:xfrm>
            <a:off x="3666328" y="2634327"/>
            <a:ext cx="3763320" cy="4137213"/>
          </a:xfrm>
          <a:prstGeom prst="rect">
            <a:avLst/>
          </a:prstGeom>
        </p:spPr>
      </p:pic>
      <p:pic>
        <p:nvPicPr>
          <p:cNvPr id="6" name="Picture 5">
            <a:extLst>
              <a:ext uri="{FF2B5EF4-FFF2-40B4-BE49-F238E27FC236}">
                <a16:creationId xmlns:a16="http://schemas.microsoft.com/office/drawing/2014/main" id="{8BB77FAF-F0E2-5543-D133-954A4E8C1A60}"/>
              </a:ext>
            </a:extLst>
          </p:cNvPr>
          <p:cNvPicPr>
            <a:picLocks noChangeAspect="1"/>
          </p:cNvPicPr>
          <p:nvPr/>
        </p:nvPicPr>
        <p:blipFill>
          <a:blip r:embed="rId6"/>
          <a:stretch>
            <a:fillRect/>
          </a:stretch>
        </p:blipFill>
        <p:spPr>
          <a:xfrm>
            <a:off x="7981242" y="2634327"/>
            <a:ext cx="3737782" cy="4102642"/>
          </a:xfrm>
          <a:prstGeom prst="rect">
            <a:avLst/>
          </a:prstGeom>
        </p:spPr>
      </p:pic>
    </p:spTree>
    <p:extLst>
      <p:ext uri="{BB962C8B-B14F-4D97-AF65-F5344CB8AC3E}">
        <p14:creationId xmlns:p14="http://schemas.microsoft.com/office/powerpoint/2010/main" val="1820228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F149C-801C-2000-3608-80CF5D319C33}"/>
              </a:ext>
            </a:extLst>
          </p:cNvPr>
          <p:cNvSpPr>
            <a:spLocks noGrp="1"/>
          </p:cNvSpPr>
          <p:nvPr>
            <p:ph type="title"/>
          </p:nvPr>
        </p:nvSpPr>
        <p:spPr/>
        <p:txBody>
          <a:bodyPr/>
          <a:lstStyle/>
          <a:p>
            <a:endParaRPr lang="en-NZ"/>
          </a:p>
        </p:txBody>
      </p:sp>
      <p:pic>
        <p:nvPicPr>
          <p:cNvPr id="5" name="Content Placeholder 4">
            <a:extLst>
              <a:ext uri="{FF2B5EF4-FFF2-40B4-BE49-F238E27FC236}">
                <a16:creationId xmlns:a16="http://schemas.microsoft.com/office/drawing/2014/main" id="{D0DE5D99-D705-BAA5-6E6B-A963282CEDCF}"/>
              </a:ext>
            </a:extLst>
          </p:cNvPr>
          <p:cNvPicPr>
            <a:picLocks noGrp="1" noChangeAspect="1"/>
          </p:cNvPicPr>
          <p:nvPr>
            <p:ph idx="1"/>
          </p:nvPr>
        </p:nvPicPr>
        <p:blipFill>
          <a:blip r:embed="rId3"/>
          <a:stretch>
            <a:fillRect/>
          </a:stretch>
        </p:blipFill>
        <p:spPr>
          <a:xfrm>
            <a:off x="0" y="0"/>
            <a:ext cx="12236068" cy="4908884"/>
          </a:xfrm>
          <a:prstGeom prst="rect">
            <a:avLst/>
          </a:prstGeom>
        </p:spPr>
      </p:pic>
      <p:pic>
        <p:nvPicPr>
          <p:cNvPr id="11" name="Picture 10">
            <a:extLst>
              <a:ext uri="{FF2B5EF4-FFF2-40B4-BE49-F238E27FC236}">
                <a16:creationId xmlns:a16="http://schemas.microsoft.com/office/drawing/2014/main" id="{8B96A717-6836-7B6B-360C-F158F31A1801}"/>
              </a:ext>
            </a:extLst>
          </p:cNvPr>
          <p:cNvPicPr>
            <a:picLocks noChangeAspect="1"/>
          </p:cNvPicPr>
          <p:nvPr/>
        </p:nvPicPr>
        <p:blipFill>
          <a:blip r:embed="rId4"/>
          <a:stretch>
            <a:fillRect/>
          </a:stretch>
        </p:blipFill>
        <p:spPr>
          <a:xfrm>
            <a:off x="0" y="2641888"/>
            <a:ext cx="12192000" cy="4216111"/>
          </a:xfrm>
          <a:prstGeom prst="rect">
            <a:avLst/>
          </a:prstGeom>
        </p:spPr>
      </p:pic>
      <p:sp>
        <p:nvSpPr>
          <p:cNvPr id="3" name="TextBox 2">
            <a:extLst>
              <a:ext uri="{FF2B5EF4-FFF2-40B4-BE49-F238E27FC236}">
                <a16:creationId xmlns:a16="http://schemas.microsoft.com/office/drawing/2014/main" id="{D5D20EA6-9F4B-6C59-619B-6CF8074F8599}"/>
              </a:ext>
            </a:extLst>
          </p:cNvPr>
          <p:cNvSpPr txBox="1"/>
          <p:nvPr/>
        </p:nvSpPr>
        <p:spPr>
          <a:xfrm>
            <a:off x="8401050" y="5473005"/>
            <a:ext cx="3790950" cy="1384995"/>
          </a:xfrm>
          <a:prstGeom prst="rect">
            <a:avLst/>
          </a:prstGeom>
          <a:solidFill>
            <a:schemeClr val="accent1">
              <a:lumMod val="50000"/>
            </a:schemeClr>
          </a:solidFill>
        </p:spPr>
        <p:txBody>
          <a:bodyPr wrap="square" rtlCol="0">
            <a:spAutoFit/>
          </a:bodyPr>
          <a:lstStyle/>
          <a:p>
            <a:pPr algn="ctr"/>
            <a:r>
              <a:rPr lang="en-NZ" sz="2800">
                <a:solidFill>
                  <a:schemeClr val="bg1"/>
                </a:solidFill>
              </a:rPr>
              <a:t>Over 500 objectives/scopes within the programme</a:t>
            </a:r>
          </a:p>
        </p:txBody>
      </p:sp>
    </p:spTree>
    <p:extLst>
      <p:ext uri="{BB962C8B-B14F-4D97-AF65-F5344CB8AC3E}">
        <p14:creationId xmlns:p14="http://schemas.microsoft.com/office/powerpoint/2010/main" val="645519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F2F52-740C-C5E3-87F8-12939092773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6416013-8F14-16EF-BAF7-BF0AFD424AE1}"/>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7FC1842F-6B85-0A50-30D8-A0BE7228AD91}"/>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14113EF8-887A-172F-7472-D90AF00F24A9}"/>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5671E404-F5F9-59A1-49CD-42046C00624E}"/>
              </a:ext>
            </a:extLst>
          </p:cNvPr>
          <p:cNvSpPr txBox="1"/>
          <p:nvPr/>
        </p:nvSpPr>
        <p:spPr>
          <a:xfrm>
            <a:off x="104732" y="89519"/>
            <a:ext cx="10487068" cy="584775"/>
          </a:xfrm>
          <a:prstGeom prst="rect">
            <a:avLst/>
          </a:prstGeom>
          <a:noFill/>
        </p:spPr>
        <p:txBody>
          <a:bodyPr wrap="square" lIns="91440" tIns="45720" rIns="91440" bIns="45720" rtlCol="0" anchor="t">
            <a:spAutoFit/>
          </a:bodyPr>
          <a:lstStyle/>
          <a:p>
            <a:r>
              <a:rPr lang="en-NZ" sz="3200" b="1">
                <a:solidFill>
                  <a:schemeClr val="bg1"/>
                </a:solidFill>
              </a:rPr>
              <a:t>Example Programmes- Slide Structure</a:t>
            </a:r>
          </a:p>
        </p:txBody>
      </p:sp>
      <p:sp>
        <p:nvSpPr>
          <p:cNvPr id="19" name="Shape 4">
            <a:extLst>
              <a:ext uri="{FF2B5EF4-FFF2-40B4-BE49-F238E27FC236}">
                <a16:creationId xmlns:a16="http://schemas.microsoft.com/office/drawing/2014/main" id="{4D79833C-2C94-D6F0-5BEF-3F359F36EF35}"/>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FC084DD4-3E16-A1F7-3043-A1042C259E7D}"/>
              </a:ext>
            </a:extLst>
          </p:cNvPr>
          <p:cNvSpPr/>
          <p:nvPr/>
        </p:nvSpPr>
        <p:spPr>
          <a:xfrm>
            <a:off x="139610" y="1439577"/>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Tx/>
              <a:buAutoNum type="arabicPeriod"/>
            </a:pPr>
            <a:endParaRPr lang="en-US"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4D3E874F-F002-79E7-1B88-CBCD9A0DDC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1" name="Text 3">
            <a:extLst>
              <a:ext uri="{FF2B5EF4-FFF2-40B4-BE49-F238E27FC236}">
                <a16:creationId xmlns:a16="http://schemas.microsoft.com/office/drawing/2014/main" id="{C54ABE57-F0CB-C638-9FB6-78508822FEA5}"/>
              </a:ext>
            </a:extLst>
          </p:cNvPr>
          <p:cNvSpPr/>
          <p:nvPr/>
        </p:nvSpPr>
        <p:spPr>
          <a:xfrm>
            <a:off x="3813825" y="931307"/>
            <a:ext cx="1114509" cy="872255"/>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8800" b="1">
                <a:solidFill>
                  <a:schemeClr val="bg1"/>
                </a:solidFill>
                <a:latin typeface="Segoe UI Symbol" pitchFamily="34" charset="0"/>
                <a:ea typeface="Segoe UI Symbol" pitchFamily="34" charset="-122"/>
                <a:cs typeface="Segoe UI Symbol" pitchFamily="34" charset="-120"/>
              </a:rPr>
              <a:t>◎</a:t>
            </a:r>
            <a:endParaRPr lang="en-US" sz="8800">
              <a:solidFill>
                <a:schemeClr val="bg1"/>
              </a:solidFill>
            </a:endParaRPr>
          </a:p>
        </p:txBody>
      </p:sp>
      <p:sp>
        <p:nvSpPr>
          <p:cNvPr id="23" name="Text 5">
            <a:extLst>
              <a:ext uri="{FF2B5EF4-FFF2-40B4-BE49-F238E27FC236}">
                <a16:creationId xmlns:a16="http://schemas.microsoft.com/office/drawing/2014/main" id="{AF57B458-42D1-BEC4-AC12-4E1B0FE33AA9}"/>
              </a:ext>
            </a:extLst>
          </p:cNvPr>
          <p:cNvSpPr/>
          <p:nvPr/>
        </p:nvSpPr>
        <p:spPr>
          <a:xfrm>
            <a:off x="4982010" y="1439577"/>
            <a:ext cx="2999232" cy="201168"/>
          </a:xfrm>
          <a:prstGeom prst="rect">
            <a:avLst/>
          </a:prstGeom>
          <a:noFill/>
          <a:ln/>
        </p:spPr>
        <p:txBody>
          <a:bodyPr wrap="square" lIns="0" tIns="0" rIns="0" bIns="0"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l">
              <a:buNone/>
            </a:pPr>
            <a:r>
              <a:rPr lang="en-US" sz="1250" b="1">
                <a:solidFill>
                  <a:srgbClr val="FFFFFF"/>
                </a:solidFill>
                <a:latin typeface="Aptos" pitchFamily="34" charset="0"/>
                <a:ea typeface="Aptos" pitchFamily="34" charset="-122"/>
                <a:cs typeface="Aptos" pitchFamily="34" charset="-120"/>
              </a:rPr>
              <a:t>(Scenario Feedback)</a:t>
            </a:r>
            <a:endParaRPr lang="en-US" sz="1250"/>
          </a:p>
        </p:txBody>
      </p:sp>
      <p:sp>
        <p:nvSpPr>
          <p:cNvPr id="25" name="TextBox 24">
            <a:extLst>
              <a:ext uri="{FF2B5EF4-FFF2-40B4-BE49-F238E27FC236}">
                <a16:creationId xmlns:a16="http://schemas.microsoft.com/office/drawing/2014/main" id="{86766D51-4D5C-50AB-3A15-8341C35D951A}"/>
              </a:ext>
            </a:extLst>
          </p:cNvPr>
          <p:cNvSpPr txBox="1"/>
          <p:nvPr/>
        </p:nvSpPr>
        <p:spPr>
          <a:xfrm>
            <a:off x="3244347" y="826019"/>
            <a:ext cx="4121653" cy="1077218"/>
          </a:xfrm>
          <a:prstGeom prst="rect">
            <a:avLst/>
          </a:prstGeom>
          <a:noFill/>
        </p:spPr>
        <p:txBody>
          <a:bodyPr wrap="square" rtlCol="0">
            <a:spAutoFit/>
          </a:bodyPr>
          <a:lstStyle/>
          <a:p>
            <a:pPr marL="457200" indent="-457200">
              <a:buFont typeface="Arial" panose="020B0604020202020204" pitchFamily="34" charset="0"/>
              <a:buChar char="•"/>
            </a:pPr>
            <a:endParaRPr lang="en-NZ" sz="3200" b="1">
              <a:solidFill>
                <a:schemeClr val="accent1">
                  <a:lumMod val="50000"/>
                </a:schemeClr>
              </a:solidFill>
            </a:endParaRPr>
          </a:p>
          <a:p>
            <a:pPr marL="457200" indent="-457200">
              <a:buFont typeface="Arial" panose="020B0604020202020204" pitchFamily="34" charset="0"/>
              <a:buChar char="•"/>
            </a:pPr>
            <a:endParaRPr lang="en-NZ" sz="3200" b="1"/>
          </a:p>
        </p:txBody>
      </p:sp>
      <p:pic>
        <p:nvPicPr>
          <p:cNvPr id="26" name="Picture 25" descr="Blue circles with white text and blue arrows&#10;&#10;AI-generated content may be incorrect.">
            <a:extLst>
              <a:ext uri="{FF2B5EF4-FFF2-40B4-BE49-F238E27FC236}">
                <a16:creationId xmlns:a16="http://schemas.microsoft.com/office/drawing/2014/main" id="{8410606B-95C0-779D-94E0-7D56703D75D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9101" y="1894197"/>
            <a:ext cx="4972114" cy="3398737"/>
          </a:xfrm>
          <a:prstGeom prst="rect">
            <a:avLst/>
          </a:prstGeom>
        </p:spPr>
      </p:pic>
      <p:pic>
        <p:nvPicPr>
          <p:cNvPr id="2" name="Graphic 1" descr="Harvey Balls 50% with solid fill">
            <a:extLst>
              <a:ext uri="{FF2B5EF4-FFF2-40B4-BE49-F238E27FC236}">
                <a16:creationId xmlns:a16="http://schemas.microsoft.com/office/drawing/2014/main" id="{7CC7B6CB-0131-13CB-FEF5-31CED7938F6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39886" y="5475380"/>
            <a:ext cx="622528" cy="622528"/>
          </a:xfrm>
          <a:prstGeom prst="rect">
            <a:avLst/>
          </a:prstGeom>
        </p:spPr>
      </p:pic>
      <p:pic>
        <p:nvPicPr>
          <p:cNvPr id="3" name="Graphic 2" descr="Handshake with solid fill">
            <a:extLst>
              <a:ext uri="{FF2B5EF4-FFF2-40B4-BE49-F238E27FC236}">
                <a16:creationId xmlns:a16="http://schemas.microsoft.com/office/drawing/2014/main" id="{220199A3-BA0F-80E2-7282-8AAADB2F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331934" y="2999547"/>
            <a:ext cx="1041276" cy="1041276"/>
          </a:xfrm>
          <a:prstGeom prst="rect">
            <a:avLst/>
          </a:prstGeom>
        </p:spPr>
      </p:pic>
      <p:pic>
        <p:nvPicPr>
          <p:cNvPr id="4" name="Graphic 3" descr="Priorities with solid fill">
            <a:extLst>
              <a:ext uri="{FF2B5EF4-FFF2-40B4-BE49-F238E27FC236}">
                <a16:creationId xmlns:a16="http://schemas.microsoft.com/office/drawing/2014/main" id="{82C91771-77E2-0696-4393-F117E3C975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51985" y="1181053"/>
            <a:ext cx="1119094" cy="1119094"/>
          </a:xfrm>
          <a:prstGeom prst="rect">
            <a:avLst/>
          </a:prstGeom>
        </p:spPr>
      </p:pic>
      <p:sp>
        <p:nvSpPr>
          <p:cNvPr id="7" name="TextBox 6">
            <a:extLst>
              <a:ext uri="{FF2B5EF4-FFF2-40B4-BE49-F238E27FC236}">
                <a16:creationId xmlns:a16="http://schemas.microsoft.com/office/drawing/2014/main" id="{D79057E1-CDDD-C49B-899A-8FD397E82588}"/>
              </a:ext>
            </a:extLst>
          </p:cNvPr>
          <p:cNvSpPr txBox="1"/>
          <p:nvPr/>
        </p:nvSpPr>
        <p:spPr>
          <a:xfrm>
            <a:off x="4501110" y="1325101"/>
            <a:ext cx="3309095" cy="830997"/>
          </a:xfrm>
          <a:prstGeom prst="rect">
            <a:avLst/>
          </a:prstGeom>
          <a:noFill/>
        </p:spPr>
        <p:txBody>
          <a:bodyPr wrap="square" rtlCol="0">
            <a:spAutoFit/>
          </a:bodyPr>
          <a:lstStyle/>
          <a:p>
            <a:r>
              <a:rPr lang="en-NZ" sz="2400" b="1">
                <a:solidFill>
                  <a:schemeClr val="accent1">
                    <a:lumMod val="50000"/>
                  </a:schemeClr>
                </a:solidFill>
              </a:rPr>
              <a:t>Alignment with priority action</a:t>
            </a:r>
          </a:p>
        </p:txBody>
      </p:sp>
      <p:sp>
        <p:nvSpPr>
          <p:cNvPr id="8" name="TextBox 7">
            <a:extLst>
              <a:ext uri="{FF2B5EF4-FFF2-40B4-BE49-F238E27FC236}">
                <a16:creationId xmlns:a16="http://schemas.microsoft.com/office/drawing/2014/main" id="{BAC4AB7E-DC68-8D49-12FA-709F0CB104AE}"/>
              </a:ext>
            </a:extLst>
          </p:cNvPr>
          <p:cNvSpPr txBox="1"/>
          <p:nvPr/>
        </p:nvSpPr>
        <p:spPr>
          <a:xfrm>
            <a:off x="4506279" y="2576365"/>
            <a:ext cx="3309095" cy="1938992"/>
          </a:xfrm>
          <a:prstGeom prst="rect">
            <a:avLst/>
          </a:prstGeom>
          <a:noFill/>
        </p:spPr>
        <p:txBody>
          <a:bodyPr wrap="square" rtlCol="0">
            <a:spAutoFit/>
          </a:bodyPr>
          <a:lstStyle/>
          <a:p>
            <a:r>
              <a:rPr lang="en-NZ" sz="2400" b="1">
                <a:solidFill>
                  <a:schemeClr val="accent1">
                    <a:lumMod val="50000"/>
                  </a:schemeClr>
                </a:solidFill>
              </a:rPr>
              <a:t>Delivered in partnership with community/industry groups or community data</a:t>
            </a:r>
          </a:p>
        </p:txBody>
      </p:sp>
      <p:pic>
        <p:nvPicPr>
          <p:cNvPr id="10" name="Graphic 9" descr="Badge Tick1 with solid fill">
            <a:extLst>
              <a:ext uri="{FF2B5EF4-FFF2-40B4-BE49-F238E27FC236}">
                <a16:creationId xmlns:a16="http://schemas.microsoft.com/office/drawing/2014/main" id="{5DE282B7-C1FF-BBD0-B69B-985EE2807D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39886" y="4939646"/>
            <a:ext cx="622528" cy="622528"/>
          </a:xfrm>
          <a:prstGeom prst="rect">
            <a:avLst/>
          </a:prstGeom>
        </p:spPr>
      </p:pic>
      <p:sp>
        <p:nvSpPr>
          <p:cNvPr id="11" name="Oval 10">
            <a:extLst>
              <a:ext uri="{FF2B5EF4-FFF2-40B4-BE49-F238E27FC236}">
                <a16:creationId xmlns:a16="http://schemas.microsoft.com/office/drawing/2014/main" id="{4407D441-C74B-A1AB-C0E6-F82826D81869}"/>
              </a:ext>
            </a:extLst>
          </p:cNvPr>
          <p:cNvSpPr/>
          <p:nvPr/>
        </p:nvSpPr>
        <p:spPr>
          <a:xfrm>
            <a:off x="3703404" y="6138124"/>
            <a:ext cx="499412" cy="495518"/>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extBox 11">
            <a:extLst>
              <a:ext uri="{FF2B5EF4-FFF2-40B4-BE49-F238E27FC236}">
                <a16:creationId xmlns:a16="http://schemas.microsoft.com/office/drawing/2014/main" id="{9FA87CC9-9A2D-FE05-1EA5-DE7BC83E3518}"/>
              </a:ext>
            </a:extLst>
          </p:cNvPr>
          <p:cNvSpPr txBox="1"/>
          <p:nvPr/>
        </p:nvSpPr>
        <p:spPr>
          <a:xfrm>
            <a:off x="4267430" y="5034923"/>
            <a:ext cx="4952770" cy="1610697"/>
          </a:xfrm>
          <a:prstGeom prst="rect">
            <a:avLst/>
          </a:prstGeom>
          <a:noFill/>
        </p:spPr>
        <p:txBody>
          <a:bodyPr wrap="square" lIns="91440" tIns="45720" rIns="91440" bIns="45720" rtlCol="0" anchor="t">
            <a:spAutoFit/>
          </a:bodyPr>
          <a:lstStyle/>
          <a:p>
            <a:pPr>
              <a:spcAft>
                <a:spcPts val="1600"/>
              </a:spcAft>
            </a:pPr>
            <a:r>
              <a:rPr lang="en-NZ" sz="2400" b="1">
                <a:solidFill>
                  <a:schemeClr val="accent1">
                    <a:lumMod val="50000"/>
                  </a:schemeClr>
                </a:solidFill>
              </a:rPr>
              <a:t>Current programme fully delivers</a:t>
            </a:r>
            <a:endParaRPr lang="en-NZ">
              <a:solidFill>
                <a:schemeClr val="accent1">
                  <a:lumMod val="50000"/>
                </a:schemeClr>
              </a:solidFill>
            </a:endParaRPr>
          </a:p>
          <a:p>
            <a:pPr>
              <a:spcAft>
                <a:spcPts val="1600"/>
              </a:spcAft>
            </a:pPr>
            <a:r>
              <a:rPr lang="en-NZ" sz="2400" b="1">
                <a:solidFill>
                  <a:schemeClr val="accent1">
                    <a:lumMod val="50000"/>
                  </a:schemeClr>
                </a:solidFill>
              </a:rPr>
              <a:t>Minor tweaks required </a:t>
            </a:r>
            <a:endParaRPr lang="en-NZ">
              <a:solidFill>
                <a:schemeClr val="accent1">
                  <a:lumMod val="50000"/>
                </a:schemeClr>
              </a:solidFill>
            </a:endParaRPr>
          </a:p>
          <a:p>
            <a:pPr>
              <a:spcAft>
                <a:spcPts val="1600"/>
              </a:spcAft>
            </a:pPr>
            <a:r>
              <a:rPr lang="en-NZ" sz="2400" b="1">
                <a:solidFill>
                  <a:schemeClr val="accent1">
                    <a:lumMod val="50000"/>
                  </a:schemeClr>
                </a:solidFill>
              </a:rPr>
              <a:t>Major change / doesn’t attempt</a:t>
            </a:r>
            <a:endParaRPr lang="en-NZ">
              <a:solidFill>
                <a:schemeClr val="accent1">
                  <a:lumMod val="50000"/>
                </a:schemeClr>
              </a:solidFill>
            </a:endParaRPr>
          </a:p>
        </p:txBody>
      </p:sp>
    </p:spTree>
    <p:extLst>
      <p:ext uri="{BB962C8B-B14F-4D97-AF65-F5344CB8AC3E}">
        <p14:creationId xmlns:p14="http://schemas.microsoft.com/office/powerpoint/2010/main" val="3091837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2BFC-8911-443F-F7DC-79EB7EF880EE}"/>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75D47816-3366-1585-75C4-0EA3D463C784}"/>
              </a:ext>
            </a:extLst>
          </p:cNvPr>
          <p:cNvSpPr/>
          <p:nvPr/>
        </p:nvSpPr>
        <p:spPr>
          <a:xfrm>
            <a:off x="0" y="0"/>
            <a:ext cx="12192000" cy="6854279"/>
          </a:xfrm>
          <a:prstGeom prst="rect">
            <a:avLst/>
          </a:prstGeom>
          <a:solidFill>
            <a:srgbClr val="142C43">
              <a:alpha val="72000"/>
            </a:srgbClr>
          </a:solidFill>
          <a:ln w="12700">
            <a:solidFill>
              <a:srgbClr val="142C43">
                <a:alpha val="0"/>
              </a:srgbClr>
            </a:solidFill>
            <a:prstDash val="solid"/>
          </a:ln>
        </p:spPr>
        <p:txBody>
          <a:bodyPr/>
          <a:lstStyle/>
          <a:p>
            <a:r>
              <a:rPr lang="en-NZ"/>
              <a:t> </a:t>
            </a:r>
          </a:p>
        </p:txBody>
      </p:sp>
      <p:pic>
        <p:nvPicPr>
          <p:cNvPr id="18" name="Picture 2" descr="A logo with white text&#10;&#10;AI-generated content may be incorrect.">
            <a:extLst>
              <a:ext uri="{FF2B5EF4-FFF2-40B4-BE49-F238E27FC236}">
                <a16:creationId xmlns:a16="http://schemas.microsoft.com/office/drawing/2014/main" id="{EF16C34D-BD7A-BD6E-9492-150DE14D35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45E8C21-75F6-DCFF-AC15-A4B78CFBEA7C}"/>
              </a:ext>
            </a:extLst>
          </p:cNvPr>
          <p:cNvSpPr>
            <a:spLocks noGrp="1"/>
          </p:cNvSpPr>
          <p:nvPr>
            <p:ph type="ctrTitle"/>
          </p:nvPr>
        </p:nvSpPr>
        <p:spPr>
          <a:xfrm>
            <a:off x="1170432" y="3263213"/>
            <a:ext cx="9851136" cy="1004507"/>
          </a:xfrm>
        </p:spPr>
        <p:txBody>
          <a:bodyPr>
            <a:normAutofit fontScale="90000"/>
          </a:bodyPr>
          <a:lstStyle/>
          <a:p>
            <a:r>
              <a:rPr lang="en-NZ" sz="7200">
                <a:solidFill>
                  <a:schemeClr val="bg1"/>
                </a:solidFill>
              </a:rPr>
              <a:t>Water Abstraction </a:t>
            </a:r>
            <a:br>
              <a:rPr lang="en-NZ" sz="7200">
                <a:solidFill>
                  <a:schemeClr val="bg1"/>
                </a:solidFill>
              </a:rPr>
            </a:br>
            <a:r>
              <a:rPr lang="en-NZ" sz="7200">
                <a:solidFill>
                  <a:schemeClr val="bg1"/>
                </a:solidFill>
              </a:rPr>
              <a:t>&amp; Flow Alteration</a:t>
            </a:r>
          </a:p>
        </p:txBody>
      </p:sp>
    </p:spTree>
    <p:extLst>
      <p:ext uri="{BB962C8B-B14F-4D97-AF65-F5344CB8AC3E}">
        <p14:creationId xmlns:p14="http://schemas.microsoft.com/office/powerpoint/2010/main" val="361570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220B9-4BF4-A2A1-D8FC-750F1529E55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5930BEF-6DBF-087C-11A7-694B0C3F2942}"/>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04E7957-E49C-8C3E-134E-E53CE2F8CBB9}"/>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D8B703AB-52CB-E3ED-CFE5-1B7EC27D8EA9}"/>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AA4F7F31-0090-15D5-D039-FFC8744B9906}"/>
              </a:ext>
            </a:extLst>
          </p:cNvPr>
          <p:cNvSpPr txBox="1"/>
          <p:nvPr/>
        </p:nvSpPr>
        <p:spPr>
          <a:xfrm>
            <a:off x="104732" y="89519"/>
            <a:ext cx="13085886" cy="584775"/>
          </a:xfrm>
          <a:prstGeom prst="rect">
            <a:avLst/>
          </a:prstGeom>
          <a:noFill/>
        </p:spPr>
        <p:txBody>
          <a:bodyPr wrap="square" lIns="91440" tIns="45720" rIns="91440" bIns="45720" rtlCol="0" anchor="t">
            <a:spAutoFit/>
          </a:bodyPr>
          <a:lstStyle/>
          <a:p>
            <a:r>
              <a:rPr lang="en-NZ" sz="3200" b="1">
                <a:solidFill>
                  <a:schemeClr val="bg1"/>
                </a:solidFill>
              </a:rPr>
              <a:t>Example Programmes: Abstraction and Flow Alteration</a:t>
            </a:r>
          </a:p>
        </p:txBody>
      </p:sp>
      <p:sp>
        <p:nvSpPr>
          <p:cNvPr id="19" name="Shape 4">
            <a:extLst>
              <a:ext uri="{FF2B5EF4-FFF2-40B4-BE49-F238E27FC236}">
                <a16:creationId xmlns:a16="http://schemas.microsoft.com/office/drawing/2014/main" id="{1D4F5EC3-6E4D-1FFB-8C08-46BD07F7C919}"/>
              </a:ext>
            </a:extLst>
          </p:cNvPr>
          <p:cNvSpPr/>
          <p:nvPr/>
        </p:nvSpPr>
        <p:spPr>
          <a:xfrm>
            <a:off x="2970156" y="789962"/>
            <a:ext cx="220515" cy="6064317"/>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99926AB2-B71D-DC88-0D45-9D98ABC499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806D83-15C7-5268-2343-EB6CDA364FEA}"/>
              </a:ext>
            </a:extLst>
          </p:cNvPr>
          <p:cNvPicPr>
            <a:picLocks noChangeAspect="1"/>
          </p:cNvPicPr>
          <p:nvPr/>
        </p:nvPicPr>
        <p:blipFill>
          <a:blip r:embed="rId5">
            <a:extLst>
              <a:ext uri="{28A0092B-C50C-407E-A947-70E740481C1C}">
                <a14:useLocalDpi xmlns:a14="http://schemas.microsoft.com/office/drawing/2010/main" val="0"/>
              </a:ext>
            </a:extLst>
          </a:blip>
          <a:srcRect r="5114"/>
          <a:stretch>
            <a:fillRect/>
          </a:stretch>
        </p:blipFill>
        <p:spPr>
          <a:xfrm>
            <a:off x="3242196" y="1681569"/>
            <a:ext cx="8898279" cy="4215305"/>
          </a:xfrm>
          <a:prstGeom prst="rect">
            <a:avLst/>
          </a:prstGeom>
        </p:spPr>
      </p:pic>
      <p:sp>
        <p:nvSpPr>
          <p:cNvPr id="4" name="Text 5">
            <a:extLst>
              <a:ext uri="{FF2B5EF4-FFF2-40B4-BE49-F238E27FC236}">
                <a16:creationId xmlns:a16="http://schemas.microsoft.com/office/drawing/2014/main" id="{620930B3-CB2C-B3F2-4743-2800F0700C74}"/>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Tree>
    <p:extLst>
      <p:ext uri="{BB962C8B-B14F-4D97-AF65-F5344CB8AC3E}">
        <p14:creationId xmlns:p14="http://schemas.microsoft.com/office/powerpoint/2010/main" val="2820487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B8712-688B-6577-333E-FD77F56FF19A}"/>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01A72BE7-E75C-A1A5-50DD-993159C85A87}"/>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71FEE9A5-5061-D13B-E362-3C3C014B9539}"/>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17182111-E1A7-21D4-E4FA-AAD5893021C6}"/>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A89F23C7-2C28-AAA3-5AF8-0DB8648EB69B}"/>
              </a:ext>
            </a:extLst>
          </p:cNvPr>
          <p:cNvSpPr txBox="1"/>
          <p:nvPr/>
        </p:nvSpPr>
        <p:spPr>
          <a:xfrm>
            <a:off x="104732" y="89519"/>
            <a:ext cx="10702968" cy="1077218"/>
          </a:xfrm>
          <a:prstGeom prst="rect">
            <a:avLst/>
          </a:prstGeom>
          <a:noFill/>
        </p:spPr>
        <p:txBody>
          <a:bodyPr wrap="square" rtlCol="0">
            <a:spAutoFit/>
          </a:bodyPr>
          <a:lstStyle/>
          <a:p>
            <a:r>
              <a:rPr lang="en-NZ" sz="3200" b="1">
                <a:solidFill>
                  <a:schemeClr val="bg1"/>
                </a:solidFill>
              </a:rPr>
              <a:t>Example Programmes: Abstraction and Flow Alteration</a:t>
            </a:r>
          </a:p>
          <a:p>
            <a:endParaRPr lang="en-NZ" sz="3200">
              <a:solidFill>
                <a:schemeClr val="bg1"/>
              </a:solidFill>
            </a:endParaRPr>
          </a:p>
        </p:txBody>
      </p:sp>
      <p:sp>
        <p:nvSpPr>
          <p:cNvPr id="5" name="Shape 4">
            <a:extLst>
              <a:ext uri="{FF2B5EF4-FFF2-40B4-BE49-F238E27FC236}">
                <a16:creationId xmlns:a16="http://schemas.microsoft.com/office/drawing/2014/main" id="{0440BCEF-1AB2-34D6-1931-A5F7B460518E}"/>
              </a:ext>
            </a:extLst>
          </p:cNvPr>
          <p:cNvSpPr/>
          <p:nvPr/>
        </p:nvSpPr>
        <p:spPr>
          <a:xfrm>
            <a:off x="2970156" y="789962"/>
            <a:ext cx="220515" cy="6064317"/>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D42419AC-9988-60C2-1832-AAEE9C0F304D}"/>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1"/>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C8183B65-5F42-96AA-5CF0-71D17EB560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02DC85B-23FC-4DD0-19E2-1AAC58E56BD2}"/>
              </a:ext>
            </a:extLst>
          </p:cNvPr>
          <p:cNvPicPr>
            <a:picLocks noChangeAspect="1"/>
          </p:cNvPicPr>
          <p:nvPr/>
        </p:nvPicPr>
        <p:blipFill>
          <a:blip r:embed="rId5">
            <a:duotone>
              <a:schemeClr val="accent1">
                <a:shade val="45000"/>
                <a:satMod val="135000"/>
              </a:schemeClr>
              <a:prstClr val="white"/>
            </a:duotone>
          </a:blip>
          <a:stretch>
            <a:fillRect/>
          </a:stretch>
        </p:blipFill>
        <p:spPr>
          <a:xfrm>
            <a:off x="3861380" y="945451"/>
            <a:ext cx="7659911" cy="6130114"/>
          </a:xfrm>
          <a:prstGeom prst="rect">
            <a:avLst/>
          </a:prstGeom>
        </p:spPr>
      </p:pic>
    </p:spTree>
    <p:extLst>
      <p:ext uri="{BB962C8B-B14F-4D97-AF65-F5344CB8AC3E}">
        <p14:creationId xmlns:p14="http://schemas.microsoft.com/office/powerpoint/2010/main" val="38881008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08A89-7228-8117-B1AE-CFF894E28FE1}"/>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F0AE4B5-3F66-683F-BC76-4ED008C3FF96}"/>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1942D5AC-C143-989B-7408-6AD2E796BB33}"/>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7DED46AE-18E5-DC8D-D37A-52B892299295}"/>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058B3AAD-4F89-3738-69CD-3EC2A04EA1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5A033A33-08D9-C92B-E50A-9151778A8A37}"/>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0C119001-7F12-012D-BD95-272D80576028}"/>
              </a:ext>
            </a:extLst>
          </p:cNvPr>
          <p:cNvSpPr txBox="1"/>
          <p:nvPr/>
        </p:nvSpPr>
        <p:spPr>
          <a:xfrm>
            <a:off x="5378871" y="3658054"/>
            <a:ext cx="5100211" cy="2893100"/>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a:solidFill>
                  <a:srgbClr val="003E60"/>
                </a:solidFill>
                <a:latin typeface="Aptos Display" panose="020B0004020202020204" pitchFamily="34" charset="0"/>
              </a:rPr>
              <a:t>Water losses associated with </a:t>
            </a:r>
            <a:r>
              <a:rPr lang="en-NZ" b="1">
                <a:solidFill>
                  <a:srgbClr val="003E60"/>
                </a:solidFill>
                <a:latin typeface="Aptos Display" panose="020B0004020202020204" pitchFamily="34" charset="0"/>
              </a:rPr>
              <a:t>willows and forestry</a:t>
            </a:r>
            <a:endParaRPr lang="en-NZ">
              <a:solidFill>
                <a:srgbClr val="003E60"/>
              </a:solidFill>
              <a:latin typeface="Aptos Display" panose="020B0004020202020204" pitchFamily="34" charset="0"/>
            </a:endParaRPr>
          </a:p>
          <a:p>
            <a:pPr marL="171450" indent="-171450">
              <a:spcAft>
                <a:spcPts val="1200"/>
              </a:spcAft>
              <a:buFont typeface="Arial" panose="020B0604020202020204" pitchFamily="34" charset="0"/>
              <a:buChar char="•"/>
            </a:pPr>
            <a:r>
              <a:rPr lang="en-NZ">
                <a:solidFill>
                  <a:srgbClr val="003E60"/>
                </a:solidFill>
                <a:latin typeface="Aptos Display" panose="020B0004020202020204" pitchFamily="34" charset="0"/>
              </a:rPr>
              <a:t>Impact of </a:t>
            </a:r>
            <a:r>
              <a:rPr lang="en-NZ" b="1">
                <a:solidFill>
                  <a:srgbClr val="003E60"/>
                </a:solidFill>
                <a:latin typeface="Aptos Display" panose="020B0004020202020204" pitchFamily="34" charset="0"/>
              </a:rPr>
              <a:t>land cover </a:t>
            </a:r>
            <a:r>
              <a:rPr lang="en-NZ">
                <a:solidFill>
                  <a:srgbClr val="003E60"/>
                </a:solidFill>
                <a:latin typeface="Aptos Display" panose="020B0004020202020204" pitchFamily="34" charset="0"/>
              </a:rPr>
              <a:t>on water yield, soil moisture, evapotranspiration and recharge </a:t>
            </a:r>
          </a:p>
          <a:p>
            <a:pPr marL="171450" indent="-171450">
              <a:spcAft>
                <a:spcPts val="1200"/>
              </a:spcAft>
              <a:buFont typeface="Arial" panose="020B0604020202020204" pitchFamily="34" charset="0"/>
              <a:buChar char="•"/>
            </a:pPr>
            <a:r>
              <a:rPr lang="en-NZ">
                <a:solidFill>
                  <a:srgbClr val="003E60"/>
                </a:solidFill>
                <a:latin typeface="Aptos Display" panose="020B0004020202020204" pitchFamily="34" charset="0"/>
              </a:rPr>
              <a:t>Soil moisture balance model for </a:t>
            </a:r>
            <a:r>
              <a:rPr lang="en-NZ" b="1">
                <a:solidFill>
                  <a:srgbClr val="003E60"/>
                </a:solidFill>
                <a:latin typeface="Aptos Display" panose="020B0004020202020204" pitchFamily="34" charset="0"/>
              </a:rPr>
              <a:t>recharge quantification</a:t>
            </a:r>
            <a:r>
              <a:rPr lang="en-NZ">
                <a:solidFill>
                  <a:srgbClr val="003E60"/>
                </a:solidFill>
                <a:latin typeface="Aptos Display" panose="020B0004020202020204" pitchFamily="34" charset="0"/>
              </a:rPr>
              <a:t>, and as a proxy for </a:t>
            </a:r>
            <a:r>
              <a:rPr lang="en-NZ" b="1">
                <a:solidFill>
                  <a:srgbClr val="003E60"/>
                </a:solidFill>
                <a:latin typeface="Aptos Display" panose="020B0004020202020204" pitchFamily="34" charset="0"/>
              </a:rPr>
              <a:t>irrigation demand</a:t>
            </a:r>
          </a:p>
          <a:p>
            <a:pPr marL="171450" indent="-171450">
              <a:spcAft>
                <a:spcPts val="1200"/>
              </a:spcAft>
              <a:buFont typeface="Arial" panose="020B0604020202020204" pitchFamily="34" charset="0"/>
              <a:buChar char="•"/>
            </a:pPr>
            <a:r>
              <a:rPr lang="en-NZ">
                <a:solidFill>
                  <a:srgbClr val="003E60"/>
                </a:solidFill>
                <a:latin typeface="Aptos Display" panose="020B0004020202020204" pitchFamily="34" charset="0"/>
              </a:rPr>
              <a:t>Wetland </a:t>
            </a:r>
            <a:r>
              <a:rPr lang="en-NZ" b="1">
                <a:solidFill>
                  <a:srgbClr val="003E60"/>
                </a:solidFill>
                <a:latin typeface="Aptos Display" panose="020B0004020202020204" pitchFamily="34" charset="0"/>
              </a:rPr>
              <a:t>connectivity and buffering</a:t>
            </a:r>
          </a:p>
          <a:p>
            <a:pPr marL="171450" indent="-171450" algn="ctr">
              <a:spcAft>
                <a:spcPts val="1200"/>
              </a:spcAft>
              <a:buFont typeface="Arial" panose="020B0604020202020204" pitchFamily="34" charset="0"/>
              <a:buChar char="•"/>
            </a:pPr>
            <a:endParaRPr lang="en-NZ" sz="1600" b="1">
              <a:solidFill>
                <a:srgbClr val="003E60"/>
              </a:solidFill>
              <a:latin typeface="Aptos Display" panose="020B0004020202020204" pitchFamily="34" charset="0"/>
            </a:endParaRPr>
          </a:p>
        </p:txBody>
      </p:sp>
      <p:sp>
        <p:nvSpPr>
          <p:cNvPr id="33" name="TextBox 32">
            <a:extLst>
              <a:ext uri="{FF2B5EF4-FFF2-40B4-BE49-F238E27FC236}">
                <a16:creationId xmlns:a16="http://schemas.microsoft.com/office/drawing/2014/main" id="{DF5BE2ED-F32B-2CEA-DBD3-D4DA2613267E}"/>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RESOURCE USE, THREATS AND PRESSURES </a:t>
            </a:r>
          </a:p>
        </p:txBody>
      </p:sp>
      <p:cxnSp>
        <p:nvCxnSpPr>
          <p:cNvPr id="34" name="Straight Connector 33">
            <a:extLst>
              <a:ext uri="{FF2B5EF4-FFF2-40B4-BE49-F238E27FC236}">
                <a16:creationId xmlns:a16="http://schemas.microsoft.com/office/drawing/2014/main" id="{155C11AC-DA0E-1574-EE5E-E1D157A8B910}"/>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26F2FE9C-84DC-1705-749B-6BAF127EBE5A}"/>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270C2908-B786-5B82-64F6-CC517CCF097D}"/>
              </a:ext>
            </a:extLst>
          </p:cNvPr>
          <p:cNvSpPr txBox="1"/>
          <p:nvPr/>
        </p:nvSpPr>
        <p:spPr>
          <a:xfrm>
            <a:off x="3209860" y="6333667"/>
            <a:ext cx="8648766"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30(1)(fa), NPSFM 3.29, NEB 223 and 57(3(b))</a:t>
            </a:r>
          </a:p>
        </p:txBody>
      </p:sp>
      <p:sp>
        <p:nvSpPr>
          <p:cNvPr id="43" name="TextBox 42">
            <a:extLst>
              <a:ext uri="{FF2B5EF4-FFF2-40B4-BE49-F238E27FC236}">
                <a16:creationId xmlns:a16="http://schemas.microsoft.com/office/drawing/2014/main" id="{D4F7109B-1400-E8A9-95F5-293B36FF9145}"/>
              </a:ext>
            </a:extLst>
          </p:cNvPr>
          <p:cNvSpPr txBox="1"/>
          <p:nvPr/>
        </p:nvSpPr>
        <p:spPr>
          <a:xfrm>
            <a:off x="5311946" y="551935"/>
            <a:ext cx="5317731" cy="3016210"/>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b="1">
                <a:solidFill>
                  <a:srgbClr val="003E60"/>
                </a:solidFill>
              </a:rPr>
              <a:t>Water use accounting </a:t>
            </a:r>
            <a:r>
              <a:rPr lang="en-NZ">
                <a:solidFill>
                  <a:srgbClr val="003E60"/>
                </a:solidFill>
              </a:rPr>
              <a:t>to understand </a:t>
            </a:r>
            <a:r>
              <a:rPr lang="en-NZ" b="1">
                <a:solidFill>
                  <a:srgbClr val="003E60"/>
                </a:solidFill>
              </a:rPr>
              <a:t>change</a:t>
            </a:r>
            <a:r>
              <a:rPr lang="en-NZ">
                <a:solidFill>
                  <a:srgbClr val="003E60"/>
                </a:solidFill>
              </a:rPr>
              <a:t> in </a:t>
            </a:r>
            <a:r>
              <a:rPr lang="en-NZ">
                <a:solidFill>
                  <a:srgbClr val="003E60"/>
                </a:solidFill>
                <a:latin typeface="+mj-lt"/>
              </a:rPr>
              <a:t>water resource including changes to </a:t>
            </a:r>
            <a:r>
              <a:rPr lang="en-NZ" b="1">
                <a:solidFill>
                  <a:srgbClr val="003E60"/>
                </a:solidFill>
                <a:latin typeface="+mj-lt"/>
              </a:rPr>
              <a:t>allocation, abstraction, irrigated area, demand </a:t>
            </a:r>
            <a:r>
              <a:rPr lang="en-NZ">
                <a:solidFill>
                  <a:srgbClr val="003E60"/>
                </a:solidFill>
                <a:latin typeface="+mj-lt"/>
              </a:rPr>
              <a:t>and </a:t>
            </a:r>
            <a:r>
              <a:rPr lang="en-NZ" b="1">
                <a:solidFill>
                  <a:srgbClr val="003E60"/>
                </a:solidFill>
                <a:latin typeface="+mj-lt"/>
              </a:rPr>
              <a:t>water availability through time</a:t>
            </a:r>
          </a:p>
          <a:p>
            <a:pPr marL="628650" lvl="1" indent="-171450">
              <a:spcAft>
                <a:spcPts val="1200"/>
              </a:spcAft>
              <a:buFont typeface="Arial" panose="020B0604020202020204" pitchFamily="34" charset="0"/>
              <a:buChar char="•"/>
            </a:pPr>
            <a:r>
              <a:rPr lang="en-NZ" sz="1600" b="1">
                <a:solidFill>
                  <a:srgbClr val="003E60"/>
                </a:solidFill>
                <a:latin typeface="+mj-lt"/>
              </a:rPr>
              <a:t>Higher spatial resolution in high pressure areas</a:t>
            </a:r>
          </a:p>
          <a:p>
            <a:pPr marL="628650" lvl="1" indent="-171450">
              <a:spcAft>
                <a:spcPts val="1200"/>
              </a:spcAft>
              <a:buFont typeface="Arial" panose="020B0604020202020204" pitchFamily="34" charset="0"/>
              <a:buChar char="•"/>
            </a:pPr>
            <a:r>
              <a:rPr lang="en-NZ" sz="1600">
                <a:solidFill>
                  <a:srgbClr val="003E60"/>
                </a:solidFill>
                <a:latin typeface="+mj-lt"/>
              </a:rPr>
              <a:t>Converted to </a:t>
            </a:r>
            <a:r>
              <a:rPr lang="en-NZ" sz="1600" b="1">
                <a:solidFill>
                  <a:srgbClr val="003E60"/>
                </a:solidFill>
                <a:latin typeface="+mj-lt"/>
              </a:rPr>
              <a:t>live dashboards </a:t>
            </a:r>
            <a:r>
              <a:rPr lang="en-NZ" sz="1600">
                <a:solidFill>
                  <a:srgbClr val="003E60"/>
                </a:solidFill>
                <a:latin typeface="+mj-lt"/>
              </a:rPr>
              <a:t>to aid in management</a:t>
            </a:r>
            <a:r>
              <a:rPr lang="en-NZ" sz="1400">
                <a:solidFill>
                  <a:srgbClr val="003E60"/>
                </a:solidFill>
              </a:rPr>
              <a:t> </a:t>
            </a:r>
            <a:r>
              <a:rPr lang="en-NZ" sz="1600" b="1">
                <a:solidFill>
                  <a:srgbClr val="003E60"/>
                </a:solidFill>
                <a:latin typeface="+mj-lt"/>
              </a:rPr>
              <a:t>in high pressure areas</a:t>
            </a:r>
          </a:p>
          <a:p>
            <a:pPr marL="171450" indent="-171450">
              <a:spcAft>
                <a:spcPts val="1200"/>
              </a:spcAft>
              <a:buFont typeface="Arial" panose="020B0604020202020204" pitchFamily="34" charset="0"/>
              <a:buChar char="•"/>
            </a:pPr>
            <a:r>
              <a:rPr lang="en-NZ">
                <a:solidFill>
                  <a:srgbClr val="003E60"/>
                </a:solidFill>
                <a:latin typeface="+mj-lt"/>
              </a:rPr>
              <a:t>Impact of </a:t>
            </a:r>
            <a:r>
              <a:rPr lang="en-NZ" b="1">
                <a:solidFill>
                  <a:srgbClr val="003E60"/>
                </a:solidFill>
                <a:latin typeface="+mj-lt"/>
              </a:rPr>
              <a:t>water race losses</a:t>
            </a:r>
            <a:r>
              <a:rPr lang="en-NZ">
                <a:solidFill>
                  <a:srgbClr val="003E60"/>
                </a:solidFill>
                <a:latin typeface="+mj-lt"/>
              </a:rPr>
              <a:t> on water availability and groundwater recharge</a:t>
            </a:r>
          </a:p>
        </p:txBody>
      </p:sp>
      <p:cxnSp>
        <p:nvCxnSpPr>
          <p:cNvPr id="4" name="Straight Connector 3">
            <a:extLst>
              <a:ext uri="{FF2B5EF4-FFF2-40B4-BE49-F238E27FC236}">
                <a16:creationId xmlns:a16="http://schemas.microsoft.com/office/drawing/2014/main" id="{7F129216-D0D4-02EA-2F55-8C092D29EFCD}"/>
              </a:ext>
            </a:extLst>
          </p:cNvPr>
          <p:cNvCxnSpPr>
            <a:cxnSpLocks/>
          </p:cNvCxnSpPr>
          <p:nvPr/>
        </p:nvCxnSpPr>
        <p:spPr>
          <a:xfrm>
            <a:off x="3209859" y="3552825"/>
            <a:ext cx="898214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C30AD185-56B2-4523-3705-141067DE2618}"/>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1C84BE6-0B17-4B63-1E5E-31AD2C46327E}"/>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pic>
        <p:nvPicPr>
          <p:cNvPr id="42" name="Graphic 41" descr="Priorities with solid fill">
            <a:extLst>
              <a:ext uri="{FF2B5EF4-FFF2-40B4-BE49-F238E27FC236}">
                <a16:creationId xmlns:a16="http://schemas.microsoft.com/office/drawing/2014/main" id="{FA15F8DB-F7B5-53A9-E93A-E69F4C399D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3981" y="4879527"/>
            <a:ext cx="562642" cy="562642"/>
          </a:xfrm>
          <a:prstGeom prst="rect">
            <a:avLst/>
          </a:prstGeom>
        </p:spPr>
      </p:pic>
      <p:pic>
        <p:nvPicPr>
          <p:cNvPr id="48" name="Graphic 47" descr="Badge Tick1 with solid fill">
            <a:extLst>
              <a:ext uri="{FF2B5EF4-FFF2-40B4-BE49-F238E27FC236}">
                <a16:creationId xmlns:a16="http://schemas.microsoft.com/office/drawing/2014/main" id="{D511B6DC-6337-62A2-F96C-4633FF793E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60817" y="4870963"/>
            <a:ext cx="530766" cy="530766"/>
          </a:xfrm>
          <a:prstGeom prst="rect">
            <a:avLst/>
          </a:prstGeom>
        </p:spPr>
      </p:pic>
      <p:pic>
        <p:nvPicPr>
          <p:cNvPr id="50" name="Graphic 49" descr="Priorities with solid fill">
            <a:extLst>
              <a:ext uri="{FF2B5EF4-FFF2-40B4-BE49-F238E27FC236}">
                <a16:creationId xmlns:a16="http://schemas.microsoft.com/office/drawing/2014/main" id="{C580D6B6-D41A-8567-FD9E-DBF496A825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8571" y="5617199"/>
            <a:ext cx="562642" cy="562642"/>
          </a:xfrm>
          <a:prstGeom prst="rect">
            <a:avLst/>
          </a:prstGeom>
        </p:spPr>
      </p:pic>
      <p:pic>
        <p:nvPicPr>
          <p:cNvPr id="5" name="Picture 4" descr="A group of icons with text&#10;&#10;AI-generated content may be incorrect.">
            <a:extLst>
              <a:ext uri="{FF2B5EF4-FFF2-40B4-BE49-F238E27FC236}">
                <a16:creationId xmlns:a16="http://schemas.microsoft.com/office/drawing/2014/main" id="{BE7539EA-892C-78F3-98C3-15EB60F58EA5}"/>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l="35368" r="36369" b="52356"/>
          <a:stretch>
            <a:fillRect/>
          </a:stretch>
        </p:blipFill>
        <p:spPr>
          <a:xfrm>
            <a:off x="3273925" y="786064"/>
            <a:ext cx="2001277" cy="2249043"/>
          </a:xfrm>
          <a:prstGeom prst="rect">
            <a:avLst/>
          </a:prstGeom>
        </p:spPr>
      </p:pic>
      <p:pic>
        <p:nvPicPr>
          <p:cNvPr id="8" name="Picture 7" descr="A group of icons with text&#10;&#10;AI-generated content may be incorrect.">
            <a:extLst>
              <a:ext uri="{FF2B5EF4-FFF2-40B4-BE49-F238E27FC236}">
                <a16:creationId xmlns:a16="http://schemas.microsoft.com/office/drawing/2014/main" id="{942E4909-91D2-3A7E-66DE-8D02438FEEFE}"/>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l="68864" t="648" r="2873" b="52296"/>
          <a:stretch>
            <a:fillRect/>
          </a:stretch>
        </p:blipFill>
        <p:spPr>
          <a:xfrm>
            <a:off x="3266818" y="3801989"/>
            <a:ext cx="2003756" cy="2224025"/>
          </a:xfrm>
          <a:prstGeom prst="rect">
            <a:avLst/>
          </a:prstGeom>
        </p:spPr>
      </p:pic>
      <p:pic>
        <p:nvPicPr>
          <p:cNvPr id="11" name="Graphic 10" descr="Priorities with solid fill">
            <a:extLst>
              <a:ext uri="{FF2B5EF4-FFF2-40B4-BE49-F238E27FC236}">
                <a16:creationId xmlns:a16="http://schemas.microsoft.com/office/drawing/2014/main" id="{9C35E684-A952-7E38-33DD-8586A17CED3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8871" y="743825"/>
            <a:ext cx="562642" cy="562642"/>
          </a:xfrm>
          <a:prstGeom prst="rect">
            <a:avLst/>
          </a:prstGeom>
        </p:spPr>
      </p:pic>
      <p:pic>
        <p:nvPicPr>
          <p:cNvPr id="12" name="Graphic 11" descr="Harvey Balls 50% with solid fill">
            <a:extLst>
              <a:ext uri="{FF2B5EF4-FFF2-40B4-BE49-F238E27FC236}">
                <a16:creationId xmlns:a16="http://schemas.microsoft.com/office/drawing/2014/main" id="{7F0C0736-F007-C508-EFDC-F75FA0C9168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46623" y="759763"/>
            <a:ext cx="530766" cy="530766"/>
          </a:xfrm>
          <a:prstGeom prst="rect">
            <a:avLst/>
          </a:prstGeom>
        </p:spPr>
      </p:pic>
      <p:pic>
        <p:nvPicPr>
          <p:cNvPr id="13" name="Graphic 12" descr="Handshake with solid fill">
            <a:extLst>
              <a:ext uri="{FF2B5EF4-FFF2-40B4-BE49-F238E27FC236}">
                <a16:creationId xmlns:a16="http://schemas.microsoft.com/office/drawing/2014/main" id="{4FC22EBC-BE19-8A4C-B6E0-6AE033F5F29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57853" y="761703"/>
            <a:ext cx="530766" cy="530766"/>
          </a:xfrm>
          <a:prstGeom prst="rect">
            <a:avLst/>
          </a:prstGeom>
        </p:spPr>
      </p:pic>
      <p:pic>
        <p:nvPicPr>
          <p:cNvPr id="15" name="Graphic 14" descr="Priorities with solid fill">
            <a:extLst>
              <a:ext uri="{FF2B5EF4-FFF2-40B4-BE49-F238E27FC236}">
                <a16:creationId xmlns:a16="http://schemas.microsoft.com/office/drawing/2014/main" id="{2F6F1F87-21CB-66DC-F952-744252A5E6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88871" y="2816621"/>
            <a:ext cx="562642" cy="562642"/>
          </a:xfrm>
          <a:prstGeom prst="rect">
            <a:avLst/>
          </a:prstGeom>
        </p:spPr>
      </p:pic>
      <p:pic>
        <p:nvPicPr>
          <p:cNvPr id="16" name="Graphic 15" descr="Harvey Balls 50% with solid fill">
            <a:extLst>
              <a:ext uri="{FF2B5EF4-FFF2-40B4-BE49-F238E27FC236}">
                <a16:creationId xmlns:a16="http://schemas.microsoft.com/office/drawing/2014/main" id="{1133291D-362A-5D4B-D700-90746225889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46623" y="2832559"/>
            <a:ext cx="530766" cy="530766"/>
          </a:xfrm>
          <a:prstGeom prst="rect">
            <a:avLst/>
          </a:prstGeom>
        </p:spPr>
      </p:pic>
      <p:pic>
        <p:nvPicPr>
          <p:cNvPr id="18" name="Graphic 17" descr="Handshake with solid fill">
            <a:extLst>
              <a:ext uri="{FF2B5EF4-FFF2-40B4-BE49-F238E27FC236}">
                <a16:creationId xmlns:a16="http://schemas.microsoft.com/office/drawing/2014/main" id="{4EA1622F-F9C4-CE02-DC14-B1CDAA5E7BF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57853" y="2834499"/>
            <a:ext cx="530766" cy="530766"/>
          </a:xfrm>
          <a:prstGeom prst="rect">
            <a:avLst/>
          </a:prstGeom>
        </p:spPr>
      </p:pic>
      <p:pic>
        <p:nvPicPr>
          <p:cNvPr id="19" name="Graphic 18" descr="Harvey Balls 50% with solid fill">
            <a:extLst>
              <a:ext uri="{FF2B5EF4-FFF2-40B4-BE49-F238E27FC236}">
                <a16:creationId xmlns:a16="http://schemas.microsoft.com/office/drawing/2014/main" id="{CD5C7483-8173-39F5-CA16-A79730C9883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46623" y="3613269"/>
            <a:ext cx="530766" cy="530766"/>
          </a:xfrm>
          <a:prstGeom prst="rect">
            <a:avLst/>
          </a:prstGeom>
        </p:spPr>
      </p:pic>
      <p:pic>
        <p:nvPicPr>
          <p:cNvPr id="22" name="Graphic 21" descr="Handshake with solid fill">
            <a:extLst>
              <a:ext uri="{FF2B5EF4-FFF2-40B4-BE49-F238E27FC236}">
                <a16:creationId xmlns:a16="http://schemas.microsoft.com/office/drawing/2014/main" id="{4FAF76F5-C977-6661-3F7A-4656447C52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57853" y="3615209"/>
            <a:ext cx="530766" cy="530766"/>
          </a:xfrm>
          <a:prstGeom prst="rect">
            <a:avLst/>
          </a:prstGeom>
        </p:spPr>
      </p:pic>
      <p:pic>
        <p:nvPicPr>
          <p:cNvPr id="23" name="Graphic 22" descr="Priorities with solid fill">
            <a:extLst>
              <a:ext uri="{FF2B5EF4-FFF2-40B4-BE49-F238E27FC236}">
                <a16:creationId xmlns:a16="http://schemas.microsoft.com/office/drawing/2014/main" id="{EACE46C9-DC4F-ACB9-1A01-7B38E44D9D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02160" y="4215856"/>
            <a:ext cx="562642" cy="562642"/>
          </a:xfrm>
          <a:prstGeom prst="rect">
            <a:avLst/>
          </a:prstGeom>
        </p:spPr>
      </p:pic>
      <p:sp>
        <p:nvSpPr>
          <p:cNvPr id="24" name="Oval 23">
            <a:extLst>
              <a:ext uri="{FF2B5EF4-FFF2-40B4-BE49-F238E27FC236}">
                <a16:creationId xmlns:a16="http://schemas.microsoft.com/office/drawing/2014/main" id="{2A0E4FD4-F36C-21E9-46F8-91A9FFBEA435}"/>
              </a:ext>
            </a:extLst>
          </p:cNvPr>
          <p:cNvSpPr/>
          <p:nvPr/>
        </p:nvSpPr>
        <p:spPr>
          <a:xfrm>
            <a:off x="11126466" y="4269548"/>
            <a:ext cx="421782" cy="421505"/>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5" name="Graphic 24" descr="Harvey Balls 50% with solid fill">
            <a:extLst>
              <a:ext uri="{FF2B5EF4-FFF2-40B4-BE49-F238E27FC236}">
                <a16:creationId xmlns:a16="http://schemas.microsoft.com/office/drawing/2014/main" id="{04BE49B2-EE17-90F8-7FC9-2395D052D22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58685" y="5633137"/>
            <a:ext cx="530766" cy="530766"/>
          </a:xfrm>
          <a:prstGeom prst="rect">
            <a:avLst/>
          </a:prstGeom>
        </p:spPr>
      </p:pic>
    </p:spTree>
    <p:extLst>
      <p:ext uri="{BB962C8B-B14F-4D97-AF65-F5344CB8AC3E}">
        <p14:creationId xmlns:p14="http://schemas.microsoft.com/office/powerpoint/2010/main" val="2574234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155AB-D139-002D-59B6-3E068F63E63C}"/>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3B799A3-8785-9B3A-7FB8-9FEA038D23FA}"/>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9BB4BFE-0625-E0B3-0047-2B5407EE6EEA}"/>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4EF218CD-F57E-42F2-9B5F-EB4844A088A1}"/>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D47F2C10-D3D5-3D3B-7E54-75192B540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E8975488-DD8D-EB4D-9438-38CFB9E1E73E}"/>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A60674B9-0009-FE1F-D015-CB59FC275BFD}"/>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STATE OF ENVIRONMENT</a:t>
            </a:r>
          </a:p>
        </p:txBody>
      </p:sp>
      <p:cxnSp>
        <p:nvCxnSpPr>
          <p:cNvPr id="34" name="Straight Connector 33">
            <a:extLst>
              <a:ext uri="{FF2B5EF4-FFF2-40B4-BE49-F238E27FC236}">
                <a16:creationId xmlns:a16="http://schemas.microsoft.com/office/drawing/2014/main" id="{779C4EF4-7467-505C-A8A3-9FE35C2F3C05}"/>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591F25EC-975F-6F2F-841F-8902164A2090}"/>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AD23E651-FA56-1A19-136D-3225ED66D5F8}"/>
              </a:ext>
            </a:extLst>
          </p:cNvPr>
          <p:cNvSpPr txBox="1"/>
          <p:nvPr/>
        </p:nvSpPr>
        <p:spPr>
          <a:xfrm>
            <a:off x="2945875" y="6321113"/>
            <a:ext cx="9267649"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35(2)(a)​, NEB 222(bd), 224(2), 57(1)(a),(c),(f), and 55(3)</a:t>
            </a:r>
          </a:p>
        </p:txBody>
      </p:sp>
      <p:cxnSp>
        <p:nvCxnSpPr>
          <p:cNvPr id="4" name="Straight Connector 3">
            <a:extLst>
              <a:ext uri="{FF2B5EF4-FFF2-40B4-BE49-F238E27FC236}">
                <a16:creationId xmlns:a16="http://schemas.microsoft.com/office/drawing/2014/main" id="{AB899664-1DB8-DD78-3380-18FE37977E95}"/>
              </a:ext>
            </a:extLst>
          </p:cNvPr>
          <p:cNvCxnSpPr>
            <a:cxnSpLocks/>
          </p:cNvCxnSpPr>
          <p:nvPr/>
        </p:nvCxnSpPr>
        <p:spPr>
          <a:xfrm>
            <a:off x="3209859" y="2577578"/>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2A05C99D-EFB5-23DB-C2CA-D71FF48AD615}"/>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59DA0D1-656E-FD43-AC64-CBF4D4062CD2}"/>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C687E32-388A-31CC-B72D-8030E0A42822}"/>
              </a:ext>
            </a:extLst>
          </p:cNvPr>
          <p:cNvCxnSpPr>
            <a:cxnSpLocks/>
          </p:cNvCxnSpPr>
          <p:nvPr/>
        </p:nvCxnSpPr>
        <p:spPr>
          <a:xfrm>
            <a:off x="3209859" y="44281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6343642-7962-0391-292B-4013539B0CD6}"/>
              </a:ext>
            </a:extLst>
          </p:cNvPr>
          <p:cNvSpPr txBox="1"/>
          <p:nvPr/>
        </p:nvSpPr>
        <p:spPr>
          <a:xfrm>
            <a:off x="5416941" y="3012932"/>
            <a:ext cx="5064905" cy="984885"/>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NZ" sz="1600">
                <a:solidFill>
                  <a:srgbClr val="003E60"/>
                </a:solidFill>
                <a:latin typeface="Aptos Display" panose="020B0004020202020204" pitchFamily="34" charset="0"/>
              </a:rPr>
              <a:t>Temporal and spatial </a:t>
            </a:r>
            <a:r>
              <a:rPr lang="en-NZ" sz="1600" b="1">
                <a:solidFill>
                  <a:srgbClr val="003E60"/>
                </a:solidFill>
                <a:latin typeface="Aptos Display" panose="020B0004020202020204" pitchFamily="34" charset="0"/>
              </a:rPr>
              <a:t>drying patterns</a:t>
            </a:r>
            <a:endParaRPr lang="en-NZ" sz="1600">
              <a:solidFill>
                <a:srgbClr val="003E60"/>
              </a:solidFill>
              <a:latin typeface="Aptos Display" panose="020B0004020202020204" pitchFamily="34" charset="0"/>
            </a:endParaRPr>
          </a:p>
          <a:p>
            <a:pPr marL="171450" indent="-171450">
              <a:spcBef>
                <a:spcPts val="1000"/>
              </a:spcBef>
              <a:buFont typeface="Arial" panose="020B0604020202020204" pitchFamily="34" charset="0"/>
              <a:buChar char="•"/>
            </a:pPr>
            <a:r>
              <a:rPr lang="en-NZ" sz="1600">
                <a:solidFill>
                  <a:srgbClr val="003E60"/>
                </a:solidFill>
                <a:latin typeface="Aptos Display" panose="020B0004020202020204" pitchFamily="34" charset="0"/>
              </a:rPr>
              <a:t>Quantification of </a:t>
            </a:r>
            <a:r>
              <a:rPr lang="en-NZ" sz="1600" b="1">
                <a:solidFill>
                  <a:srgbClr val="003E60"/>
                </a:solidFill>
                <a:latin typeface="Aptos Display" panose="020B0004020202020204" pitchFamily="34" charset="0"/>
              </a:rPr>
              <a:t>loss and gain rates </a:t>
            </a:r>
            <a:r>
              <a:rPr lang="en-NZ" sz="1600">
                <a:solidFill>
                  <a:srgbClr val="003E60"/>
                </a:solidFill>
                <a:latin typeface="Aptos Display" panose="020B0004020202020204" pitchFamily="34" charset="0"/>
              </a:rPr>
              <a:t>into water balance models</a:t>
            </a:r>
          </a:p>
        </p:txBody>
      </p:sp>
      <p:sp>
        <p:nvSpPr>
          <p:cNvPr id="14" name="TextBox 13">
            <a:extLst>
              <a:ext uri="{FF2B5EF4-FFF2-40B4-BE49-F238E27FC236}">
                <a16:creationId xmlns:a16="http://schemas.microsoft.com/office/drawing/2014/main" id="{945EDF48-82F1-B20B-70AA-35AC0F88E92F}"/>
              </a:ext>
            </a:extLst>
          </p:cNvPr>
          <p:cNvSpPr txBox="1"/>
          <p:nvPr/>
        </p:nvSpPr>
        <p:spPr>
          <a:xfrm>
            <a:off x="5315526" y="5082140"/>
            <a:ext cx="5267734" cy="584775"/>
          </a:xfrm>
          <a:prstGeom prst="rect">
            <a:avLst/>
          </a:prstGeom>
          <a:noFill/>
        </p:spPr>
        <p:txBody>
          <a:bodyPr wrap="square" rtlCol="0">
            <a:spAutoFit/>
          </a:bodyPr>
          <a:lstStyle/>
          <a:p>
            <a:pPr marL="171450" indent="-171450">
              <a:buFont typeface="Arial" panose="020B0604020202020204" pitchFamily="34" charset="0"/>
              <a:buChar char="•"/>
            </a:pPr>
            <a:r>
              <a:rPr lang="en-NZ" sz="1600">
                <a:solidFill>
                  <a:srgbClr val="003E60"/>
                </a:solidFill>
                <a:latin typeface="Aptos Display" panose="020B0004020202020204" pitchFamily="34" charset="0"/>
              </a:rPr>
              <a:t>Identify </a:t>
            </a:r>
            <a:r>
              <a:rPr lang="en-NZ" sz="1600" b="1">
                <a:solidFill>
                  <a:srgbClr val="003E60"/>
                </a:solidFill>
                <a:latin typeface="Aptos Display" panose="020B0004020202020204" pitchFamily="34" charset="0"/>
              </a:rPr>
              <a:t>groundwater level threshold</a:t>
            </a:r>
            <a:r>
              <a:rPr lang="en-NZ" sz="1600">
                <a:solidFill>
                  <a:srgbClr val="003E60"/>
                </a:solidFill>
                <a:latin typeface="Aptos Display" panose="020B0004020202020204" pitchFamily="34" charset="0"/>
              </a:rPr>
              <a:t> for groundwater use reliability for high pressure aquifers</a:t>
            </a:r>
          </a:p>
        </p:txBody>
      </p:sp>
      <p:sp>
        <p:nvSpPr>
          <p:cNvPr id="15" name="TextBox 14">
            <a:extLst>
              <a:ext uri="{FF2B5EF4-FFF2-40B4-BE49-F238E27FC236}">
                <a16:creationId xmlns:a16="http://schemas.microsoft.com/office/drawing/2014/main" id="{04FB1997-DA02-455A-4F02-5D71A437763C}"/>
              </a:ext>
            </a:extLst>
          </p:cNvPr>
          <p:cNvSpPr txBox="1"/>
          <p:nvPr/>
        </p:nvSpPr>
        <p:spPr>
          <a:xfrm>
            <a:off x="5326753" y="551495"/>
            <a:ext cx="5245279" cy="2015936"/>
          </a:xfrm>
          <a:prstGeom prst="rect">
            <a:avLst/>
          </a:prstGeom>
          <a:noFill/>
        </p:spPr>
        <p:txBody>
          <a:bodyPr wrap="square" rtlCol="0">
            <a:spAutoFit/>
          </a:bodyPr>
          <a:lstStyle/>
          <a:p>
            <a:pPr marL="171450" indent="-171450">
              <a:spcBef>
                <a:spcPts val="1200"/>
              </a:spcBef>
              <a:buFont typeface="Arial" panose="020B0604020202020204" pitchFamily="34" charset="0"/>
              <a:buChar char="•"/>
            </a:pPr>
            <a:r>
              <a:rPr lang="en-NZ" sz="1700">
                <a:solidFill>
                  <a:srgbClr val="003E60"/>
                </a:solidFill>
                <a:latin typeface="Aptos Display" panose="020B0004020202020204" pitchFamily="34" charset="0"/>
              </a:rPr>
              <a:t>Impact of </a:t>
            </a:r>
            <a:r>
              <a:rPr lang="en-NZ" sz="1700" b="1">
                <a:solidFill>
                  <a:srgbClr val="003E60"/>
                </a:solidFill>
                <a:latin typeface="Aptos Display" panose="020B0004020202020204" pitchFamily="34" charset="0"/>
              </a:rPr>
              <a:t>climate variability</a:t>
            </a:r>
            <a:endParaRPr lang="en-NZ" sz="1700">
              <a:solidFill>
                <a:srgbClr val="003E60"/>
              </a:solidFill>
              <a:latin typeface="Aptos Display" panose="020B0004020202020204" pitchFamily="34" charset="0"/>
            </a:endParaRPr>
          </a:p>
          <a:p>
            <a:pPr marL="171450" indent="-171450">
              <a:spcBef>
                <a:spcPts val="1200"/>
              </a:spcBef>
              <a:buFont typeface="Arial" panose="020B0604020202020204" pitchFamily="34" charset="0"/>
              <a:buChar char="•"/>
            </a:pPr>
            <a:r>
              <a:rPr lang="en-NZ" sz="1700">
                <a:solidFill>
                  <a:srgbClr val="003E60"/>
                </a:solidFill>
                <a:latin typeface="Aptos Display" panose="020B0004020202020204" pitchFamily="34" charset="0"/>
              </a:rPr>
              <a:t>Impact of </a:t>
            </a:r>
            <a:r>
              <a:rPr lang="en-NZ" sz="1700" b="1">
                <a:solidFill>
                  <a:srgbClr val="003E60"/>
                </a:solidFill>
                <a:latin typeface="Aptos Display" panose="020B0004020202020204" pitchFamily="34" charset="0"/>
              </a:rPr>
              <a:t>abstraction</a:t>
            </a:r>
            <a:r>
              <a:rPr lang="en-NZ" sz="1700">
                <a:solidFill>
                  <a:srgbClr val="003E60"/>
                </a:solidFill>
                <a:latin typeface="Aptos Display" panose="020B0004020202020204" pitchFamily="34" charset="0"/>
              </a:rPr>
              <a:t> on </a:t>
            </a:r>
            <a:r>
              <a:rPr lang="en-NZ" sz="1700" b="1">
                <a:solidFill>
                  <a:srgbClr val="003E60"/>
                </a:solidFill>
                <a:latin typeface="Aptos Display" panose="020B0004020202020204" pitchFamily="34" charset="0"/>
              </a:rPr>
              <a:t>water availability/reliability</a:t>
            </a:r>
            <a:endParaRPr lang="en-NZ" sz="1700">
              <a:solidFill>
                <a:srgbClr val="003E60"/>
              </a:solidFill>
              <a:latin typeface="Aptos Display" panose="020B0004020202020204" pitchFamily="34" charset="0"/>
            </a:endParaRPr>
          </a:p>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Abstraction</a:t>
            </a:r>
            <a:r>
              <a:rPr lang="en-NZ" sz="1700">
                <a:solidFill>
                  <a:srgbClr val="003E60"/>
                </a:solidFill>
                <a:latin typeface="Aptos Display" panose="020B0004020202020204" pitchFamily="34" charset="0"/>
              </a:rPr>
              <a:t> impacts on </a:t>
            </a:r>
            <a:r>
              <a:rPr lang="en-NZ" sz="1700" b="1">
                <a:solidFill>
                  <a:srgbClr val="003E60"/>
                </a:solidFill>
                <a:latin typeface="Aptos Display" panose="020B0004020202020204" pitchFamily="34" charset="0"/>
              </a:rPr>
              <a:t>ecological physical habitat</a:t>
            </a:r>
            <a:endParaRPr lang="en-NZ" sz="1700">
              <a:solidFill>
                <a:srgbClr val="003E60"/>
              </a:solidFill>
              <a:latin typeface="Aptos Display" panose="020B0004020202020204" pitchFamily="34" charset="0"/>
            </a:endParaRPr>
          </a:p>
          <a:p>
            <a:pPr marL="171450" indent="-171450">
              <a:spcBef>
                <a:spcPts val="1200"/>
              </a:spcBef>
              <a:buFont typeface="Arial" panose="020B0604020202020204" pitchFamily="34" charset="0"/>
              <a:buChar char="•"/>
            </a:pPr>
            <a:r>
              <a:rPr lang="en-NZ" sz="1700">
                <a:solidFill>
                  <a:srgbClr val="003E60"/>
                </a:solidFill>
                <a:latin typeface="Aptos Display" panose="020B0004020202020204" pitchFamily="34" charset="0"/>
              </a:rPr>
              <a:t>How </a:t>
            </a:r>
            <a:r>
              <a:rPr lang="en-NZ" sz="1700" b="1">
                <a:solidFill>
                  <a:srgbClr val="003E60"/>
                </a:solidFill>
                <a:latin typeface="Aptos Display" panose="020B0004020202020204" pitchFamily="34" charset="0"/>
              </a:rPr>
              <a:t>abstraction</a:t>
            </a:r>
            <a:r>
              <a:rPr lang="en-NZ" sz="1700">
                <a:solidFill>
                  <a:srgbClr val="003E60"/>
                </a:solidFill>
                <a:latin typeface="Aptos Display" panose="020B0004020202020204" pitchFamily="34" charset="0"/>
              </a:rPr>
              <a:t> influences </a:t>
            </a:r>
            <a:r>
              <a:rPr lang="en-NZ" sz="1700" b="1">
                <a:solidFill>
                  <a:srgbClr val="003E60"/>
                </a:solidFill>
                <a:latin typeface="Aptos Display" panose="020B0004020202020204" pitchFamily="34" charset="0"/>
              </a:rPr>
              <a:t>estuary mouth dynamics</a:t>
            </a:r>
          </a:p>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Wetland and dryland ecosystems </a:t>
            </a:r>
            <a:r>
              <a:rPr lang="en-NZ" sz="1700">
                <a:solidFill>
                  <a:srgbClr val="003E60"/>
                </a:solidFill>
                <a:latin typeface="Aptos Display" panose="020B0004020202020204" pitchFamily="34" charset="0"/>
              </a:rPr>
              <a:t>extent</a:t>
            </a:r>
          </a:p>
        </p:txBody>
      </p:sp>
      <p:pic>
        <p:nvPicPr>
          <p:cNvPr id="7" name="Graphic 6" descr="Priorities with solid fill">
            <a:extLst>
              <a:ext uri="{FF2B5EF4-FFF2-40B4-BE49-F238E27FC236}">
                <a16:creationId xmlns:a16="http://schemas.microsoft.com/office/drawing/2014/main" id="{B2BEC186-3C37-0E84-79DC-B3EA6D9F9C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59710" y="585619"/>
            <a:ext cx="350330" cy="350330"/>
          </a:xfrm>
          <a:prstGeom prst="rect">
            <a:avLst/>
          </a:prstGeom>
        </p:spPr>
      </p:pic>
      <p:pic>
        <p:nvPicPr>
          <p:cNvPr id="9" name="Graphic 8" descr="Priorities with solid fill">
            <a:extLst>
              <a:ext uri="{FF2B5EF4-FFF2-40B4-BE49-F238E27FC236}">
                <a16:creationId xmlns:a16="http://schemas.microsoft.com/office/drawing/2014/main" id="{C240E77E-EE53-C7A0-CF3C-96768E8BDC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4068" y="982329"/>
            <a:ext cx="350330" cy="350330"/>
          </a:xfrm>
          <a:prstGeom prst="rect">
            <a:avLst/>
          </a:prstGeom>
        </p:spPr>
      </p:pic>
      <p:pic>
        <p:nvPicPr>
          <p:cNvPr id="12" name="Graphic 11" descr="Harvey Balls 50% with solid fill">
            <a:extLst>
              <a:ext uri="{FF2B5EF4-FFF2-40B4-BE49-F238E27FC236}">
                <a16:creationId xmlns:a16="http://schemas.microsoft.com/office/drawing/2014/main" id="{88E7F453-FC89-CCF6-BB1B-D6E134725C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5074" y="578120"/>
            <a:ext cx="407565" cy="407565"/>
          </a:xfrm>
          <a:prstGeom prst="rect">
            <a:avLst/>
          </a:prstGeom>
        </p:spPr>
      </p:pic>
      <p:pic>
        <p:nvPicPr>
          <p:cNvPr id="16" name="Graphic 15" descr="Priorities with solid fill">
            <a:extLst>
              <a:ext uri="{FF2B5EF4-FFF2-40B4-BE49-F238E27FC236}">
                <a16:creationId xmlns:a16="http://schemas.microsoft.com/office/drawing/2014/main" id="{D1FEF0E9-6D8B-7F79-0839-E5EDF9C528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64068" y="1425622"/>
            <a:ext cx="350330" cy="350330"/>
          </a:xfrm>
          <a:prstGeom prst="rect">
            <a:avLst/>
          </a:prstGeom>
        </p:spPr>
      </p:pic>
      <p:pic>
        <p:nvPicPr>
          <p:cNvPr id="18" name="Graphic 17" descr="Harvey Balls 50% with solid fill">
            <a:extLst>
              <a:ext uri="{FF2B5EF4-FFF2-40B4-BE49-F238E27FC236}">
                <a16:creationId xmlns:a16="http://schemas.microsoft.com/office/drawing/2014/main" id="{CEEC4643-66D3-89EA-94AB-5EA10D3500C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16642" y="1386902"/>
            <a:ext cx="407565" cy="407565"/>
          </a:xfrm>
          <a:prstGeom prst="rect">
            <a:avLst/>
          </a:prstGeom>
        </p:spPr>
      </p:pic>
      <p:pic>
        <p:nvPicPr>
          <p:cNvPr id="19" name="Graphic 18" descr="Priorities with solid fill">
            <a:extLst>
              <a:ext uri="{FF2B5EF4-FFF2-40B4-BE49-F238E27FC236}">
                <a16:creationId xmlns:a16="http://schemas.microsoft.com/office/drawing/2014/main" id="{7B9BFAA6-1E41-52CC-78D8-513835232EA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64068" y="1815511"/>
            <a:ext cx="350330" cy="350330"/>
          </a:xfrm>
          <a:prstGeom prst="rect">
            <a:avLst/>
          </a:prstGeom>
        </p:spPr>
      </p:pic>
      <p:pic>
        <p:nvPicPr>
          <p:cNvPr id="22" name="Graphic 21" descr="Harvey Balls 50% with solid fill">
            <a:extLst>
              <a:ext uri="{FF2B5EF4-FFF2-40B4-BE49-F238E27FC236}">
                <a16:creationId xmlns:a16="http://schemas.microsoft.com/office/drawing/2014/main" id="{6C435C8F-8682-FB4B-8665-2E0F4C093F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6642" y="1783179"/>
            <a:ext cx="407565" cy="407565"/>
          </a:xfrm>
          <a:prstGeom prst="rect">
            <a:avLst/>
          </a:prstGeom>
        </p:spPr>
      </p:pic>
      <p:pic>
        <p:nvPicPr>
          <p:cNvPr id="23" name="Graphic 22" descr="Priorities with solid fill">
            <a:extLst>
              <a:ext uri="{FF2B5EF4-FFF2-40B4-BE49-F238E27FC236}">
                <a16:creationId xmlns:a16="http://schemas.microsoft.com/office/drawing/2014/main" id="{2E521E2B-1D54-2B00-C4F5-CF00C2E7F0A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66312" y="2191552"/>
            <a:ext cx="350330" cy="350330"/>
          </a:xfrm>
          <a:prstGeom prst="rect">
            <a:avLst/>
          </a:prstGeom>
        </p:spPr>
      </p:pic>
      <p:pic>
        <p:nvPicPr>
          <p:cNvPr id="24" name="Graphic 23" descr="Harvey Balls 50% with solid fill">
            <a:extLst>
              <a:ext uri="{FF2B5EF4-FFF2-40B4-BE49-F238E27FC236}">
                <a16:creationId xmlns:a16="http://schemas.microsoft.com/office/drawing/2014/main" id="{DB0FCD27-AE7D-90EB-90B0-210B394600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6642" y="2170822"/>
            <a:ext cx="407565" cy="407565"/>
          </a:xfrm>
          <a:prstGeom prst="rect">
            <a:avLst/>
          </a:prstGeom>
        </p:spPr>
      </p:pic>
      <p:pic>
        <p:nvPicPr>
          <p:cNvPr id="25" name="Graphic 24" descr="Harvey Balls 50% with solid fill">
            <a:extLst>
              <a:ext uri="{FF2B5EF4-FFF2-40B4-BE49-F238E27FC236}">
                <a16:creationId xmlns:a16="http://schemas.microsoft.com/office/drawing/2014/main" id="{D29D966C-B64B-35D5-9561-B6A71F70B1B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6642" y="2962269"/>
            <a:ext cx="407565" cy="407565"/>
          </a:xfrm>
          <a:prstGeom prst="rect">
            <a:avLst/>
          </a:prstGeom>
        </p:spPr>
      </p:pic>
      <p:pic>
        <p:nvPicPr>
          <p:cNvPr id="26" name="Graphic 25" descr="Harvey Balls 50% with solid fill">
            <a:extLst>
              <a:ext uri="{FF2B5EF4-FFF2-40B4-BE49-F238E27FC236}">
                <a16:creationId xmlns:a16="http://schemas.microsoft.com/office/drawing/2014/main" id="{CF24A270-6E8E-227A-4EA5-722362E6AA3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6642" y="3379236"/>
            <a:ext cx="407565" cy="407565"/>
          </a:xfrm>
          <a:prstGeom prst="rect">
            <a:avLst/>
          </a:prstGeom>
        </p:spPr>
      </p:pic>
      <p:pic>
        <p:nvPicPr>
          <p:cNvPr id="27" name="Graphic 26" descr="Priorities with solid fill">
            <a:extLst>
              <a:ext uri="{FF2B5EF4-FFF2-40B4-BE49-F238E27FC236}">
                <a16:creationId xmlns:a16="http://schemas.microsoft.com/office/drawing/2014/main" id="{A1FF9DDD-0041-EDC6-2C3A-A451C2F07A2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2340" y="5139375"/>
            <a:ext cx="350330" cy="350330"/>
          </a:xfrm>
          <a:prstGeom prst="rect">
            <a:avLst/>
          </a:prstGeom>
        </p:spPr>
      </p:pic>
      <p:pic>
        <p:nvPicPr>
          <p:cNvPr id="28" name="Graphic 27" descr="Harvey Balls 50% with solid fill">
            <a:extLst>
              <a:ext uri="{FF2B5EF4-FFF2-40B4-BE49-F238E27FC236}">
                <a16:creationId xmlns:a16="http://schemas.microsoft.com/office/drawing/2014/main" id="{2F8B9751-9DC7-8776-1393-7923084E29C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10040" y="5089891"/>
            <a:ext cx="407565" cy="407565"/>
          </a:xfrm>
          <a:prstGeom prst="rect">
            <a:avLst/>
          </a:prstGeom>
        </p:spPr>
      </p:pic>
      <p:pic>
        <p:nvPicPr>
          <p:cNvPr id="29" name="Graphic 28" descr="Handshake with solid fill">
            <a:extLst>
              <a:ext uri="{FF2B5EF4-FFF2-40B4-BE49-F238E27FC236}">
                <a16:creationId xmlns:a16="http://schemas.microsoft.com/office/drawing/2014/main" id="{1C473965-4E2A-943A-248F-C5D2E63460B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510216" y="5110757"/>
            <a:ext cx="407566" cy="407566"/>
          </a:xfrm>
          <a:prstGeom prst="rect">
            <a:avLst/>
          </a:prstGeom>
        </p:spPr>
      </p:pic>
      <p:pic>
        <p:nvPicPr>
          <p:cNvPr id="30" name="Graphic 29" descr="Harvey Balls 50% with solid fill">
            <a:extLst>
              <a:ext uri="{FF2B5EF4-FFF2-40B4-BE49-F238E27FC236}">
                <a16:creationId xmlns:a16="http://schemas.microsoft.com/office/drawing/2014/main" id="{85E3F390-42CE-FD65-AFB7-CFE1B4CEC5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102651" y="946502"/>
            <a:ext cx="407565" cy="407565"/>
          </a:xfrm>
          <a:prstGeom prst="rect">
            <a:avLst/>
          </a:prstGeom>
        </p:spPr>
      </p:pic>
      <p:pic>
        <p:nvPicPr>
          <p:cNvPr id="31" name="Graphic 30" descr="Priorities with solid fill">
            <a:extLst>
              <a:ext uri="{FF2B5EF4-FFF2-40B4-BE49-F238E27FC236}">
                <a16:creationId xmlns:a16="http://schemas.microsoft.com/office/drawing/2014/main" id="{D3F6C590-B95B-2DE0-D638-D1376933EE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6312" y="3022753"/>
            <a:ext cx="350330" cy="350330"/>
          </a:xfrm>
          <a:prstGeom prst="rect">
            <a:avLst/>
          </a:prstGeom>
        </p:spPr>
      </p:pic>
      <p:pic>
        <p:nvPicPr>
          <p:cNvPr id="32" name="Graphic 31" descr="Priorities with solid fill">
            <a:extLst>
              <a:ext uri="{FF2B5EF4-FFF2-40B4-BE49-F238E27FC236}">
                <a16:creationId xmlns:a16="http://schemas.microsoft.com/office/drawing/2014/main" id="{F621FF1A-56BC-1CF0-C9A7-3A4E38F1EC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66312" y="3403240"/>
            <a:ext cx="350330" cy="350330"/>
          </a:xfrm>
          <a:prstGeom prst="rect">
            <a:avLst/>
          </a:prstGeom>
        </p:spPr>
      </p:pic>
      <p:pic>
        <p:nvPicPr>
          <p:cNvPr id="38" name="Picture 37" descr="A group of icons with text&#10;&#10;AI-generated content may be incorrect.">
            <a:extLst>
              <a:ext uri="{FF2B5EF4-FFF2-40B4-BE49-F238E27FC236}">
                <a16:creationId xmlns:a16="http://schemas.microsoft.com/office/drawing/2014/main" id="{29B2DB53-4C0D-A5EC-8C34-307300AE21FE}"/>
              </a:ext>
            </a:extLst>
          </p:cNvPr>
          <p:cNvPicPr>
            <a:picLocks noChangeAspect="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rcRect l="3102" t="1087" r="69488" b="51857"/>
          <a:stretch>
            <a:fillRect/>
          </a:stretch>
        </p:blipFill>
        <p:spPr>
          <a:xfrm>
            <a:off x="3460004" y="4504145"/>
            <a:ext cx="1526752" cy="1747295"/>
          </a:xfrm>
          <a:prstGeom prst="rect">
            <a:avLst/>
          </a:prstGeom>
        </p:spPr>
      </p:pic>
      <p:pic>
        <p:nvPicPr>
          <p:cNvPr id="40" name="Picture 39" descr="A logo of a river&#10;&#10;AI-generated content may be incorrect.">
            <a:extLst>
              <a:ext uri="{FF2B5EF4-FFF2-40B4-BE49-F238E27FC236}">
                <a16:creationId xmlns:a16="http://schemas.microsoft.com/office/drawing/2014/main" id="{F0EAC2C4-B0A6-0CDC-132F-0A581AE4A874}"/>
              </a:ext>
            </a:extLst>
          </p:cNvPr>
          <p:cNvPicPr>
            <a:picLocks noChangeAspect="1"/>
          </p:cNvPicPr>
          <p:nvPr/>
        </p:nvPicPr>
        <p:blipFill>
          <a:blip r:embed="rId11">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086877" y="2620750"/>
            <a:ext cx="2250211" cy="1852923"/>
          </a:xfrm>
          <a:prstGeom prst="rect">
            <a:avLst/>
          </a:prstGeom>
        </p:spPr>
      </p:pic>
      <p:pic>
        <p:nvPicPr>
          <p:cNvPr id="44" name="Picture 43" descr="A group of blue circular logos&#10;&#10;AI-generated content may be incorrect.">
            <a:extLst>
              <a:ext uri="{FF2B5EF4-FFF2-40B4-BE49-F238E27FC236}">
                <a16:creationId xmlns:a16="http://schemas.microsoft.com/office/drawing/2014/main" id="{E1CC9F5C-A947-E52D-9BD2-CA910CB800F5}"/>
              </a:ext>
            </a:extLst>
          </p:cNvPr>
          <p:cNvPicPr>
            <a:picLocks noChangeAspect="1"/>
          </p:cNvPicPr>
          <p:nvPr/>
        </p:nvPicPr>
        <p:blipFill>
          <a:blip r:embed="rId12">
            <a:extLst>
              <a:ext uri="{28A0092B-C50C-407E-A947-70E740481C1C}">
                <a14:useLocalDpi xmlns:a14="http://schemas.microsoft.com/office/drawing/2010/main" val="0"/>
              </a:ext>
            </a:extLst>
          </a:blip>
          <a:srcRect l="7630" r="61930" b="50000"/>
          <a:stretch>
            <a:fillRect/>
          </a:stretch>
        </p:blipFill>
        <p:spPr>
          <a:xfrm>
            <a:off x="3291494" y="525945"/>
            <a:ext cx="1840979" cy="2015937"/>
          </a:xfrm>
          <a:prstGeom prst="rect">
            <a:avLst/>
          </a:prstGeom>
        </p:spPr>
      </p:pic>
    </p:spTree>
    <p:extLst>
      <p:ext uri="{BB962C8B-B14F-4D97-AF65-F5344CB8AC3E}">
        <p14:creationId xmlns:p14="http://schemas.microsoft.com/office/powerpoint/2010/main" val="252059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0D9FF-FE05-BEA6-D451-2B22CEE25402}"/>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8367C0BC-8B8F-0D72-5F68-5688D23AB0A0}"/>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92877EA9-F1DD-8C53-0C80-CEE684193CEE}"/>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B14B65EF-384D-08C7-ED6C-59776F476007}"/>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812A6A6E-452B-CCC0-F3B2-EE2BC9EACC30}"/>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653F6AB0-0FB5-33D6-9567-E9F8FCE8D47B}"/>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C8D13072-6C3F-1296-8486-F98761E9EB32}"/>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1"/>
                </a:solidFill>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D731E4FD-47E2-C6C3-EB02-C654E5C27F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B27DDDD-D2EA-D554-5F44-631C630E0015}"/>
              </a:ext>
            </a:extLst>
          </p:cNvPr>
          <p:cNvPicPr>
            <a:picLocks noChangeAspect="1"/>
          </p:cNvPicPr>
          <p:nvPr/>
        </p:nvPicPr>
        <p:blipFill>
          <a:blip r:embed="rId5">
            <a:duotone>
              <a:schemeClr val="accent1">
                <a:shade val="45000"/>
                <a:satMod val="135000"/>
              </a:schemeClr>
              <a:prstClr val="white"/>
            </a:duotone>
          </a:blip>
          <a:stretch>
            <a:fillRect/>
          </a:stretch>
        </p:blipFill>
        <p:spPr>
          <a:xfrm>
            <a:off x="3897838" y="883640"/>
            <a:ext cx="7586993" cy="6071759"/>
          </a:xfrm>
          <a:prstGeom prst="rect">
            <a:avLst/>
          </a:prstGeom>
        </p:spPr>
      </p:pic>
    </p:spTree>
    <p:extLst>
      <p:ext uri="{BB962C8B-B14F-4D97-AF65-F5344CB8AC3E}">
        <p14:creationId xmlns:p14="http://schemas.microsoft.com/office/powerpoint/2010/main" val="301746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8908B-186C-7045-F6FB-5D853B81A2E0}"/>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7C92E8DD-F97F-4ED8-3F73-D7E3DB6F4173}"/>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D4DDF9C6-466D-DDCB-8473-0275AEEB3C40}"/>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FAA1677E-0BC0-FC7C-F30E-21A38607E083}"/>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a:rPr>
              <a:t>Where are we and is action needed?</a:t>
            </a:r>
          </a:p>
          <a:p>
            <a:pPr marL="457200" indent="-457200">
              <a:buFont typeface="+mj-lt"/>
              <a:buAutoNum type="arabicPeriod"/>
            </a:pPr>
            <a:r>
              <a:rPr lang="en-NZ" b="1">
                <a:solidFill>
                  <a:schemeClr val="bg1"/>
                </a:solidFill>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9EF50EF7-B3BC-EA89-C048-47078CF943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026CE563-0113-FC32-DA5C-870EDDB9DBC2}"/>
              </a:ext>
            </a:extLst>
          </p:cNvPr>
          <p:cNvSpPr/>
          <p:nvPr/>
        </p:nvSpPr>
        <p:spPr>
          <a:xfrm>
            <a:off x="2653934" y="0"/>
            <a:ext cx="237174" cy="6858000"/>
          </a:xfrm>
          <a:prstGeom prst="rect">
            <a:avLst/>
          </a:prstGeom>
          <a:solidFill>
            <a:srgbClr val="003E60"/>
          </a:solidFill>
          <a:ln w="12700">
            <a:solidFill>
              <a:srgbClr val="003E60">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83D7EDE1-CC04-4595-FFD8-96BCF9230AE6}"/>
              </a:ext>
            </a:extLst>
          </p:cNvPr>
          <p:cNvSpPr txBox="1"/>
          <p:nvPr/>
        </p:nvSpPr>
        <p:spPr>
          <a:xfrm>
            <a:off x="3296093" y="126928"/>
            <a:ext cx="8525788"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SCENARIO MODELLING AND DECISION SUPPORT TOOLS</a:t>
            </a:r>
          </a:p>
        </p:txBody>
      </p:sp>
      <p:cxnSp>
        <p:nvCxnSpPr>
          <p:cNvPr id="34" name="Straight Connector 33">
            <a:extLst>
              <a:ext uri="{FF2B5EF4-FFF2-40B4-BE49-F238E27FC236}">
                <a16:creationId xmlns:a16="http://schemas.microsoft.com/office/drawing/2014/main" id="{7461452B-033A-2D5B-B10A-275D43D4B591}"/>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284CA53-6BB5-0886-3D8E-3348DB092DFA}"/>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D14D3EF3-ADA8-1750-43A6-41B37161E2F4}"/>
              </a:ext>
            </a:extLst>
          </p:cNvPr>
          <p:cNvSpPr txBox="1"/>
          <p:nvPr/>
        </p:nvSpPr>
        <p:spPr>
          <a:xfrm>
            <a:off x="2809265" y="6345835"/>
            <a:ext cx="9464578" cy="384721"/>
          </a:xfrm>
          <a:prstGeom prst="rect">
            <a:avLst/>
          </a:prstGeom>
          <a:noFill/>
        </p:spPr>
        <p:txBody>
          <a:bodyPr wrap="square" rtlCol="0">
            <a:spAutoFit/>
          </a:bodyPr>
          <a:lstStyle/>
          <a:p>
            <a:pPr algn="ctr"/>
            <a:r>
              <a:rPr lang="en-NZ" sz="1900">
                <a:solidFill>
                  <a:srgbClr val="003E60"/>
                </a:solidFill>
                <a:latin typeface="Aptos ExtraBold" panose="020F0502020204030204" pitchFamily="34" charset="0"/>
              </a:rPr>
              <a:t>RMA 30(1)(fa), 32(1) and 32(2), NEB 50, 223, 56</a:t>
            </a:r>
          </a:p>
        </p:txBody>
      </p:sp>
      <p:cxnSp>
        <p:nvCxnSpPr>
          <p:cNvPr id="46" name="Straight Connector 45">
            <a:extLst>
              <a:ext uri="{FF2B5EF4-FFF2-40B4-BE49-F238E27FC236}">
                <a16:creationId xmlns:a16="http://schemas.microsoft.com/office/drawing/2014/main" id="{A80A3C80-43C1-552C-47C9-9641CF771385}"/>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C1640F9-6548-83F2-AF91-836AACEB264B}"/>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3D526F39-32FB-8220-C0E3-BE4AE0A1F7BA}"/>
              </a:ext>
            </a:extLst>
          </p:cNvPr>
          <p:cNvSpPr txBox="1"/>
          <p:nvPr/>
        </p:nvSpPr>
        <p:spPr>
          <a:xfrm>
            <a:off x="5258377" y="1161469"/>
            <a:ext cx="4998933" cy="4401205"/>
          </a:xfrm>
          <a:prstGeom prst="rect">
            <a:avLst/>
          </a:prstGeom>
          <a:noFill/>
          <a:ln>
            <a:noFill/>
          </a:ln>
        </p:spPr>
        <p:txBody>
          <a:bodyPr wrap="square" rtlCol="0">
            <a:spAutoFit/>
          </a:bodyPr>
          <a:lstStyle/>
          <a:p>
            <a:pPr marL="171450" indent="-171450">
              <a:spcAft>
                <a:spcPts val="1200"/>
              </a:spcAft>
              <a:buFont typeface="Arial" panose="020B0604020202020204" pitchFamily="34" charset="0"/>
              <a:buChar char="•"/>
            </a:pPr>
            <a:r>
              <a:rPr lang="en-NZ" sz="2000">
                <a:solidFill>
                  <a:srgbClr val="003E60"/>
                </a:solidFill>
                <a:latin typeface="Aptos Display" panose="020B0004020202020204" pitchFamily="34" charset="0"/>
              </a:rPr>
              <a:t>Impact of </a:t>
            </a:r>
            <a:r>
              <a:rPr lang="en-NZ" sz="2000" b="1">
                <a:solidFill>
                  <a:srgbClr val="003E60"/>
                </a:solidFill>
                <a:latin typeface="Aptos Display" panose="020B0004020202020204" pitchFamily="34" charset="0"/>
              </a:rPr>
              <a:t>alternative land cover, environmental flows and irrigation practice impact </a:t>
            </a:r>
            <a:r>
              <a:rPr lang="en-NZ" sz="2000">
                <a:solidFill>
                  <a:srgbClr val="003E60"/>
                </a:solidFill>
                <a:latin typeface="Aptos Display" panose="020B0004020202020204" pitchFamily="34" charset="0"/>
              </a:rPr>
              <a:t>on</a:t>
            </a:r>
            <a:r>
              <a:rPr lang="en-NZ" sz="2000" b="1">
                <a:solidFill>
                  <a:srgbClr val="003E60"/>
                </a:solidFill>
                <a:latin typeface="Aptos Display" panose="020B0004020202020204" pitchFamily="34" charset="0"/>
              </a:rPr>
              <a:t> water demand, availability</a:t>
            </a:r>
            <a:r>
              <a:rPr lang="en-NZ" sz="2000">
                <a:solidFill>
                  <a:srgbClr val="003E60"/>
                </a:solidFill>
                <a:latin typeface="Aptos Display" panose="020B0004020202020204" pitchFamily="34" charset="0"/>
              </a:rPr>
              <a:t>, r</a:t>
            </a:r>
            <a:r>
              <a:rPr lang="en-NZ" sz="2000" b="1">
                <a:solidFill>
                  <a:srgbClr val="003E60"/>
                </a:solidFill>
                <a:latin typeface="Aptos Display" panose="020B0004020202020204" pitchFamily="34" charset="0"/>
              </a:rPr>
              <a:t>eliability, </a:t>
            </a:r>
            <a:r>
              <a:rPr lang="en-NZ" sz="2000">
                <a:solidFill>
                  <a:srgbClr val="003E60"/>
                </a:solidFill>
                <a:latin typeface="Aptos Display" panose="020B0004020202020204" pitchFamily="34" charset="0"/>
              </a:rPr>
              <a:t>and </a:t>
            </a:r>
            <a:r>
              <a:rPr lang="en-NZ" sz="2000" b="1">
                <a:solidFill>
                  <a:srgbClr val="003E60"/>
                </a:solidFill>
                <a:latin typeface="Aptos Display" panose="020B0004020202020204" pitchFamily="34" charset="0"/>
              </a:rPr>
              <a:t>ecological health</a:t>
            </a:r>
          </a:p>
          <a:p>
            <a:pPr marL="628650" lvl="1" indent="-171450">
              <a:spcAft>
                <a:spcPts val="1200"/>
              </a:spcAft>
              <a:buFont typeface="Arial" panose="020B0604020202020204" pitchFamily="34" charset="0"/>
              <a:buChar char="•"/>
            </a:pPr>
            <a:r>
              <a:rPr lang="en-NZ" b="1">
                <a:solidFill>
                  <a:srgbClr val="003E60"/>
                </a:solidFill>
                <a:latin typeface="Aptos Display" panose="020B0004020202020204" pitchFamily="34" charset="0"/>
              </a:rPr>
              <a:t>Sub-catchment resolution, and bespoke scenarios in higher pressure areas</a:t>
            </a:r>
          </a:p>
          <a:p>
            <a:pPr marL="628650" lvl="1" indent="-171450">
              <a:spcAft>
                <a:spcPts val="1200"/>
              </a:spcAft>
              <a:buFont typeface="Arial" panose="020B0604020202020204" pitchFamily="34" charset="0"/>
              <a:buChar char="•"/>
            </a:pPr>
            <a:r>
              <a:rPr lang="en-NZ" b="1">
                <a:solidFill>
                  <a:srgbClr val="003E60"/>
                </a:solidFill>
                <a:latin typeface="Aptos Display" panose="020B0004020202020204" pitchFamily="34" charset="0"/>
              </a:rPr>
              <a:t>Bottom of catchment resolution in lower pressure areas</a:t>
            </a:r>
          </a:p>
          <a:p>
            <a:pPr marL="171450" indent="-171450">
              <a:spcAft>
                <a:spcPts val="1200"/>
              </a:spcAft>
              <a:buFont typeface="Arial" panose="020B0604020202020204" pitchFamily="34" charset="0"/>
              <a:buChar char="•"/>
            </a:pPr>
            <a:r>
              <a:rPr lang="en-NZ" sz="2000">
                <a:solidFill>
                  <a:srgbClr val="003E60"/>
                </a:solidFill>
                <a:latin typeface="Aptos Display" panose="020B0004020202020204" pitchFamily="34" charset="0"/>
              </a:rPr>
              <a:t>Identification of </a:t>
            </a:r>
            <a:r>
              <a:rPr lang="en-NZ" sz="2000" b="1">
                <a:solidFill>
                  <a:srgbClr val="003E60"/>
                </a:solidFill>
                <a:latin typeface="Aptos Display" panose="020B0004020202020204" pitchFamily="34" charset="0"/>
              </a:rPr>
              <a:t>storage and development opportunities</a:t>
            </a:r>
          </a:p>
          <a:p>
            <a:pPr marL="171450" indent="-171450">
              <a:spcAft>
                <a:spcPts val="1200"/>
              </a:spcAft>
              <a:buFont typeface="Arial" panose="020B0604020202020204" pitchFamily="34" charset="0"/>
              <a:buChar char="•"/>
            </a:pPr>
            <a:r>
              <a:rPr lang="en-NZ" sz="2000">
                <a:solidFill>
                  <a:srgbClr val="003E60"/>
                </a:solidFill>
                <a:latin typeface="Aptos Display" panose="020B0004020202020204" pitchFamily="34" charset="0"/>
              </a:rPr>
              <a:t>Identification of </a:t>
            </a:r>
            <a:r>
              <a:rPr lang="en-NZ" sz="2000" b="1">
                <a:solidFill>
                  <a:srgbClr val="003E60"/>
                </a:solidFill>
                <a:latin typeface="Aptos Display" panose="020B0004020202020204" pitchFamily="34" charset="0"/>
              </a:rPr>
              <a:t>catchment “hot spots” </a:t>
            </a:r>
            <a:r>
              <a:rPr lang="en-NZ" sz="2000">
                <a:solidFill>
                  <a:srgbClr val="003E60"/>
                </a:solidFill>
                <a:latin typeface="Aptos Display" panose="020B0004020202020204" pitchFamily="34" charset="0"/>
              </a:rPr>
              <a:t>and mitigation opportunities</a:t>
            </a:r>
            <a:endParaRPr lang="en-NZ" sz="2000" b="1">
              <a:solidFill>
                <a:srgbClr val="003E60"/>
              </a:solidFill>
              <a:latin typeface="Aptos Display" panose="020B0004020202020204" pitchFamily="34" charset="0"/>
            </a:endParaRPr>
          </a:p>
        </p:txBody>
      </p:sp>
      <p:pic>
        <p:nvPicPr>
          <p:cNvPr id="4" name="Picture 4">
            <a:extLst>
              <a:ext uri="{FF2B5EF4-FFF2-40B4-BE49-F238E27FC236}">
                <a16:creationId xmlns:a16="http://schemas.microsoft.com/office/drawing/2014/main" id="{CD4874E6-5CF0-5071-96FD-BE8E367455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4273" y="2164059"/>
            <a:ext cx="2125114" cy="2401259"/>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3475C8A5-563C-4B1E-509B-666F4CF63565}"/>
              </a:ext>
            </a:extLst>
          </p:cNvPr>
          <p:cNvSpPr/>
          <p:nvPr/>
        </p:nvSpPr>
        <p:spPr>
          <a:xfrm>
            <a:off x="10993651" y="4015203"/>
            <a:ext cx="421782" cy="421505"/>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6" name="Graphic 5" descr="Priorities with solid fill">
            <a:extLst>
              <a:ext uri="{FF2B5EF4-FFF2-40B4-BE49-F238E27FC236}">
                <a16:creationId xmlns:a16="http://schemas.microsoft.com/office/drawing/2014/main" id="{29634495-D719-CF9A-5B25-D6353169BE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01520" y="1438384"/>
            <a:ext cx="562642" cy="562642"/>
          </a:xfrm>
          <a:prstGeom prst="rect">
            <a:avLst/>
          </a:prstGeom>
        </p:spPr>
      </p:pic>
      <p:pic>
        <p:nvPicPr>
          <p:cNvPr id="8" name="Graphic 7" descr="Harvey Balls 50% with solid fill">
            <a:extLst>
              <a:ext uri="{FF2B5EF4-FFF2-40B4-BE49-F238E27FC236}">
                <a16:creationId xmlns:a16="http://schemas.microsoft.com/office/drawing/2014/main" id="{E9BCAE0F-F93B-6FAB-411F-60705073C0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59272" y="1454322"/>
            <a:ext cx="530766" cy="530766"/>
          </a:xfrm>
          <a:prstGeom prst="rect">
            <a:avLst/>
          </a:prstGeom>
        </p:spPr>
      </p:pic>
      <p:pic>
        <p:nvPicPr>
          <p:cNvPr id="10" name="Graphic 9" descr="Handshake with solid fill">
            <a:extLst>
              <a:ext uri="{FF2B5EF4-FFF2-40B4-BE49-F238E27FC236}">
                <a16:creationId xmlns:a16="http://schemas.microsoft.com/office/drawing/2014/main" id="{46E4EC46-9DA6-28AF-B372-C661C6E9F5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0502" y="1456262"/>
            <a:ext cx="530766" cy="530766"/>
          </a:xfrm>
          <a:prstGeom prst="rect">
            <a:avLst/>
          </a:prstGeom>
        </p:spPr>
      </p:pic>
      <p:pic>
        <p:nvPicPr>
          <p:cNvPr id="15" name="Graphic 14" descr="Priorities with solid fill">
            <a:extLst>
              <a:ext uri="{FF2B5EF4-FFF2-40B4-BE49-F238E27FC236}">
                <a16:creationId xmlns:a16="http://schemas.microsoft.com/office/drawing/2014/main" id="{62425989-84C9-25FE-493E-1DEAF563E19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401520" y="3944635"/>
            <a:ext cx="562642" cy="562642"/>
          </a:xfrm>
          <a:prstGeom prst="rect">
            <a:avLst/>
          </a:prstGeom>
        </p:spPr>
      </p:pic>
      <p:pic>
        <p:nvPicPr>
          <p:cNvPr id="18" name="Graphic 17" descr="Handshake with solid fill">
            <a:extLst>
              <a:ext uri="{FF2B5EF4-FFF2-40B4-BE49-F238E27FC236}">
                <a16:creationId xmlns:a16="http://schemas.microsoft.com/office/drawing/2014/main" id="{A0130AA1-93BB-244F-92E9-F8CEF8202F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70502" y="3962513"/>
            <a:ext cx="530766" cy="530766"/>
          </a:xfrm>
          <a:prstGeom prst="rect">
            <a:avLst/>
          </a:prstGeom>
        </p:spPr>
      </p:pic>
      <p:pic>
        <p:nvPicPr>
          <p:cNvPr id="23" name="Graphic 22" descr="Priorities with solid fill">
            <a:extLst>
              <a:ext uri="{FF2B5EF4-FFF2-40B4-BE49-F238E27FC236}">
                <a16:creationId xmlns:a16="http://schemas.microsoft.com/office/drawing/2014/main" id="{B434504D-1838-6C76-571E-BD7A7BEF7B8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81984" y="4750551"/>
            <a:ext cx="562642" cy="562642"/>
          </a:xfrm>
          <a:prstGeom prst="rect">
            <a:avLst/>
          </a:prstGeom>
        </p:spPr>
      </p:pic>
      <p:pic>
        <p:nvPicPr>
          <p:cNvPr id="24" name="Graphic 23" descr="Harvey Balls 50% with solid fill">
            <a:extLst>
              <a:ext uri="{FF2B5EF4-FFF2-40B4-BE49-F238E27FC236}">
                <a16:creationId xmlns:a16="http://schemas.microsoft.com/office/drawing/2014/main" id="{6A2B470E-092F-1430-7151-99C00B8A58C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39736" y="4766489"/>
            <a:ext cx="530766" cy="530766"/>
          </a:xfrm>
          <a:prstGeom prst="rect">
            <a:avLst/>
          </a:prstGeom>
        </p:spPr>
      </p:pic>
    </p:spTree>
    <p:extLst>
      <p:ext uri="{BB962C8B-B14F-4D97-AF65-F5344CB8AC3E}">
        <p14:creationId xmlns:p14="http://schemas.microsoft.com/office/powerpoint/2010/main" val="2569692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63C43-1111-F7D3-4E3C-EF0F2ED54721}"/>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C176E1A4-A4F2-B672-3D45-B147C862F03D}"/>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ABF55D81-089B-1451-227B-0535476AF2E2}"/>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303E66BB-8C55-45DA-E769-50138ACF46F5}"/>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3EC39AC9-3B22-C6FB-C2D8-2411E10ABD16}"/>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8B11316D-FC81-73DA-D203-D2EEF378DBF0}"/>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CFD53E82-BE10-15A3-FF81-20B9E6C95C96}"/>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4E28AFF4-8E63-6292-685D-DD67BCFF45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282B065-C217-04B5-0BF8-8F533316FFEB}"/>
              </a:ext>
            </a:extLst>
          </p:cNvPr>
          <p:cNvPicPr>
            <a:picLocks noChangeAspect="1"/>
          </p:cNvPicPr>
          <p:nvPr/>
        </p:nvPicPr>
        <p:blipFill>
          <a:blip r:embed="rId5">
            <a:duotone>
              <a:schemeClr val="accent1">
                <a:shade val="45000"/>
                <a:satMod val="135000"/>
              </a:schemeClr>
              <a:prstClr val="white"/>
            </a:duotone>
          </a:blip>
          <a:stretch>
            <a:fillRect/>
          </a:stretch>
        </p:blipFill>
        <p:spPr>
          <a:xfrm>
            <a:off x="3996170" y="882596"/>
            <a:ext cx="7390330" cy="5914372"/>
          </a:xfrm>
          <a:prstGeom prst="rect">
            <a:avLst/>
          </a:prstGeom>
        </p:spPr>
      </p:pic>
    </p:spTree>
    <p:extLst>
      <p:ext uri="{BB962C8B-B14F-4D97-AF65-F5344CB8AC3E}">
        <p14:creationId xmlns:p14="http://schemas.microsoft.com/office/powerpoint/2010/main" val="40684600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4D3EB-555D-4F8A-9598-1FD96C4E723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3877A18F-8682-33CC-62AD-674DEEB3A059}"/>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2DF7B36A-2326-68E8-89DC-7358316E9453}"/>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97398D0C-8024-9158-4293-F2598418B38F}"/>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E6F63CDC-0E4F-8995-A4F0-6B667664E7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2CA98085-2876-C186-576C-AF3259808FA4}"/>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19CBCE6C-57BE-C4F1-900E-EBAB05E0347C}"/>
              </a:ext>
            </a:extLst>
          </p:cNvPr>
          <p:cNvSpPr txBox="1"/>
          <p:nvPr/>
        </p:nvSpPr>
        <p:spPr>
          <a:xfrm>
            <a:off x="5324900" y="3773695"/>
            <a:ext cx="5023859" cy="2339102"/>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b="1">
                <a:solidFill>
                  <a:srgbClr val="003E60"/>
                </a:solidFill>
                <a:latin typeface="Aptos Display" panose="020B0004020202020204" pitchFamily="34" charset="0"/>
              </a:rPr>
              <a:t>Live dash boards </a:t>
            </a:r>
            <a:r>
              <a:rPr lang="en-NZ">
                <a:solidFill>
                  <a:srgbClr val="003E60"/>
                </a:solidFill>
                <a:latin typeface="Aptos Display" panose="020B0004020202020204" pitchFamily="34" charset="0"/>
              </a:rPr>
              <a:t>and annual summaries to assist in rostering/rationing</a:t>
            </a:r>
          </a:p>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Assess whether policies have </a:t>
            </a:r>
            <a:r>
              <a:rPr lang="en-NZ" b="1">
                <a:solidFill>
                  <a:srgbClr val="003E60"/>
                </a:solidFill>
                <a:latin typeface="Aptos Display" panose="020B0004020202020204" pitchFamily="34" charset="0"/>
              </a:rPr>
              <a:t>reduced "paper allocation“ </a:t>
            </a:r>
            <a:r>
              <a:rPr lang="en-NZ">
                <a:solidFill>
                  <a:srgbClr val="003E60"/>
                </a:solidFill>
                <a:latin typeface="Aptos Display" panose="020B0004020202020204" pitchFamily="34" charset="0"/>
              </a:rPr>
              <a:t>and</a:t>
            </a:r>
            <a:r>
              <a:rPr lang="en-NZ" b="1">
                <a:solidFill>
                  <a:srgbClr val="003E60"/>
                </a:solidFill>
                <a:latin typeface="Aptos Display" panose="020B0004020202020204" pitchFamily="34" charset="0"/>
              </a:rPr>
              <a:t> returned allocation to being available</a:t>
            </a:r>
            <a:endParaRPr lang="en-NZ">
              <a:solidFill>
                <a:srgbClr val="003E60"/>
              </a:solidFill>
              <a:latin typeface="Aptos Display" panose="020B0004020202020204" pitchFamily="34" charset="0"/>
            </a:endParaRPr>
          </a:p>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Assess whether </a:t>
            </a:r>
            <a:r>
              <a:rPr lang="en-NZ" b="1">
                <a:solidFill>
                  <a:srgbClr val="003E60"/>
                </a:solidFill>
                <a:latin typeface="Aptos Display" panose="020B0004020202020204" pitchFamily="34" charset="0"/>
              </a:rPr>
              <a:t>pressure has been reduced </a:t>
            </a:r>
            <a:r>
              <a:rPr lang="en-NZ">
                <a:solidFill>
                  <a:srgbClr val="003E60"/>
                </a:solidFill>
                <a:latin typeface="Aptos Display" panose="020B0004020202020204" pitchFamily="34" charset="0"/>
              </a:rPr>
              <a:t>on </a:t>
            </a:r>
            <a:r>
              <a:rPr lang="en-NZ" b="1">
                <a:solidFill>
                  <a:srgbClr val="003E60"/>
                </a:solidFill>
                <a:latin typeface="Aptos Display" panose="020B0004020202020204" pitchFamily="34" charset="0"/>
              </a:rPr>
              <a:t>overallocated catchments/aquifers</a:t>
            </a:r>
          </a:p>
        </p:txBody>
      </p:sp>
      <p:sp>
        <p:nvSpPr>
          <p:cNvPr id="33" name="TextBox 32">
            <a:extLst>
              <a:ext uri="{FF2B5EF4-FFF2-40B4-BE49-F238E27FC236}">
                <a16:creationId xmlns:a16="http://schemas.microsoft.com/office/drawing/2014/main" id="{70620757-93A9-AB3F-C8FE-61DD4BA36287}"/>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PLAN AND PROVISION EFFECTIVENESS </a:t>
            </a:r>
          </a:p>
        </p:txBody>
      </p:sp>
      <p:cxnSp>
        <p:nvCxnSpPr>
          <p:cNvPr id="34" name="Straight Connector 33">
            <a:extLst>
              <a:ext uri="{FF2B5EF4-FFF2-40B4-BE49-F238E27FC236}">
                <a16:creationId xmlns:a16="http://schemas.microsoft.com/office/drawing/2014/main" id="{41C32DD8-8F17-3200-D993-A3D96F1A81E9}"/>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8C3374B-C208-F7F3-8CA3-EB217272ABDD}"/>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91AB35C5-82F1-8EE7-6BCD-BA52F82C1036}"/>
              </a:ext>
            </a:extLst>
          </p:cNvPr>
          <p:cNvSpPr txBox="1"/>
          <p:nvPr/>
        </p:nvSpPr>
        <p:spPr>
          <a:xfrm>
            <a:off x="3209860" y="6333667"/>
            <a:ext cx="8722254"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35(2)(b), NEB 60B and Planning Bill Sch 3. 11(2)</a:t>
            </a:r>
          </a:p>
        </p:txBody>
      </p:sp>
      <p:sp>
        <p:nvSpPr>
          <p:cNvPr id="43" name="TextBox 42">
            <a:extLst>
              <a:ext uri="{FF2B5EF4-FFF2-40B4-BE49-F238E27FC236}">
                <a16:creationId xmlns:a16="http://schemas.microsoft.com/office/drawing/2014/main" id="{5540C1A6-44B7-0F74-EEEE-D6506FF96059}"/>
              </a:ext>
            </a:extLst>
          </p:cNvPr>
          <p:cNvSpPr txBox="1"/>
          <p:nvPr/>
        </p:nvSpPr>
        <p:spPr>
          <a:xfrm>
            <a:off x="5290399" y="684481"/>
            <a:ext cx="5170050" cy="2769989"/>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Evaluate whether </a:t>
            </a:r>
            <a:r>
              <a:rPr lang="en-NZ" b="1">
                <a:solidFill>
                  <a:srgbClr val="003E60"/>
                </a:solidFill>
                <a:latin typeface="Aptos Display" panose="020B0004020202020204" pitchFamily="34" charset="0"/>
              </a:rPr>
              <a:t>environmental flows achieve intended “use” and ecological objectives</a:t>
            </a:r>
          </a:p>
          <a:p>
            <a:pPr marL="742950" lvl="1"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Detection of unintended </a:t>
            </a:r>
            <a:r>
              <a:rPr lang="en-NZ" b="1">
                <a:solidFill>
                  <a:srgbClr val="003E60"/>
                </a:solidFill>
                <a:latin typeface="Aptos Display" panose="020B0004020202020204" pitchFamily="34" charset="0"/>
              </a:rPr>
              <a:t>use limitations </a:t>
            </a:r>
            <a:r>
              <a:rPr lang="en-NZ">
                <a:solidFill>
                  <a:srgbClr val="003E60"/>
                </a:solidFill>
                <a:latin typeface="Aptos Display" panose="020B0004020202020204" pitchFamily="34" charset="0"/>
              </a:rPr>
              <a:t>and </a:t>
            </a:r>
            <a:r>
              <a:rPr lang="en-NZ" b="1">
                <a:solidFill>
                  <a:srgbClr val="003E60"/>
                </a:solidFill>
                <a:latin typeface="Aptos Display" panose="020B0004020202020204" pitchFamily="34" charset="0"/>
              </a:rPr>
              <a:t>environmental effects</a:t>
            </a:r>
          </a:p>
          <a:p>
            <a:pPr marL="742950" lvl="1"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Frequency, duration, and severity of </a:t>
            </a:r>
            <a:r>
              <a:rPr lang="en-NZ" b="1">
                <a:solidFill>
                  <a:srgbClr val="003E60"/>
                </a:solidFill>
                <a:latin typeface="Aptos Display" panose="020B0004020202020204" pitchFamily="34" charset="0"/>
              </a:rPr>
              <a:t>restrictions</a:t>
            </a:r>
          </a:p>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Assess whether </a:t>
            </a:r>
            <a:r>
              <a:rPr lang="en-NZ" b="1">
                <a:solidFill>
                  <a:srgbClr val="003E60"/>
                </a:solidFill>
                <a:latin typeface="Aptos Display" panose="020B0004020202020204" pitchFamily="34" charset="0"/>
              </a:rPr>
              <a:t>residual flows are set appropriately </a:t>
            </a:r>
            <a:r>
              <a:rPr lang="en-NZ">
                <a:solidFill>
                  <a:srgbClr val="003E60"/>
                </a:solidFill>
                <a:latin typeface="Aptos Display" panose="020B0004020202020204" pitchFamily="34" charset="0"/>
              </a:rPr>
              <a:t>and </a:t>
            </a:r>
            <a:r>
              <a:rPr lang="en-NZ" b="1">
                <a:solidFill>
                  <a:srgbClr val="003E60"/>
                </a:solidFill>
                <a:latin typeface="Aptos Display" panose="020B0004020202020204" pitchFamily="34" charset="0"/>
              </a:rPr>
              <a:t>achieve intended outcome</a:t>
            </a:r>
          </a:p>
        </p:txBody>
      </p:sp>
      <p:cxnSp>
        <p:nvCxnSpPr>
          <p:cNvPr id="4" name="Straight Connector 3">
            <a:extLst>
              <a:ext uri="{FF2B5EF4-FFF2-40B4-BE49-F238E27FC236}">
                <a16:creationId xmlns:a16="http://schemas.microsoft.com/office/drawing/2014/main" id="{471DF464-57F4-91A0-0478-DD2AFDB56891}"/>
              </a:ext>
            </a:extLst>
          </p:cNvPr>
          <p:cNvCxnSpPr>
            <a:cxnSpLocks/>
          </p:cNvCxnSpPr>
          <p:nvPr/>
        </p:nvCxnSpPr>
        <p:spPr>
          <a:xfrm>
            <a:off x="3209859" y="355282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85D4E702-26A1-20F2-B974-28C0E450379E}"/>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46C3EB4B-0CDD-D347-11FC-D8CB3096BE86}"/>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pic>
        <p:nvPicPr>
          <p:cNvPr id="3" name="Picture 2" descr="A group of icons with text&#10;&#10;AI-generated content may be incorrect.">
            <a:extLst>
              <a:ext uri="{FF2B5EF4-FFF2-40B4-BE49-F238E27FC236}">
                <a16:creationId xmlns:a16="http://schemas.microsoft.com/office/drawing/2014/main" id="{C3D54749-668C-532B-74AD-35437C739564}"/>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l="2732" t="50014" r="68668" b="2342"/>
          <a:stretch>
            <a:fillRect/>
          </a:stretch>
        </p:blipFill>
        <p:spPr>
          <a:xfrm>
            <a:off x="3343660" y="985765"/>
            <a:ext cx="1854429" cy="2059471"/>
          </a:xfrm>
          <a:prstGeom prst="rect">
            <a:avLst/>
          </a:prstGeom>
        </p:spPr>
      </p:pic>
      <p:pic>
        <p:nvPicPr>
          <p:cNvPr id="5" name="Picture 4" descr="A group of icons with text&#10;&#10;AI-generated content may be incorrect.">
            <a:extLst>
              <a:ext uri="{FF2B5EF4-FFF2-40B4-BE49-F238E27FC236}">
                <a16:creationId xmlns:a16="http://schemas.microsoft.com/office/drawing/2014/main" id="{FF89B5DD-51A2-2194-09C2-DE5198C198BC}"/>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l="35734" t="49184" r="35666" b="3172"/>
          <a:stretch>
            <a:fillRect/>
          </a:stretch>
        </p:blipFill>
        <p:spPr>
          <a:xfrm>
            <a:off x="3343660" y="3836536"/>
            <a:ext cx="1907752" cy="2118690"/>
          </a:xfrm>
          <a:prstGeom prst="rect">
            <a:avLst/>
          </a:prstGeom>
        </p:spPr>
      </p:pic>
      <p:pic>
        <p:nvPicPr>
          <p:cNvPr id="8" name="Graphic 7" descr="Priorities with solid fill">
            <a:extLst>
              <a:ext uri="{FF2B5EF4-FFF2-40B4-BE49-F238E27FC236}">
                <a16:creationId xmlns:a16="http://schemas.microsoft.com/office/drawing/2014/main" id="{CE7FFF77-EED7-5763-47D5-5D5B5D00B03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63247" y="779420"/>
            <a:ext cx="488850" cy="488850"/>
          </a:xfrm>
          <a:prstGeom prst="rect">
            <a:avLst/>
          </a:prstGeom>
        </p:spPr>
      </p:pic>
      <p:pic>
        <p:nvPicPr>
          <p:cNvPr id="9" name="Graphic 8" descr="Handshake with solid fill">
            <a:extLst>
              <a:ext uri="{FF2B5EF4-FFF2-40B4-BE49-F238E27FC236}">
                <a16:creationId xmlns:a16="http://schemas.microsoft.com/office/drawing/2014/main" id="{55270EBF-19B2-6320-0523-AD501A00F3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628047" y="793116"/>
            <a:ext cx="461155" cy="461155"/>
          </a:xfrm>
          <a:prstGeom prst="rect">
            <a:avLst/>
          </a:prstGeom>
        </p:spPr>
      </p:pic>
      <p:pic>
        <p:nvPicPr>
          <p:cNvPr id="14" name="Graphic 13" descr="Priorities with solid fill">
            <a:extLst>
              <a:ext uri="{FF2B5EF4-FFF2-40B4-BE49-F238E27FC236}">
                <a16:creationId xmlns:a16="http://schemas.microsoft.com/office/drawing/2014/main" id="{E7399B8E-6E41-AB26-8780-0023361AF2A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63247" y="2952924"/>
            <a:ext cx="488850" cy="488850"/>
          </a:xfrm>
          <a:prstGeom prst="rect">
            <a:avLst/>
          </a:prstGeom>
        </p:spPr>
      </p:pic>
      <p:pic>
        <p:nvPicPr>
          <p:cNvPr id="15" name="Graphic 14" descr="Handshake with solid fill">
            <a:extLst>
              <a:ext uri="{FF2B5EF4-FFF2-40B4-BE49-F238E27FC236}">
                <a16:creationId xmlns:a16="http://schemas.microsoft.com/office/drawing/2014/main" id="{B1581AD1-61E0-E97A-ABCF-C37C9D3B6D3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628047" y="2966620"/>
            <a:ext cx="461155" cy="461155"/>
          </a:xfrm>
          <a:prstGeom prst="rect">
            <a:avLst/>
          </a:prstGeom>
        </p:spPr>
      </p:pic>
      <p:pic>
        <p:nvPicPr>
          <p:cNvPr id="22" name="Graphic 21" descr="Priorities with solid fill">
            <a:extLst>
              <a:ext uri="{FF2B5EF4-FFF2-40B4-BE49-F238E27FC236}">
                <a16:creationId xmlns:a16="http://schemas.microsoft.com/office/drawing/2014/main" id="{9EC694EA-C75D-8928-9134-F524A310E6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63247" y="4597117"/>
            <a:ext cx="488850" cy="488850"/>
          </a:xfrm>
          <a:prstGeom prst="rect">
            <a:avLst/>
          </a:prstGeom>
        </p:spPr>
      </p:pic>
      <p:pic>
        <p:nvPicPr>
          <p:cNvPr id="23" name="Graphic 22" descr="Priorities with solid fill">
            <a:extLst>
              <a:ext uri="{FF2B5EF4-FFF2-40B4-BE49-F238E27FC236}">
                <a16:creationId xmlns:a16="http://schemas.microsoft.com/office/drawing/2014/main" id="{32289628-516D-CC18-EDFB-F096ADC966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67915" y="3774292"/>
            <a:ext cx="488850" cy="488850"/>
          </a:xfrm>
          <a:prstGeom prst="rect">
            <a:avLst/>
          </a:prstGeom>
        </p:spPr>
      </p:pic>
      <p:pic>
        <p:nvPicPr>
          <p:cNvPr id="24" name="Graphic 23" descr="Harvey Balls 50% with solid fill">
            <a:extLst>
              <a:ext uri="{FF2B5EF4-FFF2-40B4-BE49-F238E27FC236}">
                <a16:creationId xmlns:a16="http://schemas.microsoft.com/office/drawing/2014/main" id="{C1A5AC84-2B74-70BE-7864-0398E508DD4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16817" y="3781380"/>
            <a:ext cx="461155" cy="461155"/>
          </a:xfrm>
          <a:prstGeom prst="rect">
            <a:avLst/>
          </a:prstGeom>
        </p:spPr>
      </p:pic>
      <p:pic>
        <p:nvPicPr>
          <p:cNvPr id="25" name="Graphic 24" descr="Handshake with solid fill">
            <a:extLst>
              <a:ext uri="{FF2B5EF4-FFF2-40B4-BE49-F238E27FC236}">
                <a16:creationId xmlns:a16="http://schemas.microsoft.com/office/drawing/2014/main" id="{1B209AB7-EA65-C807-24A4-EBE6B0DDB0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628047" y="3783320"/>
            <a:ext cx="461155" cy="461155"/>
          </a:xfrm>
          <a:prstGeom prst="rect">
            <a:avLst/>
          </a:prstGeom>
        </p:spPr>
      </p:pic>
      <p:pic>
        <p:nvPicPr>
          <p:cNvPr id="28" name="Graphic 27" descr="Priorities with solid fill">
            <a:extLst>
              <a:ext uri="{FF2B5EF4-FFF2-40B4-BE49-F238E27FC236}">
                <a16:creationId xmlns:a16="http://schemas.microsoft.com/office/drawing/2014/main" id="{B3B13B59-335A-5653-2591-D397974A947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63247" y="5535464"/>
            <a:ext cx="488850" cy="488850"/>
          </a:xfrm>
          <a:prstGeom prst="rect">
            <a:avLst/>
          </a:prstGeom>
        </p:spPr>
      </p:pic>
      <p:sp>
        <p:nvSpPr>
          <p:cNvPr id="30" name="Oval 29">
            <a:extLst>
              <a:ext uri="{FF2B5EF4-FFF2-40B4-BE49-F238E27FC236}">
                <a16:creationId xmlns:a16="http://schemas.microsoft.com/office/drawing/2014/main" id="{47396F8E-A2D4-A053-D70C-E1A63EBE8086}"/>
              </a:ext>
            </a:extLst>
          </p:cNvPr>
          <p:cNvSpPr/>
          <p:nvPr/>
        </p:nvSpPr>
        <p:spPr>
          <a:xfrm>
            <a:off x="11176776" y="839234"/>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Oval 40">
            <a:extLst>
              <a:ext uri="{FF2B5EF4-FFF2-40B4-BE49-F238E27FC236}">
                <a16:creationId xmlns:a16="http://schemas.microsoft.com/office/drawing/2014/main" id="{E0FE9C68-8472-6131-754B-34492973B8B3}"/>
              </a:ext>
            </a:extLst>
          </p:cNvPr>
          <p:cNvSpPr/>
          <p:nvPr/>
        </p:nvSpPr>
        <p:spPr>
          <a:xfrm>
            <a:off x="11165835" y="3008801"/>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5" name="Oval 44">
            <a:extLst>
              <a:ext uri="{FF2B5EF4-FFF2-40B4-BE49-F238E27FC236}">
                <a16:creationId xmlns:a16="http://schemas.microsoft.com/office/drawing/2014/main" id="{935141B4-19D5-ABE3-2CFB-5257345C3D52}"/>
              </a:ext>
            </a:extLst>
          </p:cNvPr>
          <p:cNvSpPr/>
          <p:nvPr/>
        </p:nvSpPr>
        <p:spPr>
          <a:xfrm>
            <a:off x="11176776" y="4658432"/>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8" name="Oval 47">
            <a:extLst>
              <a:ext uri="{FF2B5EF4-FFF2-40B4-BE49-F238E27FC236}">
                <a16:creationId xmlns:a16="http://schemas.microsoft.com/office/drawing/2014/main" id="{4E6B7277-7F5D-E683-E663-24F6A8A3B02E}"/>
              </a:ext>
            </a:extLst>
          </p:cNvPr>
          <p:cNvSpPr/>
          <p:nvPr/>
        </p:nvSpPr>
        <p:spPr>
          <a:xfrm>
            <a:off x="11176776" y="5589006"/>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847437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7B666-BD01-7166-356C-26CD03A39D69}"/>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F26754BF-57ED-1AAF-3629-3FC6A1F8E5CE}"/>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B9F3E23B-2D1B-1899-09D4-981AEBE4D65B}"/>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74E2C872-F9D3-A35F-8B01-F482074BBF3F}"/>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8239A8F4-B6A9-16CE-E81C-A02895A49D6A}"/>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E910A9F2-DB29-3668-4E66-AFD026B53F4E}"/>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D4F42DAC-C425-91AE-0AE5-F35B848D3278}"/>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9B43BDE2-A655-1A4B-05F9-2EC5141790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4EBB5F4-B4FB-A511-76F1-7072B9FEBC9A}"/>
              </a:ext>
            </a:extLst>
          </p:cNvPr>
          <p:cNvPicPr>
            <a:picLocks noChangeAspect="1"/>
          </p:cNvPicPr>
          <p:nvPr/>
        </p:nvPicPr>
        <p:blipFill>
          <a:blip r:embed="rId5">
            <a:duotone>
              <a:schemeClr val="accent1">
                <a:shade val="45000"/>
                <a:satMod val="135000"/>
              </a:schemeClr>
              <a:prstClr val="white"/>
            </a:duotone>
          </a:blip>
          <a:stretch>
            <a:fillRect/>
          </a:stretch>
        </p:blipFill>
        <p:spPr>
          <a:xfrm>
            <a:off x="4042627" y="875761"/>
            <a:ext cx="7297416" cy="5892720"/>
          </a:xfrm>
          <a:prstGeom prst="rect">
            <a:avLst/>
          </a:prstGeom>
        </p:spPr>
      </p:pic>
    </p:spTree>
    <p:extLst>
      <p:ext uri="{BB962C8B-B14F-4D97-AF65-F5344CB8AC3E}">
        <p14:creationId xmlns:p14="http://schemas.microsoft.com/office/powerpoint/2010/main" val="956117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4B8E7-183E-1DBE-A994-7C648166D0A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C9C7C220-47B7-B7F2-0D13-5B53D8C7A2C0}"/>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8FAA5766-9310-DBA7-68F6-B4D1C12162C7}"/>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FD766532-54E1-50C0-D382-91754BCBFC73}"/>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C3C901D1-ED2E-78D0-98CE-5094281670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ECDE2083-B8BC-7B3B-9872-E8914057CDA4}"/>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7FE402C2-F0EE-9E2A-DB29-7D60D999362E}"/>
              </a:ext>
            </a:extLst>
          </p:cNvPr>
          <p:cNvSpPr txBox="1"/>
          <p:nvPr/>
        </p:nvSpPr>
        <p:spPr>
          <a:xfrm>
            <a:off x="5545041" y="3943488"/>
            <a:ext cx="5056245" cy="1877437"/>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sz="1600" b="1">
                <a:solidFill>
                  <a:srgbClr val="003E60"/>
                </a:solidFill>
                <a:latin typeface="Aptos Display" panose="020B0004020202020204" pitchFamily="34" charset="0"/>
              </a:rPr>
              <a:t>Climate changes and risks </a:t>
            </a:r>
            <a:r>
              <a:rPr lang="en-NZ" sz="1600">
                <a:solidFill>
                  <a:srgbClr val="003E60"/>
                </a:solidFill>
                <a:latin typeface="Aptos Display" panose="020B0004020202020204" pitchFamily="34" charset="0"/>
              </a:rPr>
              <a:t>to water users and ecosystem health</a:t>
            </a:r>
          </a:p>
          <a:p>
            <a:pPr marL="171450" indent="-171450">
              <a:spcAft>
                <a:spcPts val="1200"/>
              </a:spcAft>
              <a:buFont typeface="Arial" panose="020B0604020202020204" pitchFamily="34" charset="0"/>
              <a:buChar char="•"/>
            </a:pPr>
            <a:r>
              <a:rPr lang="en-NZ" sz="1600" b="1">
                <a:solidFill>
                  <a:srgbClr val="003E60"/>
                </a:solidFill>
                <a:latin typeface="Aptos Display" panose="020B0004020202020204" pitchFamily="34" charset="0"/>
              </a:rPr>
              <a:t>Proactively identify </a:t>
            </a:r>
            <a:r>
              <a:rPr lang="en-NZ" sz="1600">
                <a:solidFill>
                  <a:srgbClr val="003E60"/>
                </a:solidFill>
                <a:latin typeface="Aptos Display" panose="020B0004020202020204" pitchFamily="34" charset="0"/>
              </a:rPr>
              <a:t>priority </a:t>
            </a:r>
            <a:r>
              <a:rPr lang="en-NZ" sz="1600" b="1">
                <a:solidFill>
                  <a:srgbClr val="003E60"/>
                </a:solidFill>
                <a:latin typeface="Aptos Display" panose="020B0004020202020204" pitchFamily="34" charset="0"/>
              </a:rPr>
              <a:t>locations</a:t>
            </a:r>
            <a:r>
              <a:rPr lang="en-NZ" sz="1600">
                <a:solidFill>
                  <a:srgbClr val="003E60"/>
                </a:solidFill>
                <a:latin typeface="Aptos Display" panose="020B0004020202020204" pitchFamily="34" charset="0"/>
              </a:rPr>
              <a:t> for flow, groundwater, water use and ecology </a:t>
            </a:r>
            <a:r>
              <a:rPr lang="en-NZ" sz="1600" b="1">
                <a:solidFill>
                  <a:srgbClr val="003E60"/>
                </a:solidFill>
                <a:latin typeface="Aptos Display" panose="020B0004020202020204" pitchFamily="34" charset="0"/>
              </a:rPr>
              <a:t>monitoring</a:t>
            </a:r>
          </a:p>
          <a:p>
            <a:pPr marL="171450" indent="-171450">
              <a:spcAft>
                <a:spcPts val="1200"/>
              </a:spcAft>
              <a:buFont typeface="Arial" panose="020B0604020202020204" pitchFamily="34" charset="0"/>
              <a:buChar char="•"/>
            </a:pPr>
            <a:r>
              <a:rPr lang="en-NZ" sz="1600">
                <a:solidFill>
                  <a:srgbClr val="003E60"/>
                </a:solidFill>
                <a:latin typeface="Aptos Display" panose="020B0004020202020204" pitchFamily="34" charset="0"/>
              </a:rPr>
              <a:t>Evaluate </a:t>
            </a:r>
            <a:r>
              <a:rPr lang="en-NZ" sz="1600" b="1">
                <a:solidFill>
                  <a:srgbClr val="003E60"/>
                </a:solidFill>
                <a:latin typeface="Aptos Display" panose="020B0004020202020204" pitchFamily="34" charset="0"/>
              </a:rPr>
              <a:t>water security </a:t>
            </a:r>
            <a:r>
              <a:rPr lang="en-NZ" sz="1600">
                <a:solidFill>
                  <a:srgbClr val="003E60"/>
                </a:solidFill>
                <a:latin typeface="Aptos Display" panose="020B0004020202020204" pitchFamily="34" charset="0"/>
              </a:rPr>
              <a:t>for</a:t>
            </a:r>
            <a:r>
              <a:rPr lang="en-NZ" sz="1600" b="1">
                <a:solidFill>
                  <a:srgbClr val="003E60"/>
                </a:solidFill>
                <a:latin typeface="Aptos Display" panose="020B0004020202020204" pitchFamily="34" charset="0"/>
              </a:rPr>
              <a:t> economic development, and environmental protection</a:t>
            </a:r>
          </a:p>
        </p:txBody>
      </p:sp>
      <p:sp>
        <p:nvSpPr>
          <p:cNvPr id="33" name="TextBox 32">
            <a:extLst>
              <a:ext uri="{FF2B5EF4-FFF2-40B4-BE49-F238E27FC236}">
                <a16:creationId xmlns:a16="http://schemas.microsoft.com/office/drawing/2014/main" id="{FCE0D9FD-E1C1-3BBB-1E21-CAA84A0937E0}"/>
              </a:ext>
            </a:extLst>
          </p:cNvPr>
          <p:cNvSpPr txBox="1"/>
          <p:nvPr/>
        </p:nvSpPr>
        <p:spPr>
          <a:xfrm>
            <a:off x="2964596" y="131055"/>
            <a:ext cx="899880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FUTURE SCENARIOS, PRESSURES AND CLIMATE CHANGE</a:t>
            </a:r>
          </a:p>
        </p:txBody>
      </p:sp>
      <p:cxnSp>
        <p:nvCxnSpPr>
          <p:cNvPr id="34" name="Straight Connector 33">
            <a:extLst>
              <a:ext uri="{FF2B5EF4-FFF2-40B4-BE49-F238E27FC236}">
                <a16:creationId xmlns:a16="http://schemas.microsoft.com/office/drawing/2014/main" id="{442E923A-45D9-24D2-AF91-2982AF76A84D}"/>
              </a:ext>
            </a:extLst>
          </p:cNvPr>
          <p:cNvCxnSpPr>
            <a:cxnSpLocks/>
          </p:cNvCxnSpPr>
          <p:nvPr/>
        </p:nvCxnSpPr>
        <p:spPr>
          <a:xfrm>
            <a:off x="3209859" y="158885"/>
            <a:ext cx="8648766" cy="0"/>
          </a:xfrm>
          <a:prstGeom prst="line">
            <a:avLst/>
          </a:prstGeom>
          <a:ln>
            <a:solidFill>
              <a:srgbClr val="1F4D1A"/>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06643135-57A7-F223-5E7B-BE99EB1A96E0}"/>
              </a:ext>
            </a:extLst>
          </p:cNvPr>
          <p:cNvCxnSpPr>
            <a:cxnSpLocks/>
          </p:cNvCxnSpPr>
          <p:nvPr/>
        </p:nvCxnSpPr>
        <p:spPr>
          <a:xfrm>
            <a:off x="3209859" y="549547"/>
            <a:ext cx="8648766" cy="0"/>
          </a:xfrm>
          <a:prstGeom prst="line">
            <a:avLst/>
          </a:prstGeom>
          <a:ln>
            <a:solidFill>
              <a:srgbClr val="1F4D1A"/>
            </a:solidFill>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1120A006-DD71-6CCF-D1EA-B5C83C31CA9F}"/>
              </a:ext>
            </a:extLst>
          </p:cNvPr>
          <p:cNvSpPr txBox="1"/>
          <p:nvPr/>
        </p:nvSpPr>
        <p:spPr>
          <a:xfrm>
            <a:off x="3204577" y="6333667"/>
            <a:ext cx="8683537"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7(</a:t>
            </a:r>
            <a:r>
              <a:rPr lang="en-NZ" sz="2000" err="1">
                <a:solidFill>
                  <a:srgbClr val="003E60"/>
                </a:solidFill>
                <a:latin typeface="Aptos ExtraBold" panose="020F0502020204030204" pitchFamily="34" charset="0"/>
              </a:rPr>
              <a:t>i</a:t>
            </a:r>
            <a:r>
              <a:rPr lang="en-NZ" sz="2000">
                <a:solidFill>
                  <a:srgbClr val="003E60"/>
                </a:solidFill>
                <a:latin typeface="Aptos ExtraBold" panose="020F0502020204030204" pitchFamily="34" charset="0"/>
              </a:rPr>
              <a:t>), NEB 57(d) and 60B(2(a))</a:t>
            </a:r>
          </a:p>
        </p:txBody>
      </p:sp>
      <p:cxnSp>
        <p:nvCxnSpPr>
          <p:cNvPr id="4" name="Straight Connector 3">
            <a:extLst>
              <a:ext uri="{FF2B5EF4-FFF2-40B4-BE49-F238E27FC236}">
                <a16:creationId xmlns:a16="http://schemas.microsoft.com/office/drawing/2014/main" id="{71A853AB-1767-B88D-DA61-9203CDF601C5}"/>
              </a:ext>
            </a:extLst>
          </p:cNvPr>
          <p:cNvCxnSpPr>
            <a:cxnSpLocks/>
          </p:cNvCxnSpPr>
          <p:nvPr/>
        </p:nvCxnSpPr>
        <p:spPr>
          <a:xfrm>
            <a:off x="3209859" y="3552825"/>
            <a:ext cx="8648766" cy="0"/>
          </a:xfrm>
          <a:prstGeom prst="line">
            <a:avLst/>
          </a:prstGeom>
          <a:ln>
            <a:solidFill>
              <a:srgbClr val="1F4D1A"/>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F35C414-4409-A5EB-269B-5AB7D67FC8E2}"/>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F0D883BA-27C8-E3BE-654F-D53D49E92B39}"/>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0B0187A-C988-FF62-8C2B-8095EBF5BFEA}"/>
              </a:ext>
            </a:extLst>
          </p:cNvPr>
          <p:cNvSpPr txBox="1"/>
          <p:nvPr/>
        </p:nvSpPr>
        <p:spPr>
          <a:xfrm>
            <a:off x="5539057" y="830023"/>
            <a:ext cx="5047990" cy="2369880"/>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sz="1600">
                <a:solidFill>
                  <a:srgbClr val="003E60"/>
                </a:solidFill>
                <a:latin typeface="Aptos Display" panose="020B0004020202020204" pitchFamily="34" charset="0"/>
              </a:rPr>
              <a:t>Identify areas of </a:t>
            </a:r>
            <a:r>
              <a:rPr lang="en-NZ" sz="1600" b="1">
                <a:solidFill>
                  <a:srgbClr val="003E60"/>
                </a:solidFill>
                <a:latin typeface="Aptos Display" panose="020B0004020202020204" pitchFamily="34" charset="0"/>
              </a:rPr>
              <a:t>potential  irrigation expansion </a:t>
            </a:r>
            <a:r>
              <a:rPr lang="en-NZ" sz="1600">
                <a:solidFill>
                  <a:srgbClr val="003E60"/>
                </a:solidFill>
                <a:latin typeface="Aptos Display" panose="020B0004020202020204" pitchFamily="34" charset="0"/>
              </a:rPr>
              <a:t>to understand </a:t>
            </a:r>
            <a:r>
              <a:rPr lang="en-NZ" sz="1600" b="1">
                <a:solidFill>
                  <a:srgbClr val="003E60"/>
                </a:solidFill>
                <a:latin typeface="Aptos Display" panose="020B0004020202020204" pitchFamily="34" charset="0"/>
              </a:rPr>
              <a:t>future pressure on catchments and aquifers</a:t>
            </a:r>
          </a:p>
          <a:p>
            <a:pPr marL="171450" indent="-171450">
              <a:spcAft>
                <a:spcPts val="1200"/>
              </a:spcAft>
              <a:buFont typeface="Arial" panose="020B0604020202020204" pitchFamily="34" charset="0"/>
              <a:buChar char="•"/>
            </a:pPr>
            <a:r>
              <a:rPr lang="en-NZ" sz="1600" b="1">
                <a:solidFill>
                  <a:srgbClr val="003E60"/>
                </a:solidFill>
                <a:latin typeface="Aptos Display" panose="020B0004020202020204" pitchFamily="34" charset="0"/>
              </a:rPr>
              <a:t>Proactively identify </a:t>
            </a:r>
            <a:r>
              <a:rPr lang="en-NZ" sz="1600">
                <a:solidFill>
                  <a:srgbClr val="003E60"/>
                </a:solidFill>
                <a:latin typeface="Aptos Display" panose="020B0004020202020204" pitchFamily="34" charset="0"/>
              </a:rPr>
              <a:t>priority </a:t>
            </a:r>
            <a:r>
              <a:rPr lang="en-NZ" sz="1600" b="1">
                <a:solidFill>
                  <a:srgbClr val="003E60"/>
                </a:solidFill>
                <a:latin typeface="Aptos Display" panose="020B0004020202020204" pitchFamily="34" charset="0"/>
              </a:rPr>
              <a:t>locations for </a:t>
            </a:r>
            <a:r>
              <a:rPr lang="en-NZ" sz="1600">
                <a:solidFill>
                  <a:srgbClr val="003E60"/>
                </a:solidFill>
                <a:latin typeface="Aptos Display" panose="020B0004020202020204" pitchFamily="34" charset="0"/>
              </a:rPr>
              <a:t>flow, groundwater, water use and ecology </a:t>
            </a:r>
            <a:r>
              <a:rPr lang="en-NZ" sz="1600" b="1">
                <a:solidFill>
                  <a:srgbClr val="003E60"/>
                </a:solidFill>
                <a:latin typeface="Aptos Display" panose="020B0004020202020204" pitchFamily="34" charset="0"/>
              </a:rPr>
              <a:t>monitoring</a:t>
            </a:r>
          </a:p>
          <a:p>
            <a:pPr marL="171450" indent="-171450">
              <a:spcAft>
                <a:spcPts val="1200"/>
              </a:spcAft>
              <a:buFont typeface="Arial" panose="020B0604020202020204" pitchFamily="34" charset="0"/>
              <a:buChar char="•"/>
            </a:pPr>
            <a:r>
              <a:rPr lang="en-NZ" sz="1600">
                <a:solidFill>
                  <a:srgbClr val="003E60"/>
                </a:solidFill>
                <a:latin typeface="Aptos Display" panose="020B0004020202020204" pitchFamily="34" charset="0"/>
              </a:rPr>
              <a:t>Understand how </a:t>
            </a:r>
            <a:r>
              <a:rPr lang="en-NZ" sz="1600" b="1">
                <a:solidFill>
                  <a:srgbClr val="003E60"/>
                </a:solidFill>
                <a:latin typeface="Aptos Display" panose="020B0004020202020204" pitchFamily="34" charset="0"/>
              </a:rPr>
              <a:t>efficiency</a:t>
            </a:r>
            <a:r>
              <a:rPr lang="en-NZ" sz="1600">
                <a:solidFill>
                  <a:srgbClr val="003E60"/>
                </a:solidFill>
                <a:latin typeface="Aptos Display" panose="020B0004020202020204" pitchFamily="34" charset="0"/>
              </a:rPr>
              <a:t> improvements, </a:t>
            </a:r>
            <a:r>
              <a:rPr lang="en-NZ" sz="1600" b="1">
                <a:solidFill>
                  <a:srgbClr val="003E60"/>
                </a:solidFill>
                <a:latin typeface="Aptos Display" panose="020B0004020202020204" pitchFamily="34" charset="0"/>
              </a:rPr>
              <a:t>storage</a:t>
            </a:r>
            <a:r>
              <a:rPr lang="en-NZ" sz="1600">
                <a:solidFill>
                  <a:srgbClr val="003E60"/>
                </a:solidFill>
                <a:latin typeface="Aptos Display" panose="020B0004020202020204" pitchFamily="34" charset="0"/>
              </a:rPr>
              <a:t>, </a:t>
            </a:r>
            <a:r>
              <a:rPr lang="en-NZ" sz="1600" b="1">
                <a:solidFill>
                  <a:srgbClr val="003E60"/>
                </a:solidFill>
                <a:latin typeface="Aptos Display" panose="020B0004020202020204" pitchFamily="34" charset="0"/>
              </a:rPr>
              <a:t>managed aquifer recharge</a:t>
            </a:r>
            <a:r>
              <a:rPr lang="en-NZ" sz="1600">
                <a:solidFill>
                  <a:srgbClr val="003E60"/>
                </a:solidFill>
                <a:latin typeface="Aptos Display" panose="020B0004020202020204" pitchFamily="34" charset="0"/>
              </a:rPr>
              <a:t>, and other options will fit into our management moving forward</a:t>
            </a:r>
          </a:p>
        </p:txBody>
      </p:sp>
      <p:pic>
        <p:nvPicPr>
          <p:cNvPr id="19" name="Picture 18" descr="A group of blue circular logos&#10;&#10;AI-generated content may be incorrect.">
            <a:extLst>
              <a:ext uri="{FF2B5EF4-FFF2-40B4-BE49-F238E27FC236}">
                <a16:creationId xmlns:a16="http://schemas.microsoft.com/office/drawing/2014/main" id="{E23770F6-0FE8-4D6C-6566-90B9B3286C73}"/>
              </a:ext>
            </a:extLst>
          </p:cNvPr>
          <p:cNvPicPr>
            <a:picLocks noChangeAspect="1"/>
          </p:cNvPicPr>
          <p:nvPr/>
        </p:nvPicPr>
        <p:blipFill>
          <a:blip r:embed="rId4">
            <a:extLst>
              <a:ext uri="{28A0092B-C50C-407E-A947-70E740481C1C}">
                <a14:useLocalDpi xmlns:a14="http://schemas.microsoft.com/office/drawing/2010/main" val="0"/>
              </a:ext>
            </a:extLst>
          </a:blip>
          <a:srcRect l="61969" r="6918" b="51864"/>
          <a:stretch>
            <a:fillRect/>
          </a:stretch>
        </p:blipFill>
        <p:spPr>
          <a:xfrm>
            <a:off x="3362292" y="940209"/>
            <a:ext cx="1983590" cy="2045893"/>
          </a:xfrm>
          <a:prstGeom prst="rect">
            <a:avLst/>
          </a:prstGeom>
        </p:spPr>
      </p:pic>
      <p:pic>
        <p:nvPicPr>
          <p:cNvPr id="22" name="Picture 21" descr="A group of blue circular logos&#10;&#10;AI-generated content may be incorrect.">
            <a:extLst>
              <a:ext uri="{FF2B5EF4-FFF2-40B4-BE49-F238E27FC236}">
                <a16:creationId xmlns:a16="http://schemas.microsoft.com/office/drawing/2014/main" id="{1A561AA1-DEA8-9825-EF94-D4CB71DE2F5A}"/>
              </a:ext>
            </a:extLst>
          </p:cNvPr>
          <p:cNvPicPr>
            <a:picLocks noChangeAspect="1"/>
          </p:cNvPicPr>
          <p:nvPr/>
        </p:nvPicPr>
        <p:blipFill>
          <a:blip r:embed="rId4">
            <a:extLst>
              <a:ext uri="{28A0092B-C50C-407E-A947-70E740481C1C}">
                <a14:useLocalDpi xmlns:a14="http://schemas.microsoft.com/office/drawing/2010/main" val="0"/>
              </a:ext>
            </a:extLst>
          </a:blip>
          <a:srcRect l="34616" t="48033" r="34271" b="3831"/>
          <a:stretch>
            <a:fillRect/>
          </a:stretch>
        </p:blipFill>
        <p:spPr>
          <a:xfrm>
            <a:off x="3400679" y="3907941"/>
            <a:ext cx="1906815" cy="1966706"/>
          </a:xfrm>
          <a:prstGeom prst="rect">
            <a:avLst/>
          </a:prstGeom>
        </p:spPr>
      </p:pic>
      <p:pic>
        <p:nvPicPr>
          <p:cNvPr id="24" name="Graphic 23" descr="Priorities with solid fill">
            <a:extLst>
              <a:ext uri="{FF2B5EF4-FFF2-40B4-BE49-F238E27FC236}">
                <a16:creationId xmlns:a16="http://schemas.microsoft.com/office/drawing/2014/main" id="{9EA5F83B-6BAB-C112-80BC-BE55BE8D87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96388" y="859594"/>
            <a:ext cx="488850" cy="488850"/>
          </a:xfrm>
          <a:prstGeom prst="rect">
            <a:avLst/>
          </a:prstGeom>
        </p:spPr>
      </p:pic>
      <p:pic>
        <p:nvPicPr>
          <p:cNvPr id="25" name="Graphic 24" descr="Handshake with solid fill">
            <a:extLst>
              <a:ext uri="{FF2B5EF4-FFF2-40B4-BE49-F238E27FC236}">
                <a16:creationId xmlns:a16="http://schemas.microsoft.com/office/drawing/2014/main" id="{77ED731A-7F10-9412-3E4D-F26A695F01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61188" y="873290"/>
            <a:ext cx="461155" cy="461155"/>
          </a:xfrm>
          <a:prstGeom prst="rect">
            <a:avLst/>
          </a:prstGeom>
        </p:spPr>
      </p:pic>
      <p:pic>
        <p:nvPicPr>
          <p:cNvPr id="28" name="Graphic 27" descr="Priorities with solid fill">
            <a:extLst>
              <a:ext uri="{FF2B5EF4-FFF2-40B4-BE49-F238E27FC236}">
                <a16:creationId xmlns:a16="http://schemas.microsoft.com/office/drawing/2014/main" id="{05D3416E-B670-7B8E-0CAC-C6EA15F12D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96388" y="2487149"/>
            <a:ext cx="488850" cy="488850"/>
          </a:xfrm>
          <a:prstGeom prst="rect">
            <a:avLst/>
          </a:prstGeom>
        </p:spPr>
      </p:pic>
      <p:pic>
        <p:nvPicPr>
          <p:cNvPr id="50" name="Graphic 49" descr="Handshake with solid fill">
            <a:extLst>
              <a:ext uri="{FF2B5EF4-FFF2-40B4-BE49-F238E27FC236}">
                <a16:creationId xmlns:a16="http://schemas.microsoft.com/office/drawing/2014/main" id="{0D158088-DAB6-AC37-4C86-4BDA73BB0D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61188" y="2500845"/>
            <a:ext cx="461155" cy="461155"/>
          </a:xfrm>
          <a:prstGeom prst="rect">
            <a:avLst/>
          </a:prstGeom>
        </p:spPr>
      </p:pic>
      <p:pic>
        <p:nvPicPr>
          <p:cNvPr id="52" name="Graphic 51" descr="Priorities with solid fill">
            <a:extLst>
              <a:ext uri="{FF2B5EF4-FFF2-40B4-BE49-F238E27FC236}">
                <a16:creationId xmlns:a16="http://schemas.microsoft.com/office/drawing/2014/main" id="{98B30A28-425D-4942-E66B-6BFFF675A6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96388" y="3896001"/>
            <a:ext cx="488850" cy="488850"/>
          </a:xfrm>
          <a:prstGeom prst="rect">
            <a:avLst/>
          </a:prstGeom>
        </p:spPr>
      </p:pic>
      <p:pic>
        <p:nvPicPr>
          <p:cNvPr id="53" name="Graphic 52" descr="Handshake with solid fill">
            <a:extLst>
              <a:ext uri="{FF2B5EF4-FFF2-40B4-BE49-F238E27FC236}">
                <a16:creationId xmlns:a16="http://schemas.microsoft.com/office/drawing/2014/main" id="{8FCF0122-6663-3DAF-02DD-6798A0E6188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61188" y="3909697"/>
            <a:ext cx="461155" cy="461155"/>
          </a:xfrm>
          <a:prstGeom prst="rect">
            <a:avLst/>
          </a:prstGeom>
        </p:spPr>
      </p:pic>
      <p:pic>
        <p:nvPicPr>
          <p:cNvPr id="55" name="Graphic 54" descr="Priorities with solid fill">
            <a:extLst>
              <a:ext uri="{FF2B5EF4-FFF2-40B4-BE49-F238E27FC236}">
                <a16:creationId xmlns:a16="http://schemas.microsoft.com/office/drawing/2014/main" id="{BDD398BF-8C5A-2011-40A1-261A905D593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96388" y="5193256"/>
            <a:ext cx="488850" cy="488850"/>
          </a:xfrm>
          <a:prstGeom prst="rect">
            <a:avLst/>
          </a:prstGeom>
        </p:spPr>
      </p:pic>
      <p:pic>
        <p:nvPicPr>
          <p:cNvPr id="56" name="Graphic 55" descr="Handshake with solid fill">
            <a:extLst>
              <a:ext uri="{FF2B5EF4-FFF2-40B4-BE49-F238E27FC236}">
                <a16:creationId xmlns:a16="http://schemas.microsoft.com/office/drawing/2014/main" id="{0E83F206-7112-70CC-E179-647B4CF89D8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61188" y="5206952"/>
            <a:ext cx="461155" cy="461155"/>
          </a:xfrm>
          <a:prstGeom prst="rect">
            <a:avLst/>
          </a:prstGeom>
        </p:spPr>
      </p:pic>
      <p:sp>
        <p:nvSpPr>
          <p:cNvPr id="57" name="Oval 56">
            <a:extLst>
              <a:ext uri="{FF2B5EF4-FFF2-40B4-BE49-F238E27FC236}">
                <a16:creationId xmlns:a16="http://schemas.microsoft.com/office/drawing/2014/main" id="{8CDDC49F-14E5-1480-BAF8-B556A2B2227E}"/>
              </a:ext>
            </a:extLst>
          </p:cNvPr>
          <p:cNvSpPr/>
          <p:nvPr/>
        </p:nvSpPr>
        <p:spPr>
          <a:xfrm>
            <a:off x="11101847" y="920757"/>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8" name="Oval 57">
            <a:extLst>
              <a:ext uri="{FF2B5EF4-FFF2-40B4-BE49-F238E27FC236}">
                <a16:creationId xmlns:a16="http://schemas.microsoft.com/office/drawing/2014/main" id="{10C55BB2-D50F-68C6-044A-9DDCAA42B5A1}"/>
              </a:ext>
            </a:extLst>
          </p:cNvPr>
          <p:cNvSpPr/>
          <p:nvPr/>
        </p:nvSpPr>
        <p:spPr>
          <a:xfrm>
            <a:off x="11101847" y="2548312"/>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9" name="Oval 58">
            <a:extLst>
              <a:ext uri="{FF2B5EF4-FFF2-40B4-BE49-F238E27FC236}">
                <a16:creationId xmlns:a16="http://schemas.microsoft.com/office/drawing/2014/main" id="{9E7BD885-71B0-14C8-BE7C-63E313B99A5D}"/>
              </a:ext>
            </a:extLst>
          </p:cNvPr>
          <p:cNvSpPr/>
          <p:nvPr/>
        </p:nvSpPr>
        <p:spPr>
          <a:xfrm>
            <a:off x="11101846" y="3959591"/>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0" name="Oval 59">
            <a:extLst>
              <a:ext uri="{FF2B5EF4-FFF2-40B4-BE49-F238E27FC236}">
                <a16:creationId xmlns:a16="http://schemas.microsoft.com/office/drawing/2014/main" id="{4F5B48D9-3817-187F-4911-D50442008B71}"/>
              </a:ext>
            </a:extLst>
          </p:cNvPr>
          <p:cNvSpPr/>
          <p:nvPr/>
        </p:nvSpPr>
        <p:spPr>
          <a:xfrm>
            <a:off x="11101846" y="5254419"/>
            <a:ext cx="348473" cy="366220"/>
          </a:xfrm>
          <a:prstGeom prst="ellipse">
            <a:avLst/>
          </a:prstGeom>
          <a:noFill/>
          <a:ln>
            <a:solidFill>
              <a:srgbClr val="003E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8112892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EF0C4-176D-CFD8-D7A1-ABFAE090350F}"/>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A45E816C-A073-2D78-7FA0-69419C5C8FA9}"/>
              </a:ext>
            </a:extLst>
          </p:cNvPr>
          <p:cNvSpPr/>
          <p:nvPr/>
        </p:nvSpPr>
        <p:spPr>
          <a:xfrm>
            <a:off x="42760" y="3721"/>
            <a:ext cx="12192000" cy="6854279"/>
          </a:xfrm>
          <a:prstGeom prst="rect">
            <a:avLst/>
          </a:prstGeom>
          <a:solidFill>
            <a:srgbClr val="142C43">
              <a:alpha val="72000"/>
            </a:srgbClr>
          </a:solidFill>
          <a:ln w="12700">
            <a:solidFill>
              <a:srgbClr val="142C43">
                <a:alpha val="0"/>
              </a:srgbClr>
            </a:solidFill>
            <a:prstDash val="solid"/>
          </a:ln>
        </p:spPr>
        <p:txBody>
          <a:bodyPr/>
          <a:lstStyle/>
          <a:p>
            <a:r>
              <a:rPr lang="en-NZ"/>
              <a:t> </a:t>
            </a:r>
          </a:p>
        </p:txBody>
      </p:sp>
      <p:pic>
        <p:nvPicPr>
          <p:cNvPr id="18" name="Picture 2" descr="A logo with white text&#10;&#10;AI-generated content may be incorrect.">
            <a:extLst>
              <a:ext uri="{FF2B5EF4-FFF2-40B4-BE49-F238E27FC236}">
                <a16:creationId xmlns:a16="http://schemas.microsoft.com/office/drawing/2014/main" id="{985D0D99-6BF8-CD12-10D0-8E52C8C65B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D0D5089-68DE-262A-7E0D-516A6A2B1A80}"/>
              </a:ext>
            </a:extLst>
          </p:cNvPr>
          <p:cNvSpPr>
            <a:spLocks noGrp="1"/>
          </p:cNvSpPr>
          <p:nvPr>
            <p:ph type="ctrTitle"/>
          </p:nvPr>
        </p:nvSpPr>
        <p:spPr>
          <a:xfrm>
            <a:off x="1170432" y="2461270"/>
            <a:ext cx="9851136" cy="1004507"/>
          </a:xfrm>
        </p:spPr>
        <p:txBody>
          <a:bodyPr>
            <a:normAutofit fontScale="90000"/>
          </a:bodyPr>
          <a:lstStyle/>
          <a:p>
            <a:r>
              <a:rPr lang="en-NZ" sz="7200">
                <a:solidFill>
                  <a:schemeClr val="bg1"/>
                </a:solidFill>
              </a:rPr>
              <a:t>Contaminants &amp; Nutrients</a:t>
            </a:r>
          </a:p>
        </p:txBody>
      </p:sp>
    </p:spTree>
    <p:extLst>
      <p:ext uri="{BB962C8B-B14F-4D97-AF65-F5344CB8AC3E}">
        <p14:creationId xmlns:p14="http://schemas.microsoft.com/office/powerpoint/2010/main" val="358789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F6172-2F43-7A9D-ACB2-413726353B9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813E39D-E1E1-2947-F4BA-14E713D9BFB7}"/>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9CFDAB49-B9EC-C98B-0F3E-E63C425E93BF}"/>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FD895E56-F456-8105-0194-182C6C2530EC}"/>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5B998811-6F68-BDDC-D178-79B6621F0827}"/>
              </a:ext>
            </a:extLst>
          </p:cNvPr>
          <p:cNvSpPr txBox="1"/>
          <p:nvPr/>
        </p:nvSpPr>
        <p:spPr>
          <a:xfrm>
            <a:off x="104732" y="89519"/>
            <a:ext cx="13085886" cy="584775"/>
          </a:xfrm>
          <a:prstGeom prst="rect">
            <a:avLst/>
          </a:prstGeom>
          <a:noFill/>
        </p:spPr>
        <p:txBody>
          <a:bodyPr wrap="square" lIns="91440" tIns="45720" rIns="91440" bIns="45720" rtlCol="0" anchor="t">
            <a:spAutoFit/>
          </a:bodyPr>
          <a:lstStyle/>
          <a:p>
            <a:r>
              <a:rPr lang="en-NZ" sz="3200" b="1">
                <a:solidFill>
                  <a:schemeClr val="bg1"/>
                </a:solidFill>
              </a:rPr>
              <a:t>Example Programmes: Contaminants</a:t>
            </a:r>
          </a:p>
        </p:txBody>
      </p:sp>
      <p:sp>
        <p:nvSpPr>
          <p:cNvPr id="19" name="Shape 4">
            <a:extLst>
              <a:ext uri="{FF2B5EF4-FFF2-40B4-BE49-F238E27FC236}">
                <a16:creationId xmlns:a16="http://schemas.microsoft.com/office/drawing/2014/main" id="{DDD2015A-B1D4-5DCC-2067-8F5C5119B2E3}"/>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B17FBDD4-B9AC-948B-DD7F-7B1F6CC2C4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5">
            <a:extLst>
              <a:ext uri="{FF2B5EF4-FFF2-40B4-BE49-F238E27FC236}">
                <a16:creationId xmlns:a16="http://schemas.microsoft.com/office/drawing/2014/main" id="{1220E0CF-8997-77E3-2859-17C0D8416889}"/>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
        <p:nvSpPr>
          <p:cNvPr id="2" name="Rectangle 1">
            <a:extLst>
              <a:ext uri="{FF2B5EF4-FFF2-40B4-BE49-F238E27FC236}">
                <a16:creationId xmlns:a16="http://schemas.microsoft.com/office/drawing/2014/main" id="{8117058B-5CE6-7233-4D0F-F0BF3C09627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3" name="AutoShape 2" descr="From Contaminants to Environmental Resilience">
            <a:extLst>
              <a:ext uri="{FF2B5EF4-FFF2-40B4-BE49-F238E27FC236}">
                <a16:creationId xmlns:a16="http://schemas.microsoft.com/office/drawing/2014/main" id="{DF13EC05-56A1-485A-D7E2-C5B689240B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pic>
        <p:nvPicPr>
          <p:cNvPr id="6" name="Picture 5">
            <a:extLst>
              <a:ext uri="{FF2B5EF4-FFF2-40B4-BE49-F238E27FC236}">
                <a16:creationId xmlns:a16="http://schemas.microsoft.com/office/drawing/2014/main" id="{A581B105-B346-1408-7892-45E45F4520CE}"/>
              </a:ext>
            </a:extLst>
          </p:cNvPr>
          <p:cNvPicPr>
            <a:picLocks noChangeAspect="1"/>
          </p:cNvPicPr>
          <p:nvPr/>
        </p:nvPicPr>
        <p:blipFill>
          <a:blip r:embed="rId5">
            <a:duotone>
              <a:schemeClr val="accent1">
                <a:shade val="45000"/>
                <a:satMod val="135000"/>
              </a:schemeClr>
              <a:prstClr val="white"/>
            </a:duotone>
          </a:blip>
          <a:stretch>
            <a:fillRect/>
          </a:stretch>
        </p:blipFill>
        <p:spPr>
          <a:xfrm>
            <a:off x="3220384" y="900142"/>
            <a:ext cx="8941902" cy="5974474"/>
          </a:xfrm>
          <a:prstGeom prst="rect">
            <a:avLst/>
          </a:prstGeom>
        </p:spPr>
      </p:pic>
    </p:spTree>
    <p:extLst>
      <p:ext uri="{BB962C8B-B14F-4D97-AF65-F5344CB8AC3E}">
        <p14:creationId xmlns:p14="http://schemas.microsoft.com/office/powerpoint/2010/main" val="1787086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0D44D-AA62-C5DD-509C-0F53FC8AC700}"/>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BA7DFE68-3A9C-A1BF-CDA6-4C8F97DE65E4}"/>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EBE27826-E8B0-8FDF-03CE-118DB42CC181}"/>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5838A32B-17F5-1185-3969-0E9D9B952C7B}"/>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0DD078DB-A16F-4EAA-1BC8-EFBF0F557E95}"/>
              </a:ext>
            </a:extLst>
          </p:cNvPr>
          <p:cNvSpPr txBox="1"/>
          <p:nvPr/>
        </p:nvSpPr>
        <p:spPr>
          <a:xfrm>
            <a:off x="104732" y="89519"/>
            <a:ext cx="10702968" cy="1077218"/>
          </a:xfrm>
          <a:prstGeom prst="rect">
            <a:avLst/>
          </a:prstGeom>
          <a:noFill/>
        </p:spPr>
        <p:txBody>
          <a:bodyPr wrap="square" rtlCol="0">
            <a:spAutoFit/>
          </a:bodyPr>
          <a:lstStyle/>
          <a:p>
            <a:r>
              <a:rPr lang="en-NZ" sz="3200" b="1">
                <a:solidFill>
                  <a:schemeClr val="bg1"/>
                </a:solidFill>
              </a:rPr>
              <a:t>Example Programmes: Contaminants</a:t>
            </a:r>
          </a:p>
          <a:p>
            <a:endParaRPr lang="en-NZ" sz="3200">
              <a:solidFill>
                <a:schemeClr val="bg1"/>
              </a:solidFill>
            </a:endParaRPr>
          </a:p>
        </p:txBody>
      </p:sp>
      <p:sp>
        <p:nvSpPr>
          <p:cNvPr id="5" name="Shape 4">
            <a:extLst>
              <a:ext uri="{FF2B5EF4-FFF2-40B4-BE49-F238E27FC236}">
                <a16:creationId xmlns:a16="http://schemas.microsoft.com/office/drawing/2014/main" id="{4CFCA59B-7EAE-8EE9-8C49-15F3F27AA327}"/>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0AB4A19F-CDF8-139B-B5A3-2DCC2A867EB4}"/>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1"/>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EAB29B9F-C416-F49B-2002-7432B75441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6260DBF7-053C-403B-5A90-ED27FCC428E8}"/>
              </a:ext>
            </a:extLst>
          </p:cNvPr>
          <p:cNvPicPr>
            <a:picLocks noChangeAspect="1"/>
          </p:cNvPicPr>
          <p:nvPr/>
        </p:nvPicPr>
        <p:blipFill>
          <a:blip r:embed="rId5">
            <a:duotone>
              <a:schemeClr val="accent1">
                <a:shade val="45000"/>
                <a:satMod val="135000"/>
              </a:schemeClr>
              <a:prstClr val="white"/>
            </a:duotone>
          </a:blip>
          <a:stretch>
            <a:fillRect/>
          </a:stretch>
        </p:blipFill>
        <p:spPr>
          <a:xfrm>
            <a:off x="3803323" y="974479"/>
            <a:ext cx="7659911" cy="6130114"/>
          </a:xfrm>
          <a:prstGeom prst="rect">
            <a:avLst/>
          </a:prstGeom>
        </p:spPr>
      </p:pic>
    </p:spTree>
    <p:extLst>
      <p:ext uri="{BB962C8B-B14F-4D97-AF65-F5344CB8AC3E}">
        <p14:creationId xmlns:p14="http://schemas.microsoft.com/office/powerpoint/2010/main" val="6833506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82DB0-4F5A-F36B-8182-21CCF5CD9383}"/>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CE48B75-8786-E18F-CD3D-D3241CEA4EE1}"/>
              </a:ext>
            </a:extLst>
          </p:cNvPr>
          <p:cNvSpPr>
            <a:spLocks noGrp="1" noRot="1" noMove="1" noResize="1" noEditPoints="1" noAdjustHandles="1" noChangeArrowheads="1" noChangeShapeType="1"/>
          </p:cNvSpPr>
          <p:nvPr/>
        </p:nvSpPr>
        <p:spPr>
          <a:xfrm>
            <a:off x="2697933" y="-5152"/>
            <a:ext cx="9537325"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a:t> </a:t>
            </a:r>
          </a:p>
        </p:txBody>
      </p:sp>
      <p:sp>
        <p:nvSpPr>
          <p:cNvPr id="17" name="Shape 3">
            <a:extLst>
              <a:ext uri="{FF2B5EF4-FFF2-40B4-BE49-F238E27FC236}">
                <a16:creationId xmlns:a16="http://schemas.microsoft.com/office/drawing/2014/main" id="{3E6EE373-5A77-B799-CAA1-E1F1FE3C09E9}"/>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67C09A01-F1A2-F374-058B-853F7E5C2782}"/>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5E47E251-9BE3-43B0-FC40-AD144E420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9904EB7A-ECA8-853A-3B24-06D32138E3A8}"/>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878CBC78-9919-F830-7FC8-5CD540E30B7B}"/>
              </a:ext>
            </a:extLst>
          </p:cNvPr>
          <p:cNvSpPr txBox="1"/>
          <p:nvPr/>
        </p:nvSpPr>
        <p:spPr>
          <a:xfrm>
            <a:off x="5545041" y="4585071"/>
            <a:ext cx="5100211" cy="923330"/>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b="1">
                <a:solidFill>
                  <a:srgbClr val="003E60"/>
                </a:solidFill>
                <a:latin typeface="Aptos Display" panose="020B0004020202020204" pitchFamily="34" charset="0"/>
              </a:rPr>
              <a:t>Aggregate consented discharges </a:t>
            </a:r>
            <a:r>
              <a:rPr lang="en-NZ">
                <a:solidFill>
                  <a:srgbClr val="003E60"/>
                </a:solidFill>
                <a:latin typeface="Aptos Display" panose="020B0004020202020204" pitchFamily="34" charset="0"/>
              </a:rPr>
              <a:t>to air, land, water and coast to understand point source inputs and contributions</a:t>
            </a:r>
          </a:p>
        </p:txBody>
      </p:sp>
      <p:sp>
        <p:nvSpPr>
          <p:cNvPr id="33" name="TextBox 32">
            <a:extLst>
              <a:ext uri="{FF2B5EF4-FFF2-40B4-BE49-F238E27FC236}">
                <a16:creationId xmlns:a16="http://schemas.microsoft.com/office/drawing/2014/main" id="{83F07AC2-8A24-245B-62C5-EEE39AAF8DF0}"/>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RESOURCE USE, THREATS AND PRESSURES </a:t>
            </a:r>
          </a:p>
        </p:txBody>
      </p:sp>
      <p:cxnSp>
        <p:nvCxnSpPr>
          <p:cNvPr id="34" name="Straight Connector 33">
            <a:extLst>
              <a:ext uri="{FF2B5EF4-FFF2-40B4-BE49-F238E27FC236}">
                <a16:creationId xmlns:a16="http://schemas.microsoft.com/office/drawing/2014/main" id="{8AE11117-1941-EB1E-CABB-EA90279C91C4}"/>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87F697E-665D-307E-8A60-177085184CF3}"/>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5068BB2D-F125-4362-A280-AE9DB969AA1C}"/>
              </a:ext>
            </a:extLst>
          </p:cNvPr>
          <p:cNvSpPr txBox="1"/>
          <p:nvPr/>
        </p:nvSpPr>
        <p:spPr>
          <a:xfrm>
            <a:off x="3238800" y="6365908"/>
            <a:ext cx="8648766"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System- NPSFM 3.29(5), NEB 57 (1(c)) and 57(3(b-c))</a:t>
            </a:r>
          </a:p>
        </p:txBody>
      </p:sp>
      <p:sp>
        <p:nvSpPr>
          <p:cNvPr id="43" name="TextBox 42">
            <a:extLst>
              <a:ext uri="{FF2B5EF4-FFF2-40B4-BE49-F238E27FC236}">
                <a16:creationId xmlns:a16="http://schemas.microsoft.com/office/drawing/2014/main" id="{DD17CDE7-2A92-EE15-5CE9-C2491E845D0E}"/>
              </a:ext>
            </a:extLst>
          </p:cNvPr>
          <p:cNvSpPr txBox="1"/>
          <p:nvPr/>
        </p:nvSpPr>
        <p:spPr>
          <a:xfrm>
            <a:off x="5347954" y="758000"/>
            <a:ext cx="5067228" cy="3046988"/>
          </a:xfrm>
          <a:prstGeom prst="rect">
            <a:avLst/>
          </a:prstGeom>
          <a:noFill/>
        </p:spPr>
        <p:txBody>
          <a:bodyPr wrap="square" rtlCol="0">
            <a:spAutoFit/>
          </a:bodyPr>
          <a:lstStyle/>
          <a:p>
            <a:pPr marL="171450" indent="-171450">
              <a:spcAft>
                <a:spcPts val="1200"/>
              </a:spcAft>
              <a:buFont typeface="Arial" panose="020B0604020202020204" pitchFamily="34" charset="0"/>
              <a:buChar char="•"/>
            </a:pPr>
            <a:r>
              <a:rPr lang="en-NZ" b="1">
                <a:solidFill>
                  <a:srgbClr val="003E60"/>
                </a:solidFill>
              </a:rPr>
              <a:t>Land use mapping </a:t>
            </a:r>
            <a:r>
              <a:rPr lang="en-NZ">
                <a:solidFill>
                  <a:srgbClr val="003E60"/>
                </a:solidFill>
              </a:rPr>
              <a:t>through time to provide </a:t>
            </a:r>
            <a:r>
              <a:rPr lang="en-NZ" b="1">
                <a:solidFill>
                  <a:srgbClr val="003E60"/>
                </a:solidFill>
              </a:rPr>
              <a:t>change in land use types </a:t>
            </a:r>
            <a:r>
              <a:rPr lang="en-NZ">
                <a:solidFill>
                  <a:srgbClr val="003E60"/>
                </a:solidFill>
              </a:rPr>
              <a:t>and</a:t>
            </a:r>
            <a:r>
              <a:rPr lang="en-NZ" b="1">
                <a:solidFill>
                  <a:srgbClr val="003E60"/>
                </a:solidFill>
              </a:rPr>
              <a:t> farm modelling </a:t>
            </a:r>
            <a:r>
              <a:rPr lang="en-NZ">
                <a:solidFill>
                  <a:srgbClr val="003E60"/>
                </a:solidFill>
              </a:rPr>
              <a:t>to</a:t>
            </a:r>
            <a:r>
              <a:rPr lang="en-NZ" b="1">
                <a:solidFill>
                  <a:srgbClr val="003E60"/>
                </a:solidFill>
              </a:rPr>
              <a:t> understand change in on farm practice </a:t>
            </a:r>
          </a:p>
          <a:p>
            <a:pPr marL="742950" lvl="1" indent="-285750">
              <a:spcAft>
                <a:spcPts val="1200"/>
              </a:spcAft>
              <a:buFont typeface="Courier New" panose="02070309020205020404" pitchFamily="49" charset="0"/>
              <a:buChar char="o"/>
            </a:pPr>
            <a:r>
              <a:rPr lang="en-NZ">
                <a:solidFill>
                  <a:srgbClr val="003E60"/>
                </a:solidFill>
              </a:rPr>
              <a:t>Model farms tailored to high pressure catchments</a:t>
            </a:r>
          </a:p>
          <a:p>
            <a:pPr marL="171450" indent="-171450">
              <a:spcAft>
                <a:spcPts val="1200"/>
              </a:spcAft>
              <a:buFont typeface="Arial" panose="020B0604020202020204" pitchFamily="34" charset="0"/>
              <a:buChar char="•"/>
            </a:pPr>
            <a:r>
              <a:rPr lang="en-NZ">
                <a:solidFill>
                  <a:srgbClr val="003E60"/>
                </a:solidFill>
              </a:rPr>
              <a:t>Combine land use mapping and </a:t>
            </a:r>
            <a:r>
              <a:rPr lang="en-NZ" b="1">
                <a:solidFill>
                  <a:srgbClr val="003E60"/>
                </a:solidFill>
              </a:rPr>
              <a:t>nutrient loss estimates </a:t>
            </a:r>
            <a:r>
              <a:rPr lang="en-NZ">
                <a:solidFill>
                  <a:srgbClr val="003E60"/>
                </a:solidFill>
              </a:rPr>
              <a:t>to understand </a:t>
            </a:r>
            <a:r>
              <a:rPr lang="en-NZ" b="1">
                <a:solidFill>
                  <a:srgbClr val="003E60"/>
                </a:solidFill>
              </a:rPr>
              <a:t>relative change in diffuse inputs</a:t>
            </a:r>
          </a:p>
          <a:p>
            <a:pPr marL="171450" indent="-171450">
              <a:spcAft>
                <a:spcPts val="1200"/>
              </a:spcAft>
              <a:buFont typeface="Arial" panose="020B0604020202020204" pitchFamily="34" charset="0"/>
              <a:buChar char="•"/>
            </a:pPr>
            <a:r>
              <a:rPr lang="en-NZ" b="1">
                <a:solidFill>
                  <a:srgbClr val="003E60"/>
                </a:solidFill>
              </a:rPr>
              <a:t>Air emissions inventories</a:t>
            </a:r>
          </a:p>
        </p:txBody>
      </p:sp>
      <p:cxnSp>
        <p:nvCxnSpPr>
          <p:cNvPr id="4" name="Straight Connector 3">
            <a:extLst>
              <a:ext uri="{FF2B5EF4-FFF2-40B4-BE49-F238E27FC236}">
                <a16:creationId xmlns:a16="http://schemas.microsoft.com/office/drawing/2014/main" id="{6601D146-7482-A2BF-35C0-C16B0D4D74FE}"/>
              </a:ext>
            </a:extLst>
          </p:cNvPr>
          <p:cNvCxnSpPr>
            <a:cxnSpLocks/>
          </p:cNvCxnSpPr>
          <p:nvPr/>
        </p:nvCxnSpPr>
        <p:spPr>
          <a:xfrm>
            <a:off x="3252503" y="3970268"/>
            <a:ext cx="898214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9A3BFA0-B3A2-2D83-B907-B29D463AE45D}"/>
              </a:ext>
            </a:extLst>
          </p:cNvPr>
          <p:cNvCxnSpPr>
            <a:cxnSpLocks/>
          </p:cNvCxnSpPr>
          <p:nvPr/>
        </p:nvCxnSpPr>
        <p:spPr>
          <a:xfrm flipV="1">
            <a:off x="3209859" y="6333667"/>
            <a:ext cx="8648766" cy="6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9614918-8C26-4D7F-CDFC-4632C9BB917D}"/>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54" name="Group 53">
            <a:extLst>
              <a:ext uri="{FF2B5EF4-FFF2-40B4-BE49-F238E27FC236}">
                <a16:creationId xmlns:a16="http://schemas.microsoft.com/office/drawing/2014/main" id="{E264E563-9665-C9BC-4BD1-CFFCC66C7D81}"/>
              </a:ext>
            </a:extLst>
          </p:cNvPr>
          <p:cNvGrpSpPr/>
          <p:nvPr/>
        </p:nvGrpSpPr>
        <p:grpSpPr>
          <a:xfrm>
            <a:off x="10555819" y="2451334"/>
            <a:ext cx="1562663" cy="571403"/>
            <a:chOff x="10556278" y="728190"/>
            <a:chExt cx="1562663" cy="571403"/>
          </a:xfrm>
        </p:grpSpPr>
        <p:pic>
          <p:nvPicPr>
            <p:cNvPr id="10" name="Graphic 9" descr="Harvey Balls 50% with solid fill">
              <a:extLst>
                <a:ext uri="{FF2B5EF4-FFF2-40B4-BE49-F238E27FC236}">
                  <a16:creationId xmlns:a16="http://schemas.microsoft.com/office/drawing/2014/main" id="{7C3C77EC-0A1A-42A7-FF2A-16F83847BC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76945" y="728190"/>
              <a:ext cx="530766" cy="530766"/>
            </a:xfrm>
            <a:prstGeom prst="rect">
              <a:avLst/>
            </a:prstGeom>
          </p:spPr>
        </p:pic>
        <p:pic>
          <p:nvPicPr>
            <p:cNvPr id="14" name="Graphic 13" descr="Handshake with solid fill">
              <a:extLst>
                <a:ext uri="{FF2B5EF4-FFF2-40B4-BE49-F238E27FC236}">
                  <a16:creationId xmlns:a16="http://schemas.microsoft.com/office/drawing/2014/main" id="{FB807256-8313-6547-7E2F-E64A6C018A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88175" y="730130"/>
              <a:ext cx="530766" cy="530766"/>
            </a:xfrm>
            <a:prstGeom prst="rect">
              <a:avLst/>
            </a:prstGeom>
          </p:spPr>
        </p:pic>
        <p:pic>
          <p:nvPicPr>
            <p:cNvPr id="52" name="Graphic 51" descr="Priorities with solid fill">
              <a:extLst>
                <a:ext uri="{FF2B5EF4-FFF2-40B4-BE49-F238E27FC236}">
                  <a16:creationId xmlns:a16="http://schemas.microsoft.com/office/drawing/2014/main" id="{6FE6DBAE-D3B7-B013-1E7B-4A83EF6494C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56278" y="736951"/>
              <a:ext cx="562642" cy="562642"/>
            </a:xfrm>
            <a:prstGeom prst="rect">
              <a:avLst/>
            </a:prstGeom>
          </p:spPr>
        </p:pic>
      </p:grpSp>
      <p:sp>
        <p:nvSpPr>
          <p:cNvPr id="55" name="Oval 54">
            <a:extLst>
              <a:ext uri="{FF2B5EF4-FFF2-40B4-BE49-F238E27FC236}">
                <a16:creationId xmlns:a16="http://schemas.microsoft.com/office/drawing/2014/main" id="{3D109409-E89C-A0CA-4A54-0E4673E39064}"/>
              </a:ext>
            </a:extLst>
          </p:cNvPr>
          <p:cNvSpPr/>
          <p:nvPr/>
        </p:nvSpPr>
        <p:spPr>
          <a:xfrm>
            <a:off x="11113570" y="4678734"/>
            <a:ext cx="442212" cy="420776"/>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3" name="Group 2">
            <a:extLst>
              <a:ext uri="{FF2B5EF4-FFF2-40B4-BE49-F238E27FC236}">
                <a16:creationId xmlns:a16="http://schemas.microsoft.com/office/drawing/2014/main" id="{1169E645-3AA6-3CC5-1251-792575A87735}"/>
              </a:ext>
            </a:extLst>
          </p:cNvPr>
          <p:cNvGrpSpPr/>
          <p:nvPr/>
        </p:nvGrpSpPr>
        <p:grpSpPr>
          <a:xfrm>
            <a:off x="10543888" y="871335"/>
            <a:ext cx="1562663" cy="571403"/>
            <a:chOff x="10556278" y="728190"/>
            <a:chExt cx="1562663" cy="571403"/>
          </a:xfrm>
        </p:grpSpPr>
        <p:pic>
          <p:nvPicPr>
            <p:cNvPr id="5" name="Graphic 4" descr="Harvey Balls 50% with solid fill">
              <a:extLst>
                <a:ext uri="{FF2B5EF4-FFF2-40B4-BE49-F238E27FC236}">
                  <a16:creationId xmlns:a16="http://schemas.microsoft.com/office/drawing/2014/main" id="{AF2F32CB-E2A5-FB9E-6EF9-A80990F6EB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76945" y="728190"/>
              <a:ext cx="530766" cy="530766"/>
            </a:xfrm>
            <a:prstGeom prst="rect">
              <a:avLst/>
            </a:prstGeom>
          </p:spPr>
        </p:pic>
        <p:pic>
          <p:nvPicPr>
            <p:cNvPr id="8" name="Graphic 7" descr="Handshake with solid fill">
              <a:extLst>
                <a:ext uri="{FF2B5EF4-FFF2-40B4-BE49-F238E27FC236}">
                  <a16:creationId xmlns:a16="http://schemas.microsoft.com/office/drawing/2014/main" id="{6B4185BC-71F4-6C76-10DF-3F8BCC2CB1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88175" y="730130"/>
              <a:ext cx="530766" cy="530766"/>
            </a:xfrm>
            <a:prstGeom prst="rect">
              <a:avLst/>
            </a:prstGeom>
          </p:spPr>
        </p:pic>
        <p:pic>
          <p:nvPicPr>
            <p:cNvPr id="11" name="Graphic 10" descr="Priorities with solid fill">
              <a:extLst>
                <a:ext uri="{FF2B5EF4-FFF2-40B4-BE49-F238E27FC236}">
                  <a16:creationId xmlns:a16="http://schemas.microsoft.com/office/drawing/2014/main" id="{F5BA277F-2F81-DCDE-6DE5-F639657BCD9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56278" y="736951"/>
              <a:ext cx="562642" cy="562642"/>
            </a:xfrm>
            <a:prstGeom prst="rect">
              <a:avLst/>
            </a:prstGeom>
          </p:spPr>
        </p:pic>
      </p:grpSp>
      <p:pic>
        <p:nvPicPr>
          <p:cNvPr id="13" name="Graphic 12" descr="Harvey Balls 50% with solid fill">
            <a:extLst>
              <a:ext uri="{FF2B5EF4-FFF2-40B4-BE49-F238E27FC236}">
                <a16:creationId xmlns:a16="http://schemas.microsoft.com/office/drawing/2014/main" id="{594B706B-0029-5F77-404F-B184803A52B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82695" y="3276600"/>
            <a:ext cx="530766" cy="530766"/>
          </a:xfrm>
          <a:prstGeom prst="rect">
            <a:avLst/>
          </a:prstGeom>
        </p:spPr>
      </p:pic>
      <p:pic>
        <p:nvPicPr>
          <p:cNvPr id="16" name="Graphic 15" descr="Priorities with solid fill">
            <a:extLst>
              <a:ext uri="{FF2B5EF4-FFF2-40B4-BE49-F238E27FC236}">
                <a16:creationId xmlns:a16="http://schemas.microsoft.com/office/drawing/2014/main" id="{EEFB7D5B-852F-CF80-48D0-7C04DD6363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48290" y="3267568"/>
            <a:ext cx="562642" cy="562642"/>
          </a:xfrm>
          <a:prstGeom prst="rect">
            <a:avLst/>
          </a:prstGeom>
        </p:spPr>
      </p:pic>
      <p:sp>
        <p:nvSpPr>
          <p:cNvPr id="9" name="AutoShape 2" descr="Land Use and Resource Consents Badges">
            <a:extLst>
              <a:ext uri="{FF2B5EF4-FFF2-40B4-BE49-F238E27FC236}">
                <a16:creationId xmlns:a16="http://schemas.microsoft.com/office/drawing/2014/main" id="{9B6D49D0-E6BF-C0F9-DA6A-4A264A88128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pic>
        <p:nvPicPr>
          <p:cNvPr id="24" name="Picture 23">
            <a:extLst>
              <a:ext uri="{FF2B5EF4-FFF2-40B4-BE49-F238E27FC236}">
                <a16:creationId xmlns:a16="http://schemas.microsoft.com/office/drawing/2014/main" id="{62359861-701E-88FA-CDBD-C92779090AA3}"/>
              </a:ext>
            </a:extLst>
          </p:cNvPr>
          <p:cNvPicPr>
            <a:picLocks noChangeAspect="1"/>
          </p:cNvPicPr>
          <p:nvPr/>
        </p:nvPicPr>
        <p:blipFill>
          <a:blip r:embed="rId7">
            <a:duotone>
              <a:schemeClr val="accent1">
                <a:shade val="45000"/>
                <a:satMod val="135000"/>
              </a:schemeClr>
              <a:prstClr val="white"/>
            </a:duotone>
          </a:blip>
          <a:srcRect l="50000" t="16007" r="1186" b="23247"/>
          <a:stretch>
            <a:fillRect/>
          </a:stretch>
        </p:blipFill>
        <p:spPr>
          <a:xfrm>
            <a:off x="3331144" y="4098665"/>
            <a:ext cx="1777607" cy="2078757"/>
          </a:xfrm>
          <a:prstGeom prst="rect">
            <a:avLst/>
          </a:prstGeom>
        </p:spPr>
      </p:pic>
      <p:pic>
        <p:nvPicPr>
          <p:cNvPr id="26" name="Picture 25">
            <a:extLst>
              <a:ext uri="{FF2B5EF4-FFF2-40B4-BE49-F238E27FC236}">
                <a16:creationId xmlns:a16="http://schemas.microsoft.com/office/drawing/2014/main" id="{542E0877-9A76-9A3B-47C5-8EC1ACA30518}"/>
              </a:ext>
            </a:extLst>
          </p:cNvPr>
          <p:cNvPicPr>
            <a:picLocks noChangeAspect="1"/>
          </p:cNvPicPr>
          <p:nvPr/>
        </p:nvPicPr>
        <p:blipFill>
          <a:blip r:embed="rId7">
            <a:duotone>
              <a:schemeClr val="accent1">
                <a:shade val="45000"/>
                <a:satMod val="135000"/>
              </a:schemeClr>
              <a:prstClr val="white"/>
            </a:duotone>
          </a:blip>
          <a:srcRect t="15683" r="50096" b="21150"/>
          <a:stretch>
            <a:fillRect/>
          </a:stretch>
        </p:blipFill>
        <p:spPr>
          <a:xfrm>
            <a:off x="3276809" y="978555"/>
            <a:ext cx="1817266" cy="2161619"/>
          </a:xfrm>
          <a:prstGeom prst="rect">
            <a:avLst/>
          </a:prstGeom>
        </p:spPr>
      </p:pic>
    </p:spTree>
    <p:extLst>
      <p:ext uri="{BB962C8B-B14F-4D97-AF65-F5344CB8AC3E}">
        <p14:creationId xmlns:p14="http://schemas.microsoft.com/office/powerpoint/2010/main" val="37359580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A8D43-F7C3-D3E9-B10F-27161B4310F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EAB2F80-6B0C-A708-FB6F-584A56388576}"/>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EE4D5585-886D-138D-E433-522E6F5E1013}"/>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C76E90FB-8201-047D-DF3A-055D7FD8A0FA}"/>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9B3DBAEB-0B35-5CC7-D6AD-454BB8FCE4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D4BECD03-E57F-7A7D-4319-4CAF7F3CE443}"/>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39CA8B5D-54E0-0CCF-ED85-9F9CEFDFCD60}"/>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STATE OF ENVIRONMENT</a:t>
            </a:r>
          </a:p>
        </p:txBody>
      </p:sp>
      <p:cxnSp>
        <p:nvCxnSpPr>
          <p:cNvPr id="34" name="Straight Connector 33">
            <a:extLst>
              <a:ext uri="{FF2B5EF4-FFF2-40B4-BE49-F238E27FC236}">
                <a16:creationId xmlns:a16="http://schemas.microsoft.com/office/drawing/2014/main" id="{C92B2BBB-38A2-D484-764F-2BF982383BF1}"/>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33476D03-8AAB-2186-28F7-25632A14488A}"/>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B004168C-29EE-0A6F-6833-EB938424FF01}"/>
              </a:ext>
            </a:extLst>
          </p:cNvPr>
          <p:cNvSpPr txBox="1"/>
          <p:nvPr/>
        </p:nvSpPr>
        <p:spPr>
          <a:xfrm>
            <a:off x="3217171" y="4424780"/>
            <a:ext cx="8648766" cy="2123658"/>
          </a:xfrm>
          <a:prstGeom prst="rect">
            <a:avLst/>
          </a:prstGeom>
          <a:noFill/>
        </p:spPr>
        <p:txBody>
          <a:bodyPr wrap="square" rtlCol="0">
            <a:spAutoFit/>
          </a:bodyPr>
          <a:lstStyle/>
          <a:p>
            <a:r>
              <a:rPr lang="en-NZ" sz="2000">
                <a:solidFill>
                  <a:srgbClr val="003E60"/>
                </a:solidFill>
                <a:latin typeface="Aptos ExtraBold" panose="020F0502020204030204" pitchFamily="34" charset="0"/>
              </a:rPr>
              <a:t>RMA 35(2)(a), NEB 55 (3), 57(1(a)(c)(f)), 222 (bd), 224(2)</a:t>
            </a:r>
          </a:p>
          <a:p>
            <a:r>
              <a:rPr lang="en-NZ" sz="1600">
                <a:solidFill>
                  <a:srgbClr val="003E60"/>
                </a:solidFill>
                <a:latin typeface="Aptos ExtraBold" panose="020F0502020204030204" pitchFamily="34" charset="0"/>
              </a:rPr>
              <a:t>Further RMA System:</a:t>
            </a:r>
          </a:p>
          <a:p>
            <a:r>
              <a:rPr lang="en-NZ" sz="1600">
                <a:solidFill>
                  <a:srgbClr val="003E60"/>
                </a:solidFill>
                <a:latin typeface="Aptos ExtraBold" panose="020F0502020204030204" pitchFamily="34" charset="0"/>
              </a:rPr>
              <a:t>Freshwater: </a:t>
            </a:r>
            <a:r>
              <a:rPr lang="en-NZ" sz="1600">
                <a:solidFill>
                  <a:srgbClr val="003E60"/>
                </a:solidFill>
              </a:rPr>
              <a:t>NPSFM Part 3 Subpart 3, 3.13, 3.27, 3.30 (2), Water Services Act S46</a:t>
            </a:r>
            <a:r>
              <a:rPr lang="en-NZ" sz="1600">
                <a:solidFill>
                  <a:srgbClr val="003E60"/>
                </a:solidFill>
                <a:latin typeface="Aptos ExtraBold" panose="020F0502020204030204" pitchFamily="34" charset="0"/>
              </a:rPr>
              <a:t>​</a:t>
            </a:r>
          </a:p>
          <a:p>
            <a:r>
              <a:rPr lang="en-NZ" sz="1600">
                <a:solidFill>
                  <a:srgbClr val="003E60"/>
                </a:solidFill>
                <a:latin typeface="Aptos ExtraBold" panose="020F0502020204030204" pitchFamily="34" charset="0"/>
              </a:rPr>
              <a:t>Air: </a:t>
            </a:r>
            <a:r>
              <a:rPr lang="en-NZ" sz="1600">
                <a:solidFill>
                  <a:srgbClr val="003E60"/>
                </a:solidFill>
              </a:rPr>
              <a:t>NES-AQ S15​</a:t>
            </a:r>
          </a:p>
          <a:p>
            <a:r>
              <a:rPr lang="en-NZ" sz="1600">
                <a:solidFill>
                  <a:srgbClr val="003E60"/>
                </a:solidFill>
                <a:latin typeface="Aptos ExtraBold" panose="020F0502020204030204" pitchFamily="34" charset="0"/>
              </a:rPr>
              <a:t>Land: </a:t>
            </a:r>
            <a:r>
              <a:rPr lang="en-NZ" sz="1600">
                <a:solidFill>
                  <a:srgbClr val="003E60"/>
                </a:solidFill>
              </a:rPr>
              <a:t>RMA 30(1),(ca), NES-FW, RM Reg 32-36, Water Plan Policy 7D, rules 12C.1 and 12C.2, RM (FFP) Regulations 2023 s4&amp;8</a:t>
            </a:r>
          </a:p>
          <a:p>
            <a:r>
              <a:rPr lang="en-NZ" sz="1600">
                <a:solidFill>
                  <a:srgbClr val="003E60"/>
                </a:solidFill>
                <a:latin typeface="Aptos ExtraBold" panose="020F0502020204030204" pitchFamily="34" charset="0"/>
              </a:rPr>
              <a:t>Estuaries: </a:t>
            </a:r>
            <a:r>
              <a:rPr lang="en-NZ" sz="1600">
                <a:solidFill>
                  <a:srgbClr val="003E60"/>
                </a:solidFill>
              </a:rPr>
              <a:t>NZCPS policies 1, 7, 11a &amp; 11b,14, 21, 22</a:t>
            </a:r>
          </a:p>
          <a:p>
            <a:r>
              <a:rPr lang="en-NZ" sz="1600">
                <a:solidFill>
                  <a:srgbClr val="003E60"/>
                </a:solidFill>
                <a:latin typeface="Aptos ExtraBold" panose="020F0502020204030204" pitchFamily="34" charset="0"/>
              </a:rPr>
              <a:t>Wetlands: </a:t>
            </a:r>
            <a:r>
              <a:rPr lang="en-NZ" sz="1600">
                <a:solidFill>
                  <a:srgbClr val="003E60"/>
                </a:solidFill>
              </a:rPr>
              <a:t>NPSFM Part 3.18, 3.22 , 3.23, s1.3 , RMA 5,6(a), 15, 17</a:t>
            </a:r>
            <a:r>
              <a:rPr lang="en-NZ" sz="1600">
                <a:solidFill>
                  <a:srgbClr val="003E60"/>
                </a:solidFill>
                <a:latin typeface="Aptos ExtraBold" panose="020F0502020204030204" pitchFamily="34" charset="0"/>
              </a:rPr>
              <a:t>​</a:t>
            </a:r>
          </a:p>
        </p:txBody>
      </p:sp>
      <p:cxnSp>
        <p:nvCxnSpPr>
          <p:cNvPr id="4" name="Straight Connector 3">
            <a:extLst>
              <a:ext uri="{FF2B5EF4-FFF2-40B4-BE49-F238E27FC236}">
                <a16:creationId xmlns:a16="http://schemas.microsoft.com/office/drawing/2014/main" id="{263AD43A-4010-089B-E846-FB693A8F25D0}"/>
              </a:ext>
            </a:extLst>
          </p:cNvPr>
          <p:cNvCxnSpPr>
            <a:cxnSpLocks/>
          </p:cNvCxnSpPr>
          <p:nvPr/>
        </p:nvCxnSpPr>
        <p:spPr>
          <a:xfrm>
            <a:off x="3217171" y="4300932"/>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EDD16E94-4A17-AE1A-13D3-A8ADF6D04DEB}"/>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31CC94CD-7975-4052-63BD-482D6F987095}"/>
              </a:ext>
            </a:extLst>
          </p:cNvPr>
          <p:cNvSpPr txBox="1"/>
          <p:nvPr/>
        </p:nvSpPr>
        <p:spPr>
          <a:xfrm>
            <a:off x="5407027" y="768586"/>
            <a:ext cx="4917018" cy="3477875"/>
          </a:xfrm>
          <a:prstGeom prst="rect">
            <a:avLst/>
          </a:prstGeom>
          <a:noFill/>
        </p:spPr>
        <p:txBody>
          <a:bodyPr wrap="square" rtlCol="0">
            <a:spAutoFit/>
          </a:bodyPr>
          <a:lstStyle/>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Soil health, rivers, lakes, estuaries, wetlands, ground water, and air quality</a:t>
            </a:r>
          </a:p>
          <a:p>
            <a:pPr marL="742950" lvl="1" indent="-285750">
              <a:spcBef>
                <a:spcPts val="1200"/>
              </a:spcBef>
              <a:buFont typeface="Courier New" panose="02070309020205020404" pitchFamily="49" charset="0"/>
              <a:buChar char="o"/>
            </a:pPr>
            <a:r>
              <a:rPr lang="en-NZ" sz="1700" b="1">
                <a:solidFill>
                  <a:srgbClr val="003E60"/>
                </a:solidFill>
                <a:latin typeface="Aptos Display" panose="020B0004020202020204" pitchFamily="34" charset="0"/>
              </a:rPr>
              <a:t>Sub-catchment monitoring </a:t>
            </a:r>
            <a:r>
              <a:rPr lang="en-NZ" sz="1700">
                <a:solidFill>
                  <a:srgbClr val="003E60"/>
                </a:solidFill>
                <a:latin typeface="Aptos Display" panose="020B0004020202020204" pitchFamily="34" charset="0"/>
              </a:rPr>
              <a:t>in </a:t>
            </a:r>
            <a:r>
              <a:rPr lang="en-NZ" sz="1700" b="1">
                <a:solidFill>
                  <a:srgbClr val="003E60"/>
                </a:solidFill>
                <a:latin typeface="Aptos Display" panose="020B0004020202020204" pitchFamily="34" charset="0"/>
              </a:rPr>
              <a:t>high pressure areas</a:t>
            </a:r>
          </a:p>
          <a:p>
            <a:pPr marL="742950" lvl="1" indent="-285750">
              <a:spcBef>
                <a:spcPts val="1200"/>
              </a:spcBef>
              <a:buFont typeface="Courier New" panose="02070309020205020404" pitchFamily="49" charset="0"/>
              <a:buChar char="o"/>
            </a:pPr>
            <a:r>
              <a:rPr lang="en-NZ" sz="1700" b="1">
                <a:solidFill>
                  <a:srgbClr val="003E60"/>
                </a:solidFill>
                <a:latin typeface="Aptos Display" panose="020B0004020202020204" pitchFamily="34" charset="0"/>
              </a:rPr>
              <a:t>Bottom of catchment </a:t>
            </a:r>
            <a:r>
              <a:rPr lang="en-NZ" sz="1700">
                <a:solidFill>
                  <a:srgbClr val="003E60"/>
                </a:solidFill>
                <a:latin typeface="Aptos Display" panose="020B0004020202020204" pitchFamily="34" charset="0"/>
              </a:rPr>
              <a:t>monitoring in </a:t>
            </a:r>
            <a:r>
              <a:rPr lang="en-NZ" sz="1700" b="1">
                <a:solidFill>
                  <a:srgbClr val="003E60"/>
                </a:solidFill>
                <a:latin typeface="Aptos Display" panose="020B0004020202020204" pitchFamily="34" charset="0"/>
              </a:rPr>
              <a:t>lower pressure areas</a:t>
            </a:r>
          </a:p>
          <a:p>
            <a:pPr marL="742950" lvl="1" indent="-285750">
              <a:spcBef>
                <a:spcPts val="1200"/>
              </a:spcBef>
              <a:buFont typeface="Courier New" panose="02070309020205020404" pitchFamily="49" charset="0"/>
              <a:buChar char="o"/>
            </a:pPr>
            <a:r>
              <a:rPr lang="en-NZ" sz="1700" b="1">
                <a:solidFill>
                  <a:srgbClr val="003E60"/>
                </a:solidFill>
                <a:latin typeface="Aptos Display" panose="020B0004020202020204" pitchFamily="34" charset="0"/>
              </a:rPr>
              <a:t>Estuary </a:t>
            </a:r>
            <a:r>
              <a:rPr lang="en-NZ" sz="1700">
                <a:solidFill>
                  <a:srgbClr val="003E60"/>
                </a:solidFill>
                <a:latin typeface="Aptos Display" panose="020B0004020202020204" pitchFamily="34" charset="0"/>
              </a:rPr>
              <a:t>and</a:t>
            </a:r>
            <a:r>
              <a:rPr lang="en-NZ" sz="1700" b="1">
                <a:solidFill>
                  <a:srgbClr val="003E60"/>
                </a:solidFill>
                <a:latin typeface="Aptos Display" panose="020B0004020202020204" pitchFamily="34" charset="0"/>
              </a:rPr>
              <a:t> wetland health monitoring</a:t>
            </a:r>
          </a:p>
          <a:p>
            <a:pPr marL="742950" lvl="1" indent="-285750">
              <a:spcBef>
                <a:spcPts val="1200"/>
              </a:spcBef>
              <a:buFont typeface="Courier New" panose="02070309020205020404" pitchFamily="49" charset="0"/>
              <a:buChar char="o"/>
            </a:pPr>
            <a:r>
              <a:rPr lang="en-NZ" sz="1700" b="1">
                <a:solidFill>
                  <a:srgbClr val="003E60"/>
                </a:solidFill>
                <a:latin typeface="Aptos Display" panose="020B0004020202020204" pitchFamily="34" charset="0"/>
              </a:rPr>
              <a:t>NESAQ compliant monitoring in degraded airsheds</a:t>
            </a:r>
          </a:p>
          <a:p>
            <a:pPr marL="628650" lvl="1" indent="-171450">
              <a:spcBef>
                <a:spcPts val="1200"/>
              </a:spcBef>
              <a:buFont typeface="Arial" panose="020B0604020202020204" pitchFamily="34" charset="0"/>
              <a:buChar char="•"/>
            </a:pPr>
            <a:endParaRPr lang="en-NZ" sz="1700">
              <a:solidFill>
                <a:srgbClr val="003E60"/>
              </a:solidFill>
              <a:latin typeface="Aptos Display" panose="020B0004020202020204" pitchFamily="34" charset="0"/>
            </a:endParaRPr>
          </a:p>
        </p:txBody>
      </p:sp>
      <p:pic>
        <p:nvPicPr>
          <p:cNvPr id="8" name="Graphic 7" descr="Priorities with solid fill">
            <a:extLst>
              <a:ext uri="{FF2B5EF4-FFF2-40B4-BE49-F238E27FC236}">
                <a16:creationId xmlns:a16="http://schemas.microsoft.com/office/drawing/2014/main" id="{75971FB1-E258-7A1B-8BFD-4067FF483A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6063" y="792892"/>
            <a:ext cx="380977" cy="380977"/>
          </a:xfrm>
          <a:prstGeom prst="rect">
            <a:avLst/>
          </a:prstGeom>
        </p:spPr>
      </p:pic>
      <p:pic>
        <p:nvPicPr>
          <p:cNvPr id="11" name="Graphic 10" descr="Badge Tick1 with solid fill">
            <a:extLst>
              <a:ext uri="{FF2B5EF4-FFF2-40B4-BE49-F238E27FC236}">
                <a16:creationId xmlns:a16="http://schemas.microsoft.com/office/drawing/2014/main" id="{322AAE49-B6A7-3924-15FA-95B4F003CA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45638" y="773578"/>
            <a:ext cx="424345" cy="424345"/>
          </a:xfrm>
          <a:prstGeom prst="rect">
            <a:avLst/>
          </a:prstGeom>
        </p:spPr>
      </p:pic>
      <p:pic>
        <p:nvPicPr>
          <p:cNvPr id="38" name="Graphic 37" descr="Priorities with solid fill">
            <a:extLst>
              <a:ext uri="{FF2B5EF4-FFF2-40B4-BE49-F238E27FC236}">
                <a16:creationId xmlns:a16="http://schemas.microsoft.com/office/drawing/2014/main" id="{7FD7F34B-295F-D18E-E807-3E84741A72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6063" y="3278363"/>
            <a:ext cx="380977" cy="380977"/>
          </a:xfrm>
          <a:prstGeom prst="rect">
            <a:avLst/>
          </a:prstGeom>
        </p:spPr>
      </p:pic>
      <p:pic>
        <p:nvPicPr>
          <p:cNvPr id="41" name="Graphic 40" descr="Harvey Balls 50% with solid fill">
            <a:extLst>
              <a:ext uri="{FF2B5EF4-FFF2-40B4-BE49-F238E27FC236}">
                <a16:creationId xmlns:a16="http://schemas.microsoft.com/office/drawing/2014/main" id="{7EA0DE82-19EF-FE5C-F2DC-0C3F174407E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45637" y="3234995"/>
            <a:ext cx="424345" cy="424345"/>
          </a:xfrm>
          <a:prstGeom prst="rect">
            <a:avLst/>
          </a:prstGeom>
        </p:spPr>
      </p:pic>
      <p:pic>
        <p:nvPicPr>
          <p:cNvPr id="42" name="Graphic 41" descr="Priorities with solid fill">
            <a:extLst>
              <a:ext uri="{FF2B5EF4-FFF2-40B4-BE49-F238E27FC236}">
                <a16:creationId xmlns:a16="http://schemas.microsoft.com/office/drawing/2014/main" id="{2F338B31-BB51-58F7-E9C5-4FCABA61D0A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6063" y="2870860"/>
            <a:ext cx="380977" cy="380977"/>
          </a:xfrm>
          <a:prstGeom prst="rect">
            <a:avLst/>
          </a:prstGeom>
        </p:spPr>
      </p:pic>
      <p:pic>
        <p:nvPicPr>
          <p:cNvPr id="43" name="Graphic 42" descr="Harvey Balls 50% with solid fill">
            <a:extLst>
              <a:ext uri="{FF2B5EF4-FFF2-40B4-BE49-F238E27FC236}">
                <a16:creationId xmlns:a16="http://schemas.microsoft.com/office/drawing/2014/main" id="{19BC1ADC-E4ED-1A0F-9D83-FFA1537F6C9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45637" y="2827492"/>
            <a:ext cx="424345" cy="424345"/>
          </a:xfrm>
          <a:prstGeom prst="rect">
            <a:avLst/>
          </a:prstGeom>
        </p:spPr>
      </p:pic>
      <p:pic>
        <p:nvPicPr>
          <p:cNvPr id="44" name="Graphic 43" descr="Priorities with solid fill">
            <a:extLst>
              <a:ext uri="{FF2B5EF4-FFF2-40B4-BE49-F238E27FC236}">
                <a16:creationId xmlns:a16="http://schemas.microsoft.com/office/drawing/2014/main" id="{CB703C1F-9EF9-089A-CEF9-0E5E8F7A46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6063" y="2229500"/>
            <a:ext cx="380977" cy="380977"/>
          </a:xfrm>
          <a:prstGeom prst="rect">
            <a:avLst/>
          </a:prstGeom>
        </p:spPr>
      </p:pic>
      <p:pic>
        <p:nvPicPr>
          <p:cNvPr id="45" name="Graphic 44" descr="Harvey Balls 50% with solid fill">
            <a:extLst>
              <a:ext uri="{FF2B5EF4-FFF2-40B4-BE49-F238E27FC236}">
                <a16:creationId xmlns:a16="http://schemas.microsoft.com/office/drawing/2014/main" id="{31FD8049-20E6-ABA2-FDB2-D8FF46756D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45637" y="2186132"/>
            <a:ext cx="424345" cy="424345"/>
          </a:xfrm>
          <a:prstGeom prst="rect">
            <a:avLst/>
          </a:prstGeom>
        </p:spPr>
      </p:pic>
      <p:pic>
        <p:nvPicPr>
          <p:cNvPr id="48" name="Graphic 47" descr="Priorities with solid fill">
            <a:extLst>
              <a:ext uri="{FF2B5EF4-FFF2-40B4-BE49-F238E27FC236}">
                <a16:creationId xmlns:a16="http://schemas.microsoft.com/office/drawing/2014/main" id="{9AF946CE-C686-BCBB-100D-28B0603820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46063" y="1494613"/>
            <a:ext cx="380977" cy="380977"/>
          </a:xfrm>
          <a:prstGeom prst="rect">
            <a:avLst/>
          </a:prstGeom>
        </p:spPr>
      </p:pic>
      <p:pic>
        <p:nvPicPr>
          <p:cNvPr id="49" name="Graphic 48" descr="Harvey Balls 50% with solid fill">
            <a:extLst>
              <a:ext uri="{FF2B5EF4-FFF2-40B4-BE49-F238E27FC236}">
                <a16:creationId xmlns:a16="http://schemas.microsoft.com/office/drawing/2014/main" id="{6C9F30F6-E8AA-0EFB-24AE-D38AD53697D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45637" y="1451245"/>
            <a:ext cx="424345" cy="424345"/>
          </a:xfrm>
          <a:prstGeom prst="rect">
            <a:avLst/>
          </a:prstGeom>
        </p:spPr>
      </p:pic>
      <p:sp>
        <p:nvSpPr>
          <p:cNvPr id="5" name="AutoShape 4" descr="Generated image: State &amp; Trends Chart Badge">
            <a:extLst>
              <a:ext uri="{FF2B5EF4-FFF2-40B4-BE49-F238E27FC236}">
                <a16:creationId xmlns:a16="http://schemas.microsoft.com/office/drawing/2014/main" id="{1795525C-2A45-9309-6FD0-07BA6199D9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pic>
        <p:nvPicPr>
          <p:cNvPr id="6" name="Picture 5">
            <a:extLst>
              <a:ext uri="{FF2B5EF4-FFF2-40B4-BE49-F238E27FC236}">
                <a16:creationId xmlns:a16="http://schemas.microsoft.com/office/drawing/2014/main" id="{B45706EA-C045-0D2D-3116-B97B7BF8BEFF}"/>
              </a:ext>
            </a:extLst>
          </p:cNvPr>
          <p:cNvPicPr>
            <a:picLocks noChangeAspect="1"/>
          </p:cNvPicPr>
          <p:nvPr/>
        </p:nvPicPr>
        <p:blipFill>
          <a:blip r:embed="rId7">
            <a:duotone>
              <a:schemeClr val="accent1">
                <a:shade val="45000"/>
                <a:satMod val="135000"/>
              </a:schemeClr>
              <a:prstClr val="white"/>
            </a:duotone>
          </a:blip>
          <a:srcRect l="18204" r="19277"/>
          <a:stretch>
            <a:fillRect/>
          </a:stretch>
        </p:blipFill>
        <p:spPr>
          <a:xfrm>
            <a:off x="3427681" y="1148946"/>
            <a:ext cx="1913256" cy="2268457"/>
          </a:xfrm>
          <a:prstGeom prst="rect">
            <a:avLst/>
          </a:prstGeom>
        </p:spPr>
      </p:pic>
    </p:spTree>
    <p:extLst>
      <p:ext uri="{BB962C8B-B14F-4D97-AF65-F5344CB8AC3E}">
        <p14:creationId xmlns:p14="http://schemas.microsoft.com/office/powerpoint/2010/main" val="2126784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E43F8-4720-6D5D-FD25-7B7DF14CC358}"/>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822CA512-6228-85BC-5CB8-C5CCE84FD831}"/>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B0C696C3-ECFF-798D-1504-21C431548AB4}"/>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1AF02473-F62D-16CD-9D01-1940B5B70DC5}"/>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34564E97-572D-2031-4A5C-7EAD1AD6F3B2}"/>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8C7DA694-96A3-6B44-6DFF-FBF601686BB3}"/>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4E1740A5-D767-31F7-27DE-64B03CDF90FE}"/>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1"/>
                </a:solidFill>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1742EB0B-4C74-EFF2-8C64-A81CD7E1F4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74BE328-058B-ECC4-EF9D-320876D7BA17}"/>
              </a:ext>
            </a:extLst>
          </p:cNvPr>
          <p:cNvPicPr>
            <a:picLocks noChangeAspect="1"/>
          </p:cNvPicPr>
          <p:nvPr/>
        </p:nvPicPr>
        <p:blipFill>
          <a:blip r:embed="rId5">
            <a:duotone>
              <a:schemeClr val="accent1">
                <a:shade val="45000"/>
                <a:satMod val="135000"/>
              </a:schemeClr>
              <a:prstClr val="white"/>
            </a:duotone>
          </a:blip>
          <a:stretch>
            <a:fillRect/>
          </a:stretch>
        </p:blipFill>
        <p:spPr>
          <a:xfrm>
            <a:off x="4015607" y="883640"/>
            <a:ext cx="7586993" cy="6071759"/>
          </a:xfrm>
          <a:prstGeom prst="rect">
            <a:avLst/>
          </a:prstGeom>
        </p:spPr>
      </p:pic>
    </p:spTree>
    <p:extLst>
      <p:ext uri="{BB962C8B-B14F-4D97-AF65-F5344CB8AC3E}">
        <p14:creationId xmlns:p14="http://schemas.microsoft.com/office/powerpoint/2010/main" val="27240244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50B41-EFBF-B32E-25F7-905CBF7B41E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D1BA588-9902-784D-DEAE-FEEC3604F40E}"/>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3B2CECA5-1DF8-F082-72D7-2073E22F61E1}"/>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3558F60B-B0F9-16ED-7187-1B09E1C57B33}"/>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lumMod val="50000"/>
                  </a:schemeClr>
                </a:solidFill>
              </a:rPr>
              <a:t>Where are we and is action needed?</a:t>
            </a:r>
            <a:endParaRPr lang="en-US">
              <a:solidFill>
                <a:schemeClr val="bg1">
                  <a:lumMod val="50000"/>
                </a:schemeClr>
              </a:solidFill>
            </a:endParaRPr>
          </a:p>
          <a:p>
            <a:pPr marL="457200" indent="-457200">
              <a:buFont typeface="+mj-lt"/>
              <a:buAutoNum type="arabicPeriod"/>
            </a:pPr>
            <a:r>
              <a:rPr lang="en-NZ" b="1">
                <a:solidFill>
                  <a:schemeClr val="bg1"/>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015DC18B-EEE4-EDE2-A6D9-813F4CAA0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F4CE5DA0-F8A5-577C-9BA3-9461A8C35757}"/>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2D5539A1-9AD6-1935-4019-FCB033E98A3C}"/>
              </a:ext>
            </a:extLst>
          </p:cNvPr>
          <p:cNvSpPr txBox="1"/>
          <p:nvPr/>
        </p:nvSpPr>
        <p:spPr>
          <a:xfrm>
            <a:off x="2964596" y="122644"/>
            <a:ext cx="9464578" cy="461665"/>
          </a:xfrm>
          <a:prstGeom prst="rect">
            <a:avLst/>
          </a:prstGeom>
          <a:noFill/>
        </p:spPr>
        <p:txBody>
          <a:bodyPr wrap="square" rtlCol="0">
            <a:spAutoFit/>
          </a:bodyPr>
          <a:lstStyle/>
          <a:p>
            <a:pPr algn="ctr"/>
            <a:r>
              <a:rPr lang="en-NZ" sz="2400">
                <a:solidFill>
                  <a:schemeClr val="tx2">
                    <a:lumMod val="90000"/>
                    <a:lumOff val="10000"/>
                  </a:schemeClr>
                </a:solidFill>
                <a:latin typeface="Aptos ExtraBold" panose="020F0502020204030204" pitchFamily="34" charset="0"/>
              </a:rPr>
              <a:t>SCENARIO MODELLING AND DECISION SUPPORT TOOLS</a:t>
            </a:r>
          </a:p>
        </p:txBody>
      </p:sp>
      <p:cxnSp>
        <p:nvCxnSpPr>
          <p:cNvPr id="34" name="Straight Connector 33">
            <a:extLst>
              <a:ext uri="{FF2B5EF4-FFF2-40B4-BE49-F238E27FC236}">
                <a16:creationId xmlns:a16="http://schemas.microsoft.com/office/drawing/2014/main" id="{68FB8C17-6C31-E50D-7DCB-1638ED9C452A}"/>
              </a:ext>
            </a:extLst>
          </p:cNvPr>
          <p:cNvCxnSpPr>
            <a:cxnSpLocks/>
          </p:cNvCxnSpPr>
          <p:nvPr/>
        </p:nvCxnSpPr>
        <p:spPr>
          <a:xfrm>
            <a:off x="3209859" y="12801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BB6FAA0-78C7-E8E7-4227-D7DA97AEC1C1}"/>
              </a:ext>
            </a:extLst>
          </p:cNvPr>
          <p:cNvCxnSpPr>
            <a:cxnSpLocks/>
          </p:cNvCxnSpPr>
          <p:nvPr/>
        </p:nvCxnSpPr>
        <p:spPr>
          <a:xfrm>
            <a:off x="3219028" y="597611"/>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1A2A180C-19CF-3017-CE7B-173B40312790}"/>
              </a:ext>
            </a:extLst>
          </p:cNvPr>
          <p:cNvCxnSpPr>
            <a:cxnSpLocks/>
          </p:cNvCxnSpPr>
          <p:nvPr/>
        </p:nvCxnSpPr>
        <p:spPr>
          <a:xfrm>
            <a:off x="3209859" y="2578887"/>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037CB035-27C7-2D90-0AD1-613693408910}"/>
              </a:ext>
            </a:extLst>
          </p:cNvPr>
          <p:cNvCxnSpPr>
            <a:cxnSpLocks/>
          </p:cNvCxnSpPr>
          <p:nvPr/>
        </p:nvCxnSpPr>
        <p:spPr>
          <a:xfrm flipV="1">
            <a:off x="3209859" y="6333667"/>
            <a:ext cx="8648766" cy="6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7157354-60E2-DE8B-F4E0-B7C2D7F8E749}"/>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98B731F-D988-7B30-F931-5D2FF3C67C1C}"/>
              </a:ext>
            </a:extLst>
          </p:cNvPr>
          <p:cNvCxnSpPr>
            <a:cxnSpLocks/>
          </p:cNvCxnSpPr>
          <p:nvPr/>
        </p:nvCxnSpPr>
        <p:spPr>
          <a:xfrm>
            <a:off x="3209859" y="454891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B30C1AF4-3F77-2D9C-D39A-4D1A2153BEDD}"/>
              </a:ext>
            </a:extLst>
          </p:cNvPr>
          <p:cNvSpPr txBox="1"/>
          <p:nvPr/>
        </p:nvSpPr>
        <p:spPr>
          <a:xfrm>
            <a:off x="5164432" y="2713634"/>
            <a:ext cx="5064905" cy="2072362"/>
          </a:xfrm>
          <a:prstGeom prst="rect">
            <a:avLst/>
          </a:prstGeom>
          <a:noFill/>
        </p:spPr>
        <p:txBody>
          <a:bodyPr wrap="square" rtlCol="0">
            <a:spAutoFit/>
          </a:bodyPr>
          <a:lstStyle/>
          <a:p>
            <a:pPr marL="171450" indent="-171450">
              <a:spcBef>
                <a:spcPts val="1000"/>
              </a:spcBef>
              <a:buFont typeface="Arial" panose="020B0604020202020204" pitchFamily="34" charset="0"/>
              <a:buChar char="•"/>
            </a:pPr>
            <a:r>
              <a:rPr lang="en-NZ" sz="1600" b="1">
                <a:solidFill>
                  <a:srgbClr val="003E60"/>
                </a:solidFill>
                <a:latin typeface="Aptos Display" panose="020B0004020202020204" pitchFamily="34" charset="0"/>
              </a:rPr>
              <a:t>Using land use and model farms </a:t>
            </a:r>
            <a:r>
              <a:rPr lang="en-NZ" sz="1600">
                <a:solidFill>
                  <a:srgbClr val="003E60"/>
                </a:solidFill>
                <a:latin typeface="Aptos Display" panose="020B0004020202020204" pitchFamily="34" charset="0"/>
              </a:rPr>
              <a:t>developed with industry and communities, </a:t>
            </a:r>
            <a:r>
              <a:rPr lang="en-NZ" sz="1600" b="1">
                <a:solidFill>
                  <a:srgbClr val="003E60"/>
                </a:solidFill>
                <a:latin typeface="Aptos Display" panose="020B0004020202020204" pitchFamily="34" charset="0"/>
              </a:rPr>
              <a:t>model relative change in water and estuarine environments</a:t>
            </a:r>
            <a:r>
              <a:rPr lang="en-NZ" sz="1600">
                <a:solidFill>
                  <a:srgbClr val="003E60"/>
                </a:solidFill>
                <a:latin typeface="Aptos Display" panose="020B0004020202020204" pitchFamily="34" charset="0"/>
              </a:rPr>
              <a:t>  based on </a:t>
            </a:r>
            <a:r>
              <a:rPr lang="en-NZ" sz="1600" b="1">
                <a:solidFill>
                  <a:srgbClr val="003E60"/>
                </a:solidFill>
                <a:latin typeface="Aptos Display" panose="020B0004020202020204" pitchFamily="34" charset="0"/>
              </a:rPr>
              <a:t>different land practice and mitigation scenarios</a:t>
            </a:r>
          </a:p>
          <a:p>
            <a:pPr marL="171450" indent="-171450">
              <a:spcBef>
                <a:spcPts val="1000"/>
              </a:spcBef>
              <a:buFont typeface="Arial" panose="020B0604020202020204" pitchFamily="34" charset="0"/>
              <a:buChar char="•"/>
            </a:pPr>
            <a:r>
              <a:rPr lang="en-NZ" sz="1600" b="1">
                <a:solidFill>
                  <a:srgbClr val="003E60"/>
                </a:solidFill>
                <a:latin typeface="Aptos Display" panose="020B0004020202020204" pitchFamily="34" charset="0"/>
              </a:rPr>
              <a:t>Model change in air quality </a:t>
            </a:r>
            <a:r>
              <a:rPr lang="en-NZ" sz="1600">
                <a:solidFill>
                  <a:srgbClr val="003E60"/>
                </a:solidFill>
                <a:latin typeface="Aptos Display" panose="020B0004020202020204" pitchFamily="34" charset="0"/>
              </a:rPr>
              <a:t>under different </a:t>
            </a:r>
            <a:r>
              <a:rPr lang="en-NZ" sz="1600" b="1">
                <a:solidFill>
                  <a:srgbClr val="003E60"/>
                </a:solidFill>
                <a:latin typeface="Aptos Display" panose="020B0004020202020204" pitchFamily="34" charset="0"/>
              </a:rPr>
              <a:t>incentive and emission scenarios</a:t>
            </a:r>
          </a:p>
          <a:p>
            <a:pPr marL="171450" indent="-171450" algn="ctr">
              <a:spcBef>
                <a:spcPts val="1000"/>
              </a:spcBef>
              <a:buFont typeface="Arial" panose="020B0604020202020204" pitchFamily="34" charset="0"/>
              <a:buChar char="•"/>
            </a:pPr>
            <a:endParaRPr lang="en-NZ" sz="1600">
              <a:solidFill>
                <a:srgbClr val="003E60"/>
              </a:solidFill>
              <a:latin typeface="Aptos Display" panose="020B0004020202020204" pitchFamily="34" charset="0"/>
            </a:endParaRPr>
          </a:p>
        </p:txBody>
      </p:sp>
      <p:sp>
        <p:nvSpPr>
          <p:cNvPr id="14" name="TextBox 13">
            <a:extLst>
              <a:ext uri="{FF2B5EF4-FFF2-40B4-BE49-F238E27FC236}">
                <a16:creationId xmlns:a16="http://schemas.microsoft.com/office/drawing/2014/main" id="{035F780C-0B01-E496-5B9D-4519B5A67EE7}"/>
              </a:ext>
            </a:extLst>
          </p:cNvPr>
          <p:cNvSpPr txBox="1"/>
          <p:nvPr/>
        </p:nvSpPr>
        <p:spPr>
          <a:xfrm>
            <a:off x="5159451" y="4978293"/>
            <a:ext cx="5267734" cy="830997"/>
          </a:xfrm>
          <a:prstGeom prst="rect">
            <a:avLst/>
          </a:prstGeom>
          <a:noFill/>
        </p:spPr>
        <p:txBody>
          <a:bodyPr wrap="square" rtlCol="0">
            <a:spAutoFit/>
          </a:bodyPr>
          <a:lstStyle/>
          <a:p>
            <a:pPr marL="171450" indent="-171450">
              <a:buFont typeface="Arial" panose="020B0604020202020204" pitchFamily="34" charset="0"/>
              <a:buChar char="•"/>
            </a:pPr>
            <a:r>
              <a:rPr lang="en-NZ" sz="1600" b="1">
                <a:solidFill>
                  <a:srgbClr val="003E60"/>
                </a:solidFill>
                <a:latin typeface="Aptos Display" panose="020B0004020202020204" pitchFamily="34" charset="0"/>
              </a:rPr>
              <a:t>Map </a:t>
            </a:r>
            <a:r>
              <a:rPr lang="en-NZ" sz="1600">
                <a:solidFill>
                  <a:srgbClr val="003E60"/>
                </a:solidFill>
                <a:latin typeface="Aptos Display" panose="020B0004020202020204" pitchFamily="34" charset="0"/>
              </a:rPr>
              <a:t>areas where the </a:t>
            </a:r>
            <a:r>
              <a:rPr lang="en-NZ" sz="1600" b="1">
                <a:solidFill>
                  <a:srgbClr val="003E60"/>
                </a:solidFill>
                <a:latin typeface="Aptos Display" panose="020B0004020202020204" pitchFamily="34" charset="0"/>
              </a:rPr>
              <a:t>greatest change be achieved </a:t>
            </a:r>
            <a:r>
              <a:rPr lang="en-NZ" sz="1600">
                <a:solidFill>
                  <a:srgbClr val="003E60"/>
                </a:solidFill>
                <a:latin typeface="Aptos Display" panose="020B0004020202020204" pitchFamily="34" charset="0"/>
              </a:rPr>
              <a:t>based on scenario modelling</a:t>
            </a:r>
          </a:p>
          <a:p>
            <a:pPr marL="171450" indent="-171450">
              <a:buFont typeface="Arial" panose="020B0604020202020204" pitchFamily="34" charset="0"/>
              <a:buChar char="•"/>
            </a:pPr>
            <a:r>
              <a:rPr lang="en-NZ" sz="1600">
                <a:solidFill>
                  <a:srgbClr val="003E60"/>
                </a:solidFill>
                <a:latin typeface="Aptos Display" panose="020B0004020202020204" pitchFamily="34" charset="0"/>
              </a:rPr>
              <a:t>Identify </a:t>
            </a:r>
            <a:r>
              <a:rPr lang="en-NZ" sz="1600" b="1">
                <a:solidFill>
                  <a:srgbClr val="003E60"/>
                </a:solidFill>
                <a:latin typeface="Aptos Display" panose="020B0004020202020204" pitchFamily="34" charset="0"/>
              </a:rPr>
              <a:t>“hot spot” </a:t>
            </a:r>
            <a:r>
              <a:rPr lang="en-NZ" sz="1600">
                <a:solidFill>
                  <a:srgbClr val="003E60"/>
                </a:solidFill>
                <a:latin typeface="Aptos Display" panose="020B0004020202020204" pitchFamily="34" charset="0"/>
              </a:rPr>
              <a:t>areas with high risk and high pressure</a:t>
            </a:r>
          </a:p>
        </p:txBody>
      </p:sp>
      <p:sp>
        <p:nvSpPr>
          <p:cNvPr id="15" name="TextBox 14">
            <a:extLst>
              <a:ext uri="{FF2B5EF4-FFF2-40B4-BE49-F238E27FC236}">
                <a16:creationId xmlns:a16="http://schemas.microsoft.com/office/drawing/2014/main" id="{42B319FB-641C-C0E4-7712-1F65E07FD86C}"/>
              </a:ext>
            </a:extLst>
          </p:cNvPr>
          <p:cNvSpPr txBox="1"/>
          <p:nvPr/>
        </p:nvSpPr>
        <p:spPr>
          <a:xfrm>
            <a:off x="5159451" y="616576"/>
            <a:ext cx="5773925" cy="2123658"/>
          </a:xfrm>
          <a:prstGeom prst="rect">
            <a:avLst/>
          </a:prstGeom>
          <a:noFill/>
        </p:spPr>
        <p:txBody>
          <a:bodyPr wrap="square" rtlCol="0">
            <a:spAutoFit/>
          </a:bodyPr>
          <a:lstStyle/>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On farm mitigation </a:t>
            </a:r>
            <a:r>
              <a:rPr lang="en-NZ" sz="1700">
                <a:solidFill>
                  <a:srgbClr val="003E60"/>
                </a:solidFill>
                <a:latin typeface="Aptos Display" panose="020B0004020202020204" pitchFamily="34" charset="0"/>
              </a:rPr>
              <a:t>trials in </a:t>
            </a:r>
            <a:r>
              <a:rPr lang="en-NZ" sz="1700" b="1">
                <a:solidFill>
                  <a:srgbClr val="003E60"/>
                </a:solidFill>
                <a:latin typeface="Aptos Display" panose="020B0004020202020204" pitchFamily="34" charset="0"/>
              </a:rPr>
              <a:t>partnership with industry bodies</a:t>
            </a:r>
          </a:p>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Weight of evidence assessments </a:t>
            </a:r>
            <a:r>
              <a:rPr lang="en-NZ" sz="1700">
                <a:solidFill>
                  <a:srgbClr val="003E60"/>
                </a:solidFill>
                <a:latin typeface="Aptos Display" panose="020B0004020202020204" pitchFamily="34" charset="0"/>
              </a:rPr>
              <a:t>for proposed actions</a:t>
            </a:r>
          </a:p>
          <a:p>
            <a:pPr marL="171450" indent="-171450">
              <a:spcBef>
                <a:spcPts val="1200"/>
              </a:spcBef>
              <a:buFont typeface="Arial" panose="020B0604020202020204" pitchFamily="34" charset="0"/>
              <a:buChar char="•"/>
            </a:pPr>
            <a:r>
              <a:rPr lang="en-NZ" sz="1700" b="1">
                <a:solidFill>
                  <a:srgbClr val="003E60"/>
                </a:solidFill>
                <a:latin typeface="Aptos Display" panose="020B0004020202020204" pitchFamily="34" charset="0"/>
              </a:rPr>
              <a:t>Literature reviews </a:t>
            </a:r>
            <a:r>
              <a:rPr lang="en-NZ" sz="1700">
                <a:solidFill>
                  <a:srgbClr val="003E60"/>
                </a:solidFill>
                <a:latin typeface="Aptos Display" panose="020B0004020202020204" pitchFamily="34" charset="0"/>
              </a:rPr>
              <a:t>and </a:t>
            </a:r>
            <a:r>
              <a:rPr lang="en-NZ" sz="1700" b="1">
                <a:solidFill>
                  <a:srgbClr val="003E60"/>
                </a:solidFill>
                <a:latin typeface="Aptos Display" panose="020B0004020202020204" pitchFamily="34" charset="0"/>
              </a:rPr>
              <a:t>guidance </a:t>
            </a:r>
            <a:r>
              <a:rPr lang="en-NZ" sz="1700">
                <a:solidFill>
                  <a:srgbClr val="003E60"/>
                </a:solidFill>
                <a:latin typeface="Aptos Display" panose="020B0004020202020204" pitchFamily="34" charset="0"/>
              </a:rPr>
              <a:t>on </a:t>
            </a:r>
            <a:r>
              <a:rPr lang="en-NZ" sz="1700" b="1">
                <a:solidFill>
                  <a:srgbClr val="003E60"/>
                </a:solidFill>
                <a:latin typeface="Aptos Display" panose="020B0004020202020204" pitchFamily="34" charset="0"/>
              </a:rPr>
              <a:t>best practice </a:t>
            </a:r>
            <a:r>
              <a:rPr lang="en-NZ" sz="1700">
                <a:solidFill>
                  <a:srgbClr val="003E60"/>
                </a:solidFill>
                <a:latin typeface="Aptos Display" panose="020B0004020202020204" pitchFamily="34" charset="0"/>
              </a:rPr>
              <a:t>for mitigation and restoration </a:t>
            </a:r>
            <a:r>
              <a:rPr lang="en-NZ" sz="1700" b="1">
                <a:solidFill>
                  <a:srgbClr val="003E60"/>
                </a:solidFill>
                <a:latin typeface="Aptos Display" panose="020B0004020202020204" pitchFamily="34" charset="0"/>
              </a:rPr>
              <a:t>in partnership with industry bodies</a:t>
            </a:r>
          </a:p>
          <a:p>
            <a:pPr marL="171450" indent="-171450" algn="ctr">
              <a:spcBef>
                <a:spcPts val="1200"/>
              </a:spcBef>
              <a:buFont typeface="Arial" panose="020B0604020202020204" pitchFamily="34" charset="0"/>
              <a:buChar char="•"/>
            </a:pPr>
            <a:endParaRPr lang="en-NZ" sz="1700">
              <a:solidFill>
                <a:srgbClr val="003E60"/>
              </a:solidFill>
              <a:latin typeface="Aptos Display" panose="020B0004020202020204" pitchFamily="34" charset="0"/>
            </a:endParaRPr>
          </a:p>
        </p:txBody>
      </p:sp>
      <p:pic>
        <p:nvPicPr>
          <p:cNvPr id="3074" name="Picture 2">
            <a:extLst>
              <a:ext uri="{FF2B5EF4-FFF2-40B4-BE49-F238E27FC236}">
                <a16:creationId xmlns:a16="http://schemas.microsoft.com/office/drawing/2014/main" id="{345840F5-EBB0-0987-D858-E0B7B2021B4B}"/>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26101" y="686704"/>
            <a:ext cx="1693507" cy="168459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A9C6B490-AD02-1191-C395-3D671CC16C60}"/>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0019" y="2648092"/>
            <a:ext cx="1559243" cy="17618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BF25F1A-29C2-63A0-938A-0909CAFF561A}"/>
              </a:ext>
            </a:extLst>
          </p:cNvPr>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47918" y="4614792"/>
            <a:ext cx="1651344" cy="1615249"/>
          </a:xfrm>
          <a:prstGeom prst="rect">
            <a:avLst/>
          </a:prstGeom>
          <a:noFill/>
          <a:extLst>
            <a:ext uri="{909E8E84-426E-40DD-AFC4-6F175D3DCCD1}">
              <a14:hiddenFill xmlns:a14="http://schemas.microsoft.com/office/drawing/2010/main">
                <a:solidFill>
                  <a:srgbClr val="FFFFFF"/>
                </a:solidFill>
              </a14:hiddenFill>
            </a:ext>
          </a:extLst>
        </p:spPr>
      </p:pic>
      <p:grpSp>
        <p:nvGrpSpPr>
          <p:cNvPr id="38" name="Group 37">
            <a:extLst>
              <a:ext uri="{FF2B5EF4-FFF2-40B4-BE49-F238E27FC236}">
                <a16:creationId xmlns:a16="http://schemas.microsoft.com/office/drawing/2014/main" id="{29C5CD78-90A1-702E-0BDF-AFB09C5B1C07}"/>
              </a:ext>
            </a:extLst>
          </p:cNvPr>
          <p:cNvGrpSpPr/>
          <p:nvPr/>
        </p:nvGrpSpPr>
        <p:grpSpPr>
          <a:xfrm>
            <a:off x="10952036" y="741095"/>
            <a:ext cx="940107" cy="329909"/>
            <a:chOff x="10556278" y="728190"/>
            <a:chExt cx="1562663" cy="571403"/>
          </a:xfrm>
        </p:grpSpPr>
        <p:pic>
          <p:nvPicPr>
            <p:cNvPr id="39" name="Graphic 38" descr="Harvey Balls 50% with solid fill">
              <a:extLst>
                <a:ext uri="{FF2B5EF4-FFF2-40B4-BE49-F238E27FC236}">
                  <a16:creationId xmlns:a16="http://schemas.microsoft.com/office/drawing/2014/main" id="{25970F1C-2C3D-7613-78E1-D2290B74D1A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76945" y="728190"/>
              <a:ext cx="530766" cy="530766"/>
            </a:xfrm>
            <a:prstGeom prst="rect">
              <a:avLst/>
            </a:prstGeom>
          </p:spPr>
        </p:pic>
        <p:pic>
          <p:nvPicPr>
            <p:cNvPr id="40" name="Graphic 39" descr="Handshake with solid fill">
              <a:extLst>
                <a:ext uri="{FF2B5EF4-FFF2-40B4-BE49-F238E27FC236}">
                  <a16:creationId xmlns:a16="http://schemas.microsoft.com/office/drawing/2014/main" id="{F5E5987A-7328-E905-DA54-41495D41521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88175" y="730130"/>
              <a:ext cx="530766" cy="530766"/>
            </a:xfrm>
            <a:prstGeom prst="rect">
              <a:avLst/>
            </a:prstGeom>
          </p:spPr>
        </p:pic>
        <p:pic>
          <p:nvPicPr>
            <p:cNvPr id="41" name="Graphic 40" descr="Priorities with solid fill">
              <a:extLst>
                <a:ext uri="{FF2B5EF4-FFF2-40B4-BE49-F238E27FC236}">
                  <a16:creationId xmlns:a16="http://schemas.microsoft.com/office/drawing/2014/main" id="{3E67B21E-D75C-7A4E-7D40-20EEC930992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56278" y="736951"/>
              <a:ext cx="562642" cy="562642"/>
            </a:xfrm>
            <a:prstGeom prst="rect">
              <a:avLst/>
            </a:prstGeom>
          </p:spPr>
        </p:pic>
      </p:grpSp>
      <p:pic>
        <p:nvPicPr>
          <p:cNvPr id="45" name="Graphic 44" descr="Handshake with solid fill">
            <a:extLst>
              <a:ext uri="{FF2B5EF4-FFF2-40B4-BE49-F238E27FC236}">
                <a16:creationId xmlns:a16="http://schemas.microsoft.com/office/drawing/2014/main" id="{67DD9E61-D7E3-9314-CB65-BF8EEEB01E1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61545" y="1194055"/>
            <a:ext cx="319312" cy="306448"/>
          </a:xfrm>
          <a:prstGeom prst="rect">
            <a:avLst/>
          </a:prstGeom>
        </p:spPr>
      </p:pic>
      <p:pic>
        <p:nvPicPr>
          <p:cNvPr id="48" name="Graphic 47" descr="Priorities with solid fill">
            <a:extLst>
              <a:ext uri="{FF2B5EF4-FFF2-40B4-BE49-F238E27FC236}">
                <a16:creationId xmlns:a16="http://schemas.microsoft.com/office/drawing/2014/main" id="{C8CC83E2-9E91-E0A8-7C6D-BBE892B9CEE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897619" y="1197993"/>
            <a:ext cx="338489" cy="324853"/>
          </a:xfrm>
          <a:prstGeom prst="rect">
            <a:avLst/>
          </a:prstGeom>
        </p:spPr>
      </p:pic>
      <p:pic>
        <p:nvPicPr>
          <p:cNvPr id="50" name="Graphic 49" descr="Harvey Balls 50% with solid fill">
            <a:extLst>
              <a:ext uri="{FF2B5EF4-FFF2-40B4-BE49-F238E27FC236}">
                <a16:creationId xmlns:a16="http://schemas.microsoft.com/office/drawing/2014/main" id="{165F725D-5583-46FF-4C60-C46F84AAA3D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53986" y="1871151"/>
            <a:ext cx="319312" cy="306448"/>
          </a:xfrm>
          <a:prstGeom prst="rect">
            <a:avLst/>
          </a:prstGeom>
        </p:spPr>
      </p:pic>
      <p:pic>
        <p:nvPicPr>
          <p:cNvPr id="51" name="Graphic 50" descr="Handshake with solid fill">
            <a:extLst>
              <a:ext uri="{FF2B5EF4-FFF2-40B4-BE49-F238E27FC236}">
                <a16:creationId xmlns:a16="http://schemas.microsoft.com/office/drawing/2014/main" id="{814FFCBB-702B-4571-1210-AE27494C111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61545" y="1872271"/>
            <a:ext cx="319312" cy="306448"/>
          </a:xfrm>
          <a:prstGeom prst="rect">
            <a:avLst/>
          </a:prstGeom>
        </p:spPr>
      </p:pic>
      <p:pic>
        <p:nvPicPr>
          <p:cNvPr id="52" name="Graphic 51" descr="Priorities with solid fill">
            <a:extLst>
              <a:ext uri="{FF2B5EF4-FFF2-40B4-BE49-F238E27FC236}">
                <a16:creationId xmlns:a16="http://schemas.microsoft.com/office/drawing/2014/main" id="{F47CC97C-7001-A202-1AB6-55F4918D4A2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40749" y="1876209"/>
            <a:ext cx="338489" cy="324853"/>
          </a:xfrm>
          <a:prstGeom prst="rect">
            <a:avLst/>
          </a:prstGeom>
        </p:spPr>
      </p:pic>
      <p:grpSp>
        <p:nvGrpSpPr>
          <p:cNvPr id="53" name="Group 52">
            <a:extLst>
              <a:ext uri="{FF2B5EF4-FFF2-40B4-BE49-F238E27FC236}">
                <a16:creationId xmlns:a16="http://schemas.microsoft.com/office/drawing/2014/main" id="{25983277-67AC-6488-AD07-DF99DB5BE74A}"/>
              </a:ext>
            </a:extLst>
          </p:cNvPr>
          <p:cNvGrpSpPr/>
          <p:nvPr/>
        </p:nvGrpSpPr>
        <p:grpSpPr>
          <a:xfrm>
            <a:off x="10930518" y="3083183"/>
            <a:ext cx="940107" cy="329909"/>
            <a:chOff x="10556278" y="728190"/>
            <a:chExt cx="1562663" cy="571403"/>
          </a:xfrm>
        </p:grpSpPr>
        <p:pic>
          <p:nvPicPr>
            <p:cNvPr id="54" name="Graphic 53" descr="Harvey Balls 50% with solid fill">
              <a:extLst>
                <a:ext uri="{FF2B5EF4-FFF2-40B4-BE49-F238E27FC236}">
                  <a16:creationId xmlns:a16="http://schemas.microsoft.com/office/drawing/2014/main" id="{95231996-511B-93DA-9501-7785F391CCB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076945" y="728190"/>
              <a:ext cx="530766" cy="530766"/>
            </a:xfrm>
            <a:prstGeom prst="rect">
              <a:avLst/>
            </a:prstGeom>
          </p:spPr>
        </p:pic>
        <p:pic>
          <p:nvPicPr>
            <p:cNvPr id="55" name="Graphic 54" descr="Handshake with solid fill">
              <a:extLst>
                <a:ext uri="{FF2B5EF4-FFF2-40B4-BE49-F238E27FC236}">
                  <a16:creationId xmlns:a16="http://schemas.microsoft.com/office/drawing/2014/main" id="{020F05CD-3D75-EEE8-B877-EB51005743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588175" y="730130"/>
              <a:ext cx="530766" cy="530766"/>
            </a:xfrm>
            <a:prstGeom prst="rect">
              <a:avLst/>
            </a:prstGeom>
          </p:spPr>
        </p:pic>
        <p:pic>
          <p:nvPicPr>
            <p:cNvPr id="56" name="Graphic 55" descr="Priorities with solid fill">
              <a:extLst>
                <a:ext uri="{FF2B5EF4-FFF2-40B4-BE49-F238E27FC236}">
                  <a16:creationId xmlns:a16="http://schemas.microsoft.com/office/drawing/2014/main" id="{AF7E90F8-5F74-C151-4C3D-AFFE4F36325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56278" y="736951"/>
              <a:ext cx="562642" cy="562642"/>
            </a:xfrm>
            <a:prstGeom prst="rect">
              <a:avLst/>
            </a:prstGeom>
          </p:spPr>
        </p:pic>
      </p:grpSp>
      <p:pic>
        <p:nvPicPr>
          <p:cNvPr id="58" name="Graphic 57" descr="Harvey Balls 50% with solid fill">
            <a:extLst>
              <a:ext uri="{FF2B5EF4-FFF2-40B4-BE49-F238E27FC236}">
                <a16:creationId xmlns:a16="http://schemas.microsoft.com/office/drawing/2014/main" id="{0B1DA8B4-AF3E-9F75-F1A9-A62AE05105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7660" y="3806885"/>
            <a:ext cx="319312" cy="306448"/>
          </a:xfrm>
          <a:prstGeom prst="rect">
            <a:avLst/>
          </a:prstGeom>
        </p:spPr>
      </p:pic>
      <p:pic>
        <p:nvPicPr>
          <p:cNvPr id="60" name="Graphic 59" descr="Priorities with solid fill">
            <a:extLst>
              <a:ext uri="{FF2B5EF4-FFF2-40B4-BE49-F238E27FC236}">
                <a16:creationId xmlns:a16="http://schemas.microsoft.com/office/drawing/2014/main" id="{43A1C704-AD91-74DB-6FFA-81DD60C0298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14423" y="3811943"/>
            <a:ext cx="338489" cy="324853"/>
          </a:xfrm>
          <a:prstGeom prst="rect">
            <a:avLst/>
          </a:prstGeom>
        </p:spPr>
      </p:pic>
      <p:pic>
        <p:nvPicPr>
          <p:cNvPr id="62" name="Graphic 61" descr="Harvey Balls 50% with solid fill">
            <a:extLst>
              <a:ext uri="{FF2B5EF4-FFF2-40B4-BE49-F238E27FC236}">
                <a16:creationId xmlns:a16="http://schemas.microsoft.com/office/drawing/2014/main" id="{13301D0A-816C-CECC-2319-7C1643466CA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7660" y="4930727"/>
            <a:ext cx="319312" cy="306448"/>
          </a:xfrm>
          <a:prstGeom prst="rect">
            <a:avLst/>
          </a:prstGeom>
        </p:spPr>
      </p:pic>
      <p:pic>
        <p:nvPicPr>
          <p:cNvPr id="3072" name="Graphic 3071" descr="Priorities with solid fill">
            <a:extLst>
              <a:ext uri="{FF2B5EF4-FFF2-40B4-BE49-F238E27FC236}">
                <a16:creationId xmlns:a16="http://schemas.microsoft.com/office/drawing/2014/main" id="{3A9CAF8A-A2A0-4C54-4286-19D5BD29553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14423" y="4935785"/>
            <a:ext cx="338489" cy="324853"/>
          </a:xfrm>
          <a:prstGeom prst="rect">
            <a:avLst/>
          </a:prstGeom>
        </p:spPr>
      </p:pic>
      <p:pic>
        <p:nvPicPr>
          <p:cNvPr id="3075" name="Graphic 3074" descr="Harvey Balls 50% with solid fill">
            <a:extLst>
              <a:ext uri="{FF2B5EF4-FFF2-40B4-BE49-F238E27FC236}">
                <a16:creationId xmlns:a16="http://schemas.microsoft.com/office/drawing/2014/main" id="{1F4901EF-617E-8386-634C-D0915987E5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27660" y="5348326"/>
            <a:ext cx="319312" cy="306448"/>
          </a:xfrm>
          <a:prstGeom prst="rect">
            <a:avLst/>
          </a:prstGeom>
        </p:spPr>
      </p:pic>
      <p:pic>
        <p:nvPicPr>
          <p:cNvPr id="3079" name="Graphic 3078" descr="Priorities with solid fill">
            <a:extLst>
              <a:ext uri="{FF2B5EF4-FFF2-40B4-BE49-F238E27FC236}">
                <a16:creationId xmlns:a16="http://schemas.microsoft.com/office/drawing/2014/main" id="{3C920B81-836A-6D87-AFEC-8B8F3AAB4CF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914423" y="5353384"/>
            <a:ext cx="338489" cy="324853"/>
          </a:xfrm>
          <a:prstGeom prst="rect">
            <a:avLst/>
          </a:prstGeom>
        </p:spPr>
      </p:pic>
      <p:sp>
        <p:nvSpPr>
          <p:cNvPr id="3080" name="Oval 3079">
            <a:extLst>
              <a:ext uri="{FF2B5EF4-FFF2-40B4-BE49-F238E27FC236}">
                <a16:creationId xmlns:a16="http://schemas.microsoft.com/office/drawing/2014/main" id="{8BF1203E-8A1B-6807-791B-3DDE5C66F78A}"/>
              </a:ext>
            </a:extLst>
          </p:cNvPr>
          <p:cNvSpPr/>
          <p:nvPr/>
        </p:nvSpPr>
        <p:spPr>
          <a:xfrm>
            <a:off x="11273786" y="1196762"/>
            <a:ext cx="258272" cy="271697"/>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extBox 2">
            <a:extLst>
              <a:ext uri="{FF2B5EF4-FFF2-40B4-BE49-F238E27FC236}">
                <a16:creationId xmlns:a16="http://schemas.microsoft.com/office/drawing/2014/main" id="{0D6E93E7-E200-C90C-29F0-3665F903DCBF}"/>
              </a:ext>
            </a:extLst>
          </p:cNvPr>
          <p:cNvSpPr txBox="1"/>
          <p:nvPr/>
        </p:nvSpPr>
        <p:spPr>
          <a:xfrm>
            <a:off x="2809265" y="6345835"/>
            <a:ext cx="9464578" cy="384721"/>
          </a:xfrm>
          <a:prstGeom prst="rect">
            <a:avLst/>
          </a:prstGeom>
          <a:noFill/>
        </p:spPr>
        <p:txBody>
          <a:bodyPr wrap="square" rtlCol="0">
            <a:spAutoFit/>
          </a:bodyPr>
          <a:lstStyle/>
          <a:p>
            <a:pPr algn="ctr"/>
            <a:r>
              <a:rPr lang="en-NZ" sz="1900">
                <a:solidFill>
                  <a:srgbClr val="003E60"/>
                </a:solidFill>
                <a:latin typeface="Aptos ExtraBold" panose="020F0502020204030204" pitchFamily="34" charset="0"/>
              </a:rPr>
              <a:t>RMA 32(1) and 32(2), NEB 50, 56</a:t>
            </a:r>
          </a:p>
        </p:txBody>
      </p:sp>
    </p:spTree>
    <p:extLst>
      <p:ext uri="{BB962C8B-B14F-4D97-AF65-F5344CB8AC3E}">
        <p14:creationId xmlns:p14="http://schemas.microsoft.com/office/powerpoint/2010/main" val="2189210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46F06-2B99-9E35-510E-8C65187783FB}"/>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499EA9A6-5CB3-430A-492A-5448B2307275}"/>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21A9E27A-D9FE-DF4B-E934-00FBC741D750}"/>
              </a:ext>
            </a:extLst>
          </p:cNvPr>
          <p:cNvSpPr/>
          <p:nvPr/>
        </p:nvSpPr>
        <p:spPr>
          <a:xfrm>
            <a:off x="3205967"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B707D7D9-4097-EBBA-5137-DCCD56C111BB}"/>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D529514D-A996-848F-736F-6969D4856DED}"/>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DEA06957-1131-EFE9-A9C8-2E658E229154}"/>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0296B4BF-B70B-F2FC-0460-486CEFFA8BD4}"/>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7086C1D7-F0D3-95DA-0E3A-CBB7493844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9" name="AutoShape 2" descr="Generated image: Evaluate: Evidence-Informed Action Cycle">
            <a:extLst>
              <a:ext uri="{FF2B5EF4-FFF2-40B4-BE49-F238E27FC236}">
                <a16:creationId xmlns:a16="http://schemas.microsoft.com/office/drawing/2014/main" id="{67226F29-F37B-B6B1-CE85-CE82C49CBD5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sp>
        <p:nvSpPr>
          <p:cNvPr id="11" name="AutoShape 4" descr="Generated image: Understand, Intervene, Evaluate, Anticipate Cycle">
            <a:extLst>
              <a:ext uri="{FF2B5EF4-FFF2-40B4-BE49-F238E27FC236}">
                <a16:creationId xmlns:a16="http://schemas.microsoft.com/office/drawing/2014/main" id="{83A12094-C862-4E44-4A95-4569B17DDBD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pic>
        <p:nvPicPr>
          <p:cNvPr id="13" name="Picture 12">
            <a:extLst>
              <a:ext uri="{FF2B5EF4-FFF2-40B4-BE49-F238E27FC236}">
                <a16:creationId xmlns:a16="http://schemas.microsoft.com/office/drawing/2014/main" id="{D97A5ED7-E29C-6AEE-68DC-96441D662EA6}"/>
              </a:ext>
            </a:extLst>
          </p:cNvPr>
          <p:cNvPicPr>
            <a:picLocks noChangeAspect="1"/>
          </p:cNvPicPr>
          <p:nvPr/>
        </p:nvPicPr>
        <p:blipFill>
          <a:blip r:embed="rId5">
            <a:duotone>
              <a:schemeClr val="accent1">
                <a:shade val="45000"/>
                <a:satMod val="135000"/>
              </a:schemeClr>
              <a:prstClr val="white"/>
            </a:duotone>
          </a:blip>
          <a:stretch>
            <a:fillRect/>
          </a:stretch>
        </p:blipFill>
        <p:spPr>
          <a:xfrm>
            <a:off x="4015607" y="962736"/>
            <a:ext cx="7190051" cy="5754092"/>
          </a:xfrm>
          <a:prstGeom prst="rect">
            <a:avLst/>
          </a:prstGeom>
        </p:spPr>
      </p:pic>
    </p:spTree>
    <p:extLst>
      <p:ext uri="{BB962C8B-B14F-4D97-AF65-F5344CB8AC3E}">
        <p14:creationId xmlns:p14="http://schemas.microsoft.com/office/powerpoint/2010/main" val="3007032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32B2-985B-F0CD-2E18-2274D0E8E839}"/>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E40EC037-28ED-4A3C-0E0A-458E2FC59B2F}"/>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07BE65EC-C480-21E0-B53E-431DE043480C}"/>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CBDA171C-2331-995A-5A83-1F4F4900DA64}"/>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EF3E21A4-AE35-E35D-47F2-B0F1E4C05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BD6A8CBA-4983-54CC-72CF-2FF5E8A9D04F}"/>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6343B2EE-1825-75D9-31E6-18D285F75EF7}"/>
              </a:ext>
            </a:extLst>
          </p:cNvPr>
          <p:cNvSpPr txBox="1"/>
          <p:nvPr/>
        </p:nvSpPr>
        <p:spPr>
          <a:xfrm>
            <a:off x="5543453" y="3983712"/>
            <a:ext cx="5023859" cy="249299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Combine </a:t>
            </a:r>
            <a:r>
              <a:rPr lang="en-NZ" b="1">
                <a:solidFill>
                  <a:srgbClr val="003E60"/>
                </a:solidFill>
                <a:latin typeface="Aptos Display" panose="020B0004020202020204" pitchFamily="34" charset="0"/>
              </a:rPr>
              <a:t>accounting </a:t>
            </a:r>
            <a:r>
              <a:rPr lang="en-NZ">
                <a:solidFill>
                  <a:srgbClr val="003E60"/>
                </a:solidFill>
                <a:latin typeface="Aptos Display" panose="020B0004020202020204" pitchFamily="34" charset="0"/>
              </a:rPr>
              <a:t>with </a:t>
            </a:r>
            <a:r>
              <a:rPr lang="en-NZ" b="1">
                <a:solidFill>
                  <a:srgbClr val="003E60"/>
                </a:solidFill>
                <a:latin typeface="Aptos Display" panose="020B0004020202020204" pitchFamily="34" charset="0"/>
              </a:rPr>
              <a:t>state of environment monitoring </a:t>
            </a:r>
            <a:r>
              <a:rPr lang="en-NZ">
                <a:solidFill>
                  <a:srgbClr val="003E60"/>
                </a:solidFill>
                <a:latin typeface="Aptos Display" panose="020B0004020202020204" pitchFamily="34" charset="0"/>
              </a:rPr>
              <a:t>and </a:t>
            </a:r>
            <a:r>
              <a:rPr lang="en-NZ" b="1">
                <a:solidFill>
                  <a:srgbClr val="003E60"/>
                </a:solidFill>
                <a:latin typeface="Aptos Display" panose="020B0004020202020204" pitchFamily="34" charset="0"/>
              </a:rPr>
              <a:t>intervention effectiveness </a:t>
            </a:r>
            <a:r>
              <a:rPr lang="en-NZ">
                <a:solidFill>
                  <a:srgbClr val="003E60"/>
                </a:solidFill>
                <a:latin typeface="Aptos Display" panose="020B0004020202020204" pitchFamily="34" charset="0"/>
              </a:rPr>
              <a:t>to understand whether </a:t>
            </a:r>
            <a:r>
              <a:rPr lang="en-NZ" b="1">
                <a:solidFill>
                  <a:srgbClr val="003E60"/>
                </a:solidFill>
                <a:latin typeface="Aptos Display" panose="020B0004020202020204" pitchFamily="34" charset="0"/>
              </a:rPr>
              <a:t>ORC’s plans </a:t>
            </a:r>
            <a:r>
              <a:rPr lang="en-NZ">
                <a:solidFill>
                  <a:srgbClr val="003E60"/>
                </a:solidFill>
                <a:latin typeface="Aptos Display" panose="020B0004020202020204" pitchFamily="34" charset="0"/>
              </a:rPr>
              <a:t>are</a:t>
            </a:r>
            <a:r>
              <a:rPr lang="en-NZ" b="1">
                <a:solidFill>
                  <a:srgbClr val="003E60"/>
                </a:solidFill>
                <a:latin typeface="Aptos Display" panose="020B0004020202020204" pitchFamily="34" charset="0"/>
              </a:rPr>
              <a:t> having </a:t>
            </a:r>
            <a:r>
              <a:rPr lang="en-NZ">
                <a:solidFill>
                  <a:srgbClr val="003E60"/>
                </a:solidFill>
                <a:latin typeface="Aptos Display" panose="020B0004020202020204" pitchFamily="34" charset="0"/>
              </a:rPr>
              <a:t>their </a:t>
            </a:r>
            <a:r>
              <a:rPr lang="en-NZ" b="1">
                <a:solidFill>
                  <a:srgbClr val="003E60"/>
                </a:solidFill>
                <a:latin typeface="Aptos Display" panose="020B0004020202020204" pitchFamily="34" charset="0"/>
              </a:rPr>
              <a:t>intended outcomes</a:t>
            </a:r>
          </a:p>
          <a:p>
            <a:pPr marL="742950" lvl="1" indent="-285750">
              <a:spcAft>
                <a:spcPts val="1200"/>
              </a:spcAft>
              <a:buFont typeface="Courier New" panose="02070309020205020404" pitchFamily="49" charset="0"/>
              <a:buChar char="o"/>
            </a:pPr>
            <a:r>
              <a:rPr lang="en-NZ" b="1">
                <a:solidFill>
                  <a:srgbClr val="003E60"/>
                </a:solidFill>
                <a:latin typeface="Aptos Display" panose="020B0004020202020204" pitchFamily="34" charset="0"/>
              </a:rPr>
              <a:t>Expected overall improvement</a:t>
            </a:r>
          </a:p>
          <a:p>
            <a:pPr marL="742950" lvl="1" indent="-285750">
              <a:spcAft>
                <a:spcPts val="1200"/>
              </a:spcAft>
              <a:buFont typeface="Courier New" panose="02070309020205020404" pitchFamily="49" charset="0"/>
              <a:buChar char="o"/>
            </a:pPr>
            <a:r>
              <a:rPr lang="en-NZ" b="1">
                <a:solidFill>
                  <a:srgbClr val="003E60"/>
                </a:solidFill>
                <a:latin typeface="Aptos Display" panose="020B0004020202020204" pitchFamily="34" charset="0"/>
              </a:rPr>
              <a:t>Trends in indicator response</a:t>
            </a:r>
          </a:p>
          <a:p>
            <a:pPr marL="285750" indent="-285750" algn="ctr">
              <a:spcAft>
                <a:spcPts val="1200"/>
              </a:spcAft>
              <a:buFont typeface="Arial" panose="020B0604020202020204" pitchFamily="34" charset="0"/>
              <a:buChar char="•"/>
            </a:pPr>
            <a:endParaRPr lang="en-NZ">
              <a:solidFill>
                <a:srgbClr val="003E60"/>
              </a:solidFill>
              <a:latin typeface="Aptos Display" panose="020B0004020202020204" pitchFamily="34" charset="0"/>
            </a:endParaRPr>
          </a:p>
        </p:txBody>
      </p:sp>
      <p:sp>
        <p:nvSpPr>
          <p:cNvPr id="33" name="TextBox 32">
            <a:extLst>
              <a:ext uri="{FF2B5EF4-FFF2-40B4-BE49-F238E27FC236}">
                <a16:creationId xmlns:a16="http://schemas.microsoft.com/office/drawing/2014/main" id="{7832A057-1239-503F-206E-476F79A414BE}"/>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PLAN AND PROVISION EFFECTIVENESS </a:t>
            </a:r>
          </a:p>
        </p:txBody>
      </p:sp>
      <p:cxnSp>
        <p:nvCxnSpPr>
          <p:cNvPr id="34" name="Straight Connector 33">
            <a:extLst>
              <a:ext uri="{FF2B5EF4-FFF2-40B4-BE49-F238E27FC236}">
                <a16:creationId xmlns:a16="http://schemas.microsoft.com/office/drawing/2014/main" id="{C70396FB-6C6F-01E4-5774-D2FEF083FEF0}"/>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A7971DE-A446-A75D-DFFE-DB8243484C79}"/>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B041D635-E039-16DE-59F1-FAE51C5B0484}"/>
              </a:ext>
            </a:extLst>
          </p:cNvPr>
          <p:cNvSpPr txBox="1"/>
          <p:nvPr/>
        </p:nvSpPr>
        <p:spPr>
          <a:xfrm>
            <a:off x="5543453" y="658297"/>
            <a:ext cx="5953498" cy="2923877"/>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Tailored to </a:t>
            </a:r>
            <a:r>
              <a:rPr lang="en-NZ" b="1">
                <a:solidFill>
                  <a:srgbClr val="003E60"/>
                </a:solidFill>
                <a:latin typeface="Aptos Display" panose="020B0004020202020204" pitchFamily="34" charset="0"/>
              </a:rPr>
              <a:t>areas where more actions have been implemented</a:t>
            </a:r>
            <a:r>
              <a:rPr lang="en-NZ">
                <a:solidFill>
                  <a:srgbClr val="003E60"/>
                </a:solidFill>
                <a:latin typeface="Aptos Display" panose="020B0004020202020204" pitchFamily="34" charset="0"/>
              </a:rPr>
              <a:t> and applied to those with less</a:t>
            </a:r>
          </a:p>
          <a:p>
            <a:pPr marL="742950" lvl="1" indent="-285750">
              <a:spcAft>
                <a:spcPts val="1200"/>
              </a:spcAft>
              <a:buFont typeface="Courier New" panose="02070309020205020404" pitchFamily="49" charset="0"/>
              <a:buChar char="o"/>
            </a:pPr>
            <a:r>
              <a:rPr lang="en-NZ">
                <a:solidFill>
                  <a:srgbClr val="003E60"/>
                </a:solidFill>
                <a:latin typeface="Aptos Display" panose="020B0004020202020204" pitchFamily="34" charset="0"/>
              </a:rPr>
              <a:t>Determine the </a:t>
            </a:r>
            <a:r>
              <a:rPr lang="en-NZ" b="1">
                <a:solidFill>
                  <a:srgbClr val="003E60"/>
                </a:solidFill>
                <a:latin typeface="Aptos Display" panose="020B0004020202020204" pitchFamily="34" charset="0"/>
              </a:rPr>
              <a:t>extent of uptake</a:t>
            </a:r>
          </a:p>
          <a:p>
            <a:pPr marL="742950" lvl="1" indent="-285750">
              <a:spcAft>
                <a:spcPts val="1200"/>
              </a:spcAft>
              <a:buFont typeface="Courier New" panose="02070309020205020404" pitchFamily="49" charset="0"/>
              <a:buChar char="o"/>
            </a:pPr>
            <a:r>
              <a:rPr lang="en-NZ">
                <a:solidFill>
                  <a:srgbClr val="003E60"/>
                </a:solidFill>
                <a:latin typeface="Aptos Display" panose="020B0004020202020204" pitchFamily="34" charset="0"/>
              </a:rPr>
              <a:t>Estimated </a:t>
            </a:r>
            <a:r>
              <a:rPr lang="en-NZ" b="1">
                <a:solidFill>
                  <a:srgbClr val="003E60"/>
                </a:solidFill>
                <a:latin typeface="Aptos Display" panose="020B0004020202020204" pitchFamily="34" charset="0"/>
              </a:rPr>
              <a:t>effectiveness of specific interventions </a:t>
            </a:r>
            <a:r>
              <a:rPr lang="en-NZ">
                <a:solidFill>
                  <a:srgbClr val="003E60"/>
                </a:solidFill>
                <a:latin typeface="Aptos Display" panose="020B0004020202020204" pitchFamily="34" charset="0"/>
              </a:rPr>
              <a:t>based on evidence assessments</a:t>
            </a:r>
            <a:endParaRPr lang="en-NZ" b="1">
              <a:solidFill>
                <a:srgbClr val="003E60"/>
              </a:solidFill>
              <a:latin typeface="Aptos Display" panose="020B0004020202020204" pitchFamily="34" charset="0"/>
            </a:endParaRPr>
          </a:p>
          <a:p>
            <a:pPr marL="742950" lvl="1" indent="-285750">
              <a:spcAft>
                <a:spcPts val="1200"/>
              </a:spcAft>
              <a:buFont typeface="Courier New" panose="02070309020205020404" pitchFamily="49" charset="0"/>
              <a:buChar char="o"/>
            </a:pPr>
            <a:r>
              <a:rPr lang="en-NZ">
                <a:solidFill>
                  <a:srgbClr val="003E60"/>
                </a:solidFill>
                <a:latin typeface="Aptos Display" panose="020B0004020202020204" pitchFamily="34" charset="0"/>
              </a:rPr>
              <a:t>Model</a:t>
            </a:r>
            <a:r>
              <a:rPr lang="en-NZ" b="1">
                <a:solidFill>
                  <a:srgbClr val="003E60"/>
                </a:solidFill>
                <a:latin typeface="Aptos Display" panose="020B0004020202020204" pitchFamily="34" charset="0"/>
              </a:rPr>
              <a:t> expected improvement </a:t>
            </a:r>
            <a:r>
              <a:rPr lang="en-NZ">
                <a:solidFill>
                  <a:srgbClr val="003E60"/>
                </a:solidFill>
                <a:latin typeface="Aptos Display" panose="020B0004020202020204" pitchFamily="34" charset="0"/>
              </a:rPr>
              <a:t>based on implementation</a:t>
            </a:r>
            <a:endParaRPr lang="en-NZ" b="1">
              <a:solidFill>
                <a:srgbClr val="003E60"/>
              </a:solidFill>
              <a:latin typeface="Aptos Display" panose="020B0004020202020204" pitchFamily="34" charset="0"/>
            </a:endParaRPr>
          </a:p>
          <a:p>
            <a:pPr marL="742950" lvl="1" indent="-285750">
              <a:spcAft>
                <a:spcPts val="1200"/>
              </a:spcAft>
              <a:buFont typeface="Courier New" panose="02070309020205020404" pitchFamily="49" charset="0"/>
              <a:buChar char="o"/>
            </a:pPr>
            <a:r>
              <a:rPr lang="en-NZ" b="1">
                <a:solidFill>
                  <a:srgbClr val="003E60"/>
                </a:solidFill>
                <a:latin typeface="Aptos Display" panose="020B0004020202020204" pitchFamily="34" charset="0"/>
              </a:rPr>
              <a:t>Trends in indicator response</a:t>
            </a:r>
            <a:r>
              <a:rPr lang="en-NZ">
                <a:solidFill>
                  <a:srgbClr val="003E60"/>
                </a:solidFill>
                <a:latin typeface="Aptos Display" panose="020B0004020202020204" pitchFamily="34" charset="0"/>
              </a:rPr>
              <a:t> from </a:t>
            </a:r>
            <a:r>
              <a:rPr lang="en-NZ" err="1">
                <a:solidFill>
                  <a:srgbClr val="003E60"/>
                </a:solidFill>
                <a:latin typeface="Aptos Display" panose="020B0004020202020204" pitchFamily="34" charset="0"/>
              </a:rPr>
              <a:t>SoE</a:t>
            </a:r>
            <a:endParaRPr lang="en-NZ" b="1">
              <a:solidFill>
                <a:srgbClr val="003E60"/>
              </a:solidFill>
              <a:latin typeface="Aptos Display" panose="020B0004020202020204" pitchFamily="34" charset="0"/>
            </a:endParaRPr>
          </a:p>
        </p:txBody>
      </p:sp>
      <p:cxnSp>
        <p:nvCxnSpPr>
          <p:cNvPr id="4" name="Straight Connector 3">
            <a:extLst>
              <a:ext uri="{FF2B5EF4-FFF2-40B4-BE49-F238E27FC236}">
                <a16:creationId xmlns:a16="http://schemas.microsoft.com/office/drawing/2014/main" id="{8C34ED6C-2DA7-A78F-D437-1ACD5E640902}"/>
              </a:ext>
            </a:extLst>
          </p:cNvPr>
          <p:cNvCxnSpPr>
            <a:cxnSpLocks/>
          </p:cNvCxnSpPr>
          <p:nvPr/>
        </p:nvCxnSpPr>
        <p:spPr>
          <a:xfrm>
            <a:off x="3135328" y="373590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92EAC79C-EE7E-BF76-88E9-150D5F5FC0D9}"/>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0A228F70-2DCC-2BDD-CE39-8886716DEFA5}"/>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pic>
        <p:nvPicPr>
          <p:cNvPr id="5122" name="Picture 2">
            <a:extLst>
              <a:ext uri="{FF2B5EF4-FFF2-40B4-BE49-F238E27FC236}">
                <a16:creationId xmlns:a16="http://schemas.microsoft.com/office/drawing/2014/main" id="{E919880B-1698-4660-F76D-44C082E98FA2}"/>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82696" y="860836"/>
            <a:ext cx="2269170" cy="22581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358EB746-3B4B-2DCC-26A1-561BF40033B2}"/>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5495" y="3827071"/>
            <a:ext cx="2063572" cy="2295197"/>
          </a:xfrm>
          <a:prstGeom prst="rect">
            <a:avLst/>
          </a:prstGeom>
          <a:noFill/>
          <a:extLst>
            <a:ext uri="{909E8E84-426E-40DD-AFC4-6F175D3DCCD1}">
              <a14:hiddenFill xmlns:a14="http://schemas.microsoft.com/office/drawing/2010/main">
                <a:solidFill>
                  <a:srgbClr val="FFFFFF"/>
                </a:solidFill>
              </a14:hiddenFill>
            </a:ext>
          </a:extLst>
        </p:spPr>
      </p:pic>
      <p:pic>
        <p:nvPicPr>
          <p:cNvPr id="44" name="Graphic 43" descr="Handshake with solid fill">
            <a:extLst>
              <a:ext uri="{FF2B5EF4-FFF2-40B4-BE49-F238E27FC236}">
                <a16:creationId xmlns:a16="http://schemas.microsoft.com/office/drawing/2014/main" id="{DE80DBDB-0153-B8A2-F376-69F6EC690CD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725338" y="4071884"/>
            <a:ext cx="393673" cy="517667"/>
          </a:xfrm>
          <a:prstGeom prst="rect">
            <a:avLst/>
          </a:prstGeom>
        </p:spPr>
      </p:pic>
      <p:sp>
        <p:nvSpPr>
          <p:cNvPr id="10" name="Oval 9">
            <a:extLst>
              <a:ext uri="{FF2B5EF4-FFF2-40B4-BE49-F238E27FC236}">
                <a16:creationId xmlns:a16="http://schemas.microsoft.com/office/drawing/2014/main" id="{4256A3E2-0CF3-D0A8-953B-448E4AA692BE}"/>
              </a:ext>
            </a:extLst>
          </p:cNvPr>
          <p:cNvSpPr/>
          <p:nvPr/>
        </p:nvSpPr>
        <p:spPr>
          <a:xfrm>
            <a:off x="11341792" y="4159573"/>
            <a:ext cx="310317" cy="345448"/>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8" name="Graphic 7" descr="Handshake with solid fill">
            <a:extLst>
              <a:ext uri="{FF2B5EF4-FFF2-40B4-BE49-F238E27FC236}">
                <a16:creationId xmlns:a16="http://schemas.microsoft.com/office/drawing/2014/main" id="{2F02DD06-9413-EB9D-37AE-CE1B3C9640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690126" y="723851"/>
            <a:ext cx="426109" cy="485440"/>
          </a:xfrm>
          <a:prstGeom prst="rect">
            <a:avLst/>
          </a:prstGeom>
        </p:spPr>
      </p:pic>
      <p:sp>
        <p:nvSpPr>
          <p:cNvPr id="12" name="Oval 11">
            <a:extLst>
              <a:ext uri="{FF2B5EF4-FFF2-40B4-BE49-F238E27FC236}">
                <a16:creationId xmlns:a16="http://schemas.microsoft.com/office/drawing/2014/main" id="{1627067C-44C6-44BA-A484-D4B3CA02B19F}"/>
              </a:ext>
            </a:extLst>
          </p:cNvPr>
          <p:cNvSpPr/>
          <p:nvPr/>
        </p:nvSpPr>
        <p:spPr>
          <a:xfrm>
            <a:off x="11356838" y="810658"/>
            <a:ext cx="310317" cy="345448"/>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 name="TextBox 4">
            <a:extLst>
              <a:ext uri="{FF2B5EF4-FFF2-40B4-BE49-F238E27FC236}">
                <a16:creationId xmlns:a16="http://schemas.microsoft.com/office/drawing/2014/main" id="{3F499C33-E374-A3E0-F3AA-DF97D823845D}"/>
              </a:ext>
            </a:extLst>
          </p:cNvPr>
          <p:cNvSpPr txBox="1"/>
          <p:nvPr/>
        </p:nvSpPr>
        <p:spPr>
          <a:xfrm>
            <a:off x="3209860" y="6333667"/>
            <a:ext cx="8722254"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35(2)(b), NEB 60B and Planning Bill Sch 3. 11(2)</a:t>
            </a:r>
          </a:p>
        </p:txBody>
      </p:sp>
    </p:spTree>
    <p:extLst>
      <p:ext uri="{BB962C8B-B14F-4D97-AF65-F5344CB8AC3E}">
        <p14:creationId xmlns:p14="http://schemas.microsoft.com/office/powerpoint/2010/main" val="4997888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618F1-0A03-B598-8237-6DDA74790F64}"/>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E33FD901-E84C-D1EB-BA17-9979030CC37C}"/>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8B3E450B-AD42-6283-4D62-6ED18C3452EB}"/>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CD0D8ED7-830D-15FE-1995-962CC12AD16D}"/>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FAE43019-B308-E037-7205-E47549718F01}"/>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F57FCA07-2CC1-AEAD-D3E9-6957672B1FDB}"/>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B4E4F26A-6EEA-6AA0-BF08-44D3D6CEF2CB}"/>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A72EF258-57E4-2508-6C8D-5553F47594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8914655-7519-9DA8-1702-58648DA7D896}"/>
              </a:ext>
            </a:extLst>
          </p:cNvPr>
          <p:cNvPicPr>
            <a:picLocks noChangeAspect="1"/>
          </p:cNvPicPr>
          <p:nvPr/>
        </p:nvPicPr>
        <p:blipFill>
          <a:blip r:embed="rId5">
            <a:duotone>
              <a:schemeClr val="accent1">
                <a:shade val="45000"/>
                <a:satMod val="135000"/>
              </a:schemeClr>
              <a:prstClr val="white"/>
            </a:duotone>
          </a:blip>
          <a:stretch>
            <a:fillRect/>
          </a:stretch>
        </p:blipFill>
        <p:spPr>
          <a:xfrm>
            <a:off x="4042627" y="1059451"/>
            <a:ext cx="7297416" cy="5560661"/>
          </a:xfrm>
          <a:prstGeom prst="rect">
            <a:avLst/>
          </a:prstGeom>
        </p:spPr>
      </p:pic>
    </p:spTree>
    <p:extLst>
      <p:ext uri="{BB962C8B-B14F-4D97-AF65-F5344CB8AC3E}">
        <p14:creationId xmlns:p14="http://schemas.microsoft.com/office/powerpoint/2010/main" val="785757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46D72-CDA1-8032-448E-D81AD6053BA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97F482D4-572E-F175-3846-D9A2A56EC597}"/>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64050BE0-F13B-A1C4-A2BF-13561FE89D50}"/>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1A91D3B0-B30A-B190-A80F-AB859D9A2CD7}"/>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7DE383BD-0AD9-1191-CCD4-66DBDDD98E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EC1BE759-2273-5184-EE03-6EBF0CC2C6CF}"/>
              </a:ext>
            </a:extLst>
          </p:cNvPr>
          <p:cNvSpPr/>
          <p:nvPr/>
        </p:nvSpPr>
        <p:spPr>
          <a:xfrm>
            <a:off x="2653934" y="0"/>
            <a:ext cx="237174" cy="6858000"/>
          </a:xfrm>
          <a:prstGeom prst="rect">
            <a:avLst/>
          </a:prstGeom>
          <a:solidFill>
            <a:schemeClr val="tx2">
              <a:lumMod val="90000"/>
              <a:lumOff val="10000"/>
            </a:schemeClr>
          </a:solidFill>
          <a:ln w="12700">
            <a:solidFill>
              <a:schemeClr val="tx2">
                <a:lumMod val="90000"/>
                <a:lumOff val="10000"/>
                <a:alpha val="0"/>
              </a:schemeClr>
            </a:solidFill>
            <a:prstDash val="solid"/>
          </a:ln>
        </p:spPr>
        <p:txBody>
          <a:bodyPr/>
          <a:lstStyle/>
          <a:p>
            <a:endParaRPr lang="en-NZ"/>
          </a:p>
        </p:txBody>
      </p:sp>
      <p:sp>
        <p:nvSpPr>
          <p:cNvPr id="33" name="TextBox 32">
            <a:extLst>
              <a:ext uri="{FF2B5EF4-FFF2-40B4-BE49-F238E27FC236}">
                <a16:creationId xmlns:a16="http://schemas.microsoft.com/office/drawing/2014/main" id="{18CAA40B-F7CF-4234-37C6-3C65A53C1770}"/>
              </a:ext>
            </a:extLst>
          </p:cNvPr>
          <p:cNvSpPr txBox="1"/>
          <p:nvPr/>
        </p:nvSpPr>
        <p:spPr>
          <a:xfrm>
            <a:off x="2964596" y="131055"/>
            <a:ext cx="8998803" cy="461665"/>
          </a:xfrm>
          <a:prstGeom prst="rect">
            <a:avLst/>
          </a:prstGeom>
          <a:noFill/>
        </p:spPr>
        <p:txBody>
          <a:bodyPr wrap="square" rtlCol="0">
            <a:spAutoFit/>
          </a:bodyPr>
          <a:lstStyle/>
          <a:p>
            <a:pPr algn="ctr"/>
            <a:r>
              <a:rPr lang="en-NZ" sz="2400">
                <a:solidFill>
                  <a:schemeClr val="tx2">
                    <a:lumMod val="90000"/>
                    <a:lumOff val="10000"/>
                  </a:schemeClr>
                </a:solidFill>
                <a:latin typeface="Aptos ExtraBold" panose="020F0502020204030204" pitchFamily="34" charset="0"/>
              </a:rPr>
              <a:t>FUTURE SCENARIOS, PRESSURES AND CLIMATE CHANGE</a:t>
            </a:r>
          </a:p>
        </p:txBody>
      </p:sp>
      <p:cxnSp>
        <p:nvCxnSpPr>
          <p:cNvPr id="34" name="Straight Connector 33">
            <a:extLst>
              <a:ext uri="{FF2B5EF4-FFF2-40B4-BE49-F238E27FC236}">
                <a16:creationId xmlns:a16="http://schemas.microsoft.com/office/drawing/2014/main" id="{041770AC-7252-9ADF-6A2E-28376D36D805}"/>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4AC0F44-EA57-7892-2AD3-808D4FB9662D}"/>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5E2E559-B7C4-E282-CB15-336E466A971A}"/>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AA01EDD-8232-AA23-5FA0-EFDECF83D2D0}"/>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1B04C61-CEEE-0708-8250-2CE0C7E32098}"/>
              </a:ext>
            </a:extLst>
          </p:cNvPr>
          <p:cNvSpPr txBox="1"/>
          <p:nvPr/>
        </p:nvSpPr>
        <p:spPr>
          <a:xfrm>
            <a:off x="5851667" y="1579076"/>
            <a:ext cx="4682062" cy="347787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NZ">
                <a:solidFill>
                  <a:schemeClr val="tx2">
                    <a:lumMod val="90000"/>
                    <a:lumOff val="10000"/>
                  </a:schemeClr>
                </a:solidFill>
                <a:latin typeface="Aptos Display" panose="020B0004020202020204" pitchFamily="34" charset="0"/>
              </a:rPr>
              <a:t>Evaluate </a:t>
            </a:r>
            <a:r>
              <a:rPr lang="en-NZ" b="1">
                <a:solidFill>
                  <a:schemeClr val="tx2">
                    <a:lumMod val="90000"/>
                    <a:lumOff val="10000"/>
                  </a:schemeClr>
                </a:solidFill>
                <a:latin typeface="Aptos Display" panose="020B0004020202020204" pitchFamily="34" charset="0"/>
              </a:rPr>
              <a:t>possible future land use change </a:t>
            </a:r>
            <a:r>
              <a:rPr lang="en-NZ">
                <a:solidFill>
                  <a:schemeClr val="tx2">
                    <a:lumMod val="90000"/>
                    <a:lumOff val="10000"/>
                  </a:schemeClr>
                </a:solidFill>
                <a:latin typeface="Aptos Display" panose="020B0004020202020204" pitchFamily="34" charset="0"/>
              </a:rPr>
              <a:t>and </a:t>
            </a:r>
            <a:r>
              <a:rPr lang="en-NZ" b="1">
                <a:solidFill>
                  <a:schemeClr val="tx2">
                    <a:lumMod val="90000"/>
                    <a:lumOff val="10000"/>
                  </a:schemeClr>
                </a:solidFill>
                <a:latin typeface="Aptos Display" panose="020B0004020202020204" pitchFamily="34" charset="0"/>
              </a:rPr>
              <a:t>risks from climate change</a:t>
            </a:r>
          </a:p>
          <a:p>
            <a:pPr marL="285750" indent="-285750">
              <a:spcAft>
                <a:spcPts val="1200"/>
              </a:spcAft>
              <a:buFont typeface="Arial" panose="020B0604020202020204" pitchFamily="34" charset="0"/>
              <a:buChar char="•"/>
            </a:pPr>
            <a:r>
              <a:rPr lang="en-NZ">
                <a:solidFill>
                  <a:schemeClr val="tx2">
                    <a:lumMod val="90000"/>
                    <a:lumOff val="10000"/>
                  </a:schemeClr>
                </a:solidFill>
                <a:latin typeface="Aptos Display" panose="020B0004020202020204" pitchFamily="34" charset="0"/>
              </a:rPr>
              <a:t>Proactively identify </a:t>
            </a:r>
            <a:r>
              <a:rPr lang="en-NZ" b="1">
                <a:solidFill>
                  <a:schemeClr val="tx2">
                    <a:lumMod val="90000"/>
                    <a:lumOff val="10000"/>
                  </a:schemeClr>
                </a:solidFill>
                <a:latin typeface="Aptos Display" panose="020B0004020202020204" pitchFamily="34" charset="0"/>
              </a:rPr>
              <a:t>high risk periods for land uses</a:t>
            </a:r>
          </a:p>
          <a:p>
            <a:pPr marL="285750" indent="-285750">
              <a:spcAft>
                <a:spcPts val="1200"/>
              </a:spcAft>
              <a:buFont typeface="Arial" panose="020B0604020202020204" pitchFamily="34" charset="0"/>
              <a:buChar char="•"/>
            </a:pPr>
            <a:r>
              <a:rPr lang="en-NZ">
                <a:solidFill>
                  <a:schemeClr val="tx2">
                    <a:lumMod val="90000"/>
                    <a:lumOff val="10000"/>
                  </a:schemeClr>
                </a:solidFill>
                <a:latin typeface="Aptos Display" panose="020B0004020202020204" pitchFamily="34" charset="0"/>
              </a:rPr>
              <a:t>Identify </a:t>
            </a:r>
            <a:r>
              <a:rPr lang="en-NZ" b="1">
                <a:solidFill>
                  <a:schemeClr val="tx2">
                    <a:lumMod val="90000"/>
                    <a:lumOff val="10000"/>
                  </a:schemeClr>
                </a:solidFill>
                <a:latin typeface="Aptos Display" panose="020B0004020202020204" pitchFamily="34" charset="0"/>
              </a:rPr>
              <a:t>emerging contaminants </a:t>
            </a:r>
            <a:r>
              <a:rPr lang="en-NZ">
                <a:solidFill>
                  <a:schemeClr val="tx2">
                    <a:lumMod val="90000"/>
                    <a:lumOff val="10000"/>
                  </a:schemeClr>
                </a:solidFill>
                <a:latin typeface="Aptos Display" panose="020B0004020202020204" pitchFamily="34" charset="0"/>
              </a:rPr>
              <a:t>and assess Otago’s risk to them</a:t>
            </a:r>
          </a:p>
          <a:p>
            <a:pPr marL="742950" lvl="1" indent="-285750">
              <a:spcAft>
                <a:spcPts val="1200"/>
              </a:spcAft>
              <a:buSzPct val="80000"/>
              <a:buFont typeface="Courier New" panose="02070309020205020404" pitchFamily="49" charset="0"/>
              <a:buChar char="o"/>
            </a:pPr>
            <a:r>
              <a:rPr lang="en-NZ">
                <a:solidFill>
                  <a:schemeClr val="tx2">
                    <a:lumMod val="90000"/>
                    <a:lumOff val="10000"/>
                  </a:schemeClr>
                </a:solidFill>
                <a:latin typeface="Aptos Display" panose="020B0004020202020204" pitchFamily="34" charset="0"/>
              </a:rPr>
              <a:t>Air, water, estuaries, wetlands, and soil health</a:t>
            </a:r>
          </a:p>
          <a:p>
            <a:pPr marL="171450" indent="-171450">
              <a:spcAft>
                <a:spcPts val="1200"/>
              </a:spcAft>
              <a:buFont typeface="Arial" panose="020B0604020202020204" pitchFamily="34" charset="0"/>
              <a:buChar char="•"/>
            </a:pPr>
            <a:r>
              <a:rPr lang="en-NZ" b="1">
                <a:solidFill>
                  <a:schemeClr val="tx2">
                    <a:lumMod val="90000"/>
                    <a:lumOff val="10000"/>
                  </a:schemeClr>
                </a:solidFill>
                <a:latin typeface="Aptos Display" panose="020B0004020202020204" pitchFamily="34" charset="0"/>
              </a:rPr>
              <a:t>Proactively identify </a:t>
            </a:r>
            <a:r>
              <a:rPr lang="en-NZ">
                <a:solidFill>
                  <a:schemeClr val="tx2">
                    <a:lumMod val="90000"/>
                    <a:lumOff val="10000"/>
                  </a:schemeClr>
                </a:solidFill>
                <a:latin typeface="Aptos Display" panose="020B0004020202020204" pitchFamily="34" charset="0"/>
              </a:rPr>
              <a:t>priority </a:t>
            </a:r>
            <a:r>
              <a:rPr lang="en-NZ" b="1">
                <a:solidFill>
                  <a:schemeClr val="tx2">
                    <a:lumMod val="90000"/>
                    <a:lumOff val="10000"/>
                  </a:schemeClr>
                </a:solidFill>
                <a:latin typeface="Aptos Display" panose="020B0004020202020204" pitchFamily="34" charset="0"/>
              </a:rPr>
              <a:t>locations for monitoring</a:t>
            </a:r>
          </a:p>
        </p:txBody>
      </p:sp>
      <p:pic>
        <p:nvPicPr>
          <p:cNvPr id="8" name="Graphic 7" descr="Handshake with solid fill">
            <a:extLst>
              <a:ext uri="{FF2B5EF4-FFF2-40B4-BE49-F238E27FC236}">
                <a16:creationId xmlns:a16="http://schemas.microsoft.com/office/drawing/2014/main" id="{E7005C15-4200-5621-8F42-13C778FDBE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21007" y="1629366"/>
            <a:ext cx="404549" cy="468706"/>
          </a:xfrm>
          <a:prstGeom prst="rect">
            <a:avLst/>
          </a:prstGeom>
        </p:spPr>
      </p:pic>
      <p:sp>
        <p:nvSpPr>
          <p:cNvPr id="10" name="Oval 9">
            <a:extLst>
              <a:ext uri="{FF2B5EF4-FFF2-40B4-BE49-F238E27FC236}">
                <a16:creationId xmlns:a16="http://schemas.microsoft.com/office/drawing/2014/main" id="{B534B70A-8391-C674-7EC3-9CBB6477026B}"/>
              </a:ext>
            </a:extLst>
          </p:cNvPr>
          <p:cNvSpPr/>
          <p:nvPr/>
        </p:nvSpPr>
        <p:spPr>
          <a:xfrm>
            <a:off x="11064339" y="1697172"/>
            <a:ext cx="294616" cy="33354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6" name="Graphic 15" descr="Handshake with solid fill">
            <a:extLst>
              <a:ext uri="{FF2B5EF4-FFF2-40B4-BE49-F238E27FC236}">
                <a16:creationId xmlns:a16="http://schemas.microsoft.com/office/drawing/2014/main" id="{167D947F-671E-9972-4A72-3106B91DD0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18206" y="3000305"/>
            <a:ext cx="404549" cy="468706"/>
          </a:xfrm>
          <a:prstGeom prst="rect">
            <a:avLst/>
          </a:prstGeom>
        </p:spPr>
      </p:pic>
      <p:pic>
        <p:nvPicPr>
          <p:cNvPr id="23" name="Graphic 22" descr="Handshake with solid fill">
            <a:extLst>
              <a:ext uri="{FF2B5EF4-FFF2-40B4-BE49-F238E27FC236}">
                <a16:creationId xmlns:a16="http://schemas.microsoft.com/office/drawing/2014/main" id="{407324A2-80D1-254F-8ED8-8063986B7AC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29546" y="2249637"/>
            <a:ext cx="404549" cy="468706"/>
          </a:xfrm>
          <a:prstGeom prst="rect">
            <a:avLst/>
          </a:prstGeom>
        </p:spPr>
      </p:pic>
      <p:sp>
        <p:nvSpPr>
          <p:cNvPr id="25" name="Oval 24">
            <a:extLst>
              <a:ext uri="{FF2B5EF4-FFF2-40B4-BE49-F238E27FC236}">
                <a16:creationId xmlns:a16="http://schemas.microsoft.com/office/drawing/2014/main" id="{4497CDCA-9363-DD25-9133-3C82A1112139}"/>
              </a:ext>
            </a:extLst>
          </p:cNvPr>
          <p:cNvSpPr/>
          <p:nvPr/>
        </p:nvSpPr>
        <p:spPr>
          <a:xfrm>
            <a:off x="11049391" y="2305211"/>
            <a:ext cx="294616" cy="33354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1" name="Oval 50">
            <a:extLst>
              <a:ext uri="{FF2B5EF4-FFF2-40B4-BE49-F238E27FC236}">
                <a16:creationId xmlns:a16="http://schemas.microsoft.com/office/drawing/2014/main" id="{74871E56-211D-725A-2DDA-33364E341490}"/>
              </a:ext>
            </a:extLst>
          </p:cNvPr>
          <p:cNvSpPr/>
          <p:nvPr/>
        </p:nvSpPr>
        <p:spPr>
          <a:xfrm>
            <a:off x="11051706" y="4394481"/>
            <a:ext cx="294616" cy="33354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2" name="Graphic 51" descr="Harvey Balls 50% with solid fill">
            <a:extLst>
              <a:ext uri="{FF2B5EF4-FFF2-40B4-BE49-F238E27FC236}">
                <a16:creationId xmlns:a16="http://schemas.microsoft.com/office/drawing/2014/main" id="{C4707266-47E3-B87B-0894-F46E616D25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97224" y="3000305"/>
            <a:ext cx="428845" cy="411568"/>
          </a:xfrm>
          <a:prstGeom prst="rect">
            <a:avLst/>
          </a:prstGeom>
        </p:spPr>
      </p:pic>
      <p:pic>
        <p:nvPicPr>
          <p:cNvPr id="3" name="Picture 2">
            <a:extLst>
              <a:ext uri="{FF2B5EF4-FFF2-40B4-BE49-F238E27FC236}">
                <a16:creationId xmlns:a16="http://schemas.microsoft.com/office/drawing/2014/main" id="{514031B4-DDF0-AD5D-1774-581C7A1CE8FB}"/>
              </a:ext>
            </a:extLst>
          </p:cNvPr>
          <p:cNvPicPr>
            <a:picLocks noChangeAspect="1"/>
          </p:cNvPicPr>
          <p:nvPr/>
        </p:nvPicPr>
        <p:blipFill>
          <a:blip r:embed="rId6">
            <a:duotone>
              <a:schemeClr val="accent1">
                <a:shade val="45000"/>
                <a:satMod val="135000"/>
              </a:schemeClr>
              <a:prstClr val="white"/>
            </a:duotone>
          </a:blip>
          <a:stretch>
            <a:fillRect/>
          </a:stretch>
        </p:blipFill>
        <p:spPr>
          <a:xfrm>
            <a:off x="3204577" y="1813268"/>
            <a:ext cx="2374074" cy="2374074"/>
          </a:xfrm>
          <a:prstGeom prst="rect">
            <a:avLst/>
          </a:prstGeom>
        </p:spPr>
      </p:pic>
      <p:sp>
        <p:nvSpPr>
          <p:cNvPr id="4" name="TextBox 3">
            <a:extLst>
              <a:ext uri="{FF2B5EF4-FFF2-40B4-BE49-F238E27FC236}">
                <a16:creationId xmlns:a16="http://schemas.microsoft.com/office/drawing/2014/main" id="{2D5A5842-B32D-4D5F-DAB6-66A1C155DD29}"/>
              </a:ext>
            </a:extLst>
          </p:cNvPr>
          <p:cNvSpPr txBox="1"/>
          <p:nvPr/>
        </p:nvSpPr>
        <p:spPr>
          <a:xfrm>
            <a:off x="3204577" y="6333667"/>
            <a:ext cx="8683537"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7(</a:t>
            </a:r>
            <a:r>
              <a:rPr lang="en-NZ" sz="2000" err="1">
                <a:solidFill>
                  <a:srgbClr val="003E60"/>
                </a:solidFill>
                <a:latin typeface="Aptos ExtraBold" panose="020F0502020204030204" pitchFamily="34" charset="0"/>
              </a:rPr>
              <a:t>i</a:t>
            </a:r>
            <a:r>
              <a:rPr lang="en-NZ" sz="2000">
                <a:solidFill>
                  <a:srgbClr val="003E60"/>
                </a:solidFill>
                <a:latin typeface="Aptos ExtraBold" panose="020F0502020204030204" pitchFamily="34" charset="0"/>
              </a:rPr>
              <a:t>), NEB 57(d) and 60B(2(a))</a:t>
            </a:r>
          </a:p>
        </p:txBody>
      </p:sp>
      <p:pic>
        <p:nvPicPr>
          <p:cNvPr id="5" name="Graphic 4" descr="Priorities with solid fill">
            <a:extLst>
              <a:ext uri="{FF2B5EF4-FFF2-40B4-BE49-F238E27FC236}">
                <a16:creationId xmlns:a16="http://schemas.microsoft.com/office/drawing/2014/main" id="{1A2CA668-FAA6-0E7F-4324-3D1E83BAF1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04356" y="1653591"/>
            <a:ext cx="428844" cy="411568"/>
          </a:xfrm>
          <a:prstGeom prst="rect">
            <a:avLst/>
          </a:prstGeom>
        </p:spPr>
      </p:pic>
    </p:spTree>
    <p:extLst>
      <p:ext uri="{BB962C8B-B14F-4D97-AF65-F5344CB8AC3E}">
        <p14:creationId xmlns:p14="http://schemas.microsoft.com/office/powerpoint/2010/main" val="29387321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3FF30-5738-6B4D-A8E0-2052D723B3F2}"/>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A3CB3469-F977-28F7-BCB5-6287FF35673B}"/>
              </a:ext>
            </a:extLst>
          </p:cNvPr>
          <p:cNvSpPr/>
          <p:nvPr/>
        </p:nvSpPr>
        <p:spPr>
          <a:xfrm>
            <a:off x="-6184" y="-1"/>
            <a:ext cx="12192000" cy="6854279"/>
          </a:xfrm>
          <a:prstGeom prst="rect">
            <a:avLst/>
          </a:prstGeom>
          <a:solidFill>
            <a:srgbClr val="142C43">
              <a:alpha val="72000"/>
            </a:srgbClr>
          </a:solidFill>
          <a:ln w="12700">
            <a:solidFill>
              <a:srgbClr val="142C43">
                <a:alpha val="0"/>
              </a:srgbClr>
            </a:solidFill>
            <a:prstDash val="solid"/>
          </a:ln>
        </p:spPr>
        <p:txBody>
          <a:bodyPr/>
          <a:lstStyle/>
          <a:p>
            <a:r>
              <a:rPr lang="en-NZ"/>
              <a:t> </a:t>
            </a:r>
          </a:p>
        </p:txBody>
      </p:sp>
      <p:pic>
        <p:nvPicPr>
          <p:cNvPr id="18" name="Picture 2" descr="A logo with white text&#10;&#10;AI-generated content may be incorrect.">
            <a:extLst>
              <a:ext uri="{FF2B5EF4-FFF2-40B4-BE49-F238E27FC236}">
                <a16:creationId xmlns:a16="http://schemas.microsoft.com/office/drawing/2014/main" id="{64BADD34-E378-777A-8420-7842EEB94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4B37C77-CD9F-400A-290C-139FA4D23878}"/>
              </a:ext>
            </a:extLst>
          </p:cNvPr>
          <p:cNvSpPr>
            <a:spLocks noGrp="1"/>
          </p:cNvSpPr>
          <p:nvPr>
            <p:ph type="ctrTitle"/>
          </p:nvPr>
        </p:nvSpPr>
        <p:spPr>
          <a:xfrm>
            <a:off x="1170432" y="2924884"/>
            <a:ext cx="9851136" cy="1004507"/>
          </a:xfrm>
        </p:spPr>
        <p:txBody>
          <a:bodyPr>
            <a:normAutofit fontScale="90000"/>
          </a:bodyPr>
          <a:lstStyle/>
          <a:p>
            <a:r>
              <a:rPr lang="en-NZ" sz="7200">
                <a:solidFill>
                  <a:schemeClr val="bg1"/>
                </a:solidFill>
              </a:rPr>
              <a:t>Habitat Loss </a:t>
            </a:r>
            <a:br>
              <a:rPr lang="en-NZ" sz="7200">
                <a:solidFill>
                  <a:schemeClr val="bg1"/>
                </a:solidFill>
              </a:rPr>
            </a:br>
            <a:r>
              <a:rPr lang="en-NZ" sz="7200">
                <a:solidFill>
                  <a:schemeClr val="bg1"/>
                </a:solidFill>
              </a:rPr>
              <a:t>&amp; Physical Disturbance</a:t>
            </a:r>
          </a:p>
        </p:txBody>
      </p:sp>
    </p:spTree>
    <p:extLst>
      <p:ext uri="{BB962C8B-B14F-4D97-AF65-F5344CB8AC3E}">
        <p14:creationId xmlns:p14="http://schemas.microsoft.com/office/powerpoint/2010/main" val="29410265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0AE58-026B-D236-AF6B-58D71F31D2E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DED0773-0E39-AD86-98F2-465E2A8A92A1}"/>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4118FF0C-33D7-F4F7-6FD1-05B3BFB76596}"/>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6BB31E62-283E-8B34-057D-5B2A9217DB3D}"/>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B71390ED-18E6-5E2B-DDBB-2D3771CA62A6}"/>
              </a:ext>
            </a:extLst>
          </p:cNvPr>
          <p:cNvSpPr txBox="1"/>
          <p:nvPr/>
        </p:nvSpPr>
        <p:spPr>
          <a:xfrm>
            <a:off x="104732" y="89519"/>
            <a:ext cx="13085886" cy="584775"/>
          </a:xfrm>
          <a:prstGeom prst="rect">
            <a:avLst/>
          </a:prstGeom>
          <a:noFill/>
        </p:spPr>
        <p:txBody>
          <a:bodyPr wrap="square" lIns="91440" tIns="45720" rIns="91440" bIns="45720" rtlCol="0" anchor="t">
            <a:spAutoFit/>
          </a:bodyPr>
          <a:lstStyle/>
          <a:p>
            <a:r>
              <a:rPr lang="en-NZ" sz="3200" b="1">
                <a:solidFill>
                  <a:schemeClr val="bg1"/>
                </a:solidFill>
              </a:rPr>
              <a:t>Example Programmes: Habitat Loss and Physical Disturbance</a:t>
            </a:r>
          </a:p>
        </p:txBody>
      </p:sp>
      <p:sp>
        <p:nvSpPr>
          <p:cNvPr id="19" name="Shape 4">
            <a:extLst>
              <a:ext uri="{FF2B5EF4-FFF2-40B4-BE49-F238E27FC236}">
                <a16:creationId xmlns:a16="http://schemas.microsoft.com/office/drawing/2014/main" id="{9C5A525F-31EA-DE6E-D633-CF1613FA0515}"/>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C9770388-3161-2EED-D05A-B3883B75EB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5">
            <a:extLst>
              <a:ext uri="{FF2B5EF4-FFF2-40B4-BE49-F238E27FC236}">
                <a16:creationId xmlns:a16="http://schemas.microsoft.com/office/drawing/2014/main" id="{6ABE7D41-A197-9BDD-9C55-D7204845AFAF}"/>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
        <p:nvSpPr>
          <p:cNvPr id="2" name="Rectangle 1">
            <a:extLst>
              <a:ext uri="{FF2B5EF4-FFF2-40B4-BE49-F238E27FC236}">
                <a16:creationId xmlns:a16="http://schemas.microsoft.com/office/drawing/2014/main" id="{96FF1E1C-244B-045E-7F7B-75208EAA355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3" name="Rectangle 1">
            <a:extLst>
              <a:ext uri="{FF2B5EF4-FFF2-40B4-BE49-F238E27FC236}">
                <a16:creationId xmlns:a16="http://schemas.microsoft.com/office/drawing/2014/main" id="{1A54342B-C163-A4C9-98E2-01E64424B904}"/>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pic>
        <p:nvPicPr>
          <p:cNvPr id="6" name="Picture 5">
            <a:extLst>
              <a:ext uri="{FF2B5EF4-FFF2-40B4-BE49-F238E27FC236}">
                <a16:creationId xmlns:a16="http://schemas.microsoft.com/office/drawing/2014/main" id="{D67FA7B9-5A77-5DCB-0575-5E456F0D0F00}"/>
              </a:ext>
            </a:extLst>
          </p:cNvPr>
          <p:cNvPicPr>
            <a:picLocks noChangeAspect="1"/>
          </p:cNvPicPr>
          <p:nvPr/>
        </p:nvPicPr>
        <p:blipFill>
          <a:blip r:embed="rId5">
            <a:duotone>
              <a:schemeClr val="accent1">
                <a:shade val="45000"/>
                <a:satMod val="135000"/>
              </a:schemeClr>
              <a:prstClr val="white"/>
            </a:duotone>
          </a:blip>
          <a:stretch>
            <a:fillRect/>
          </a:stretch>
        </p:blipFill>
        <p:spPr>
          <a:xfrm>
            <a:off x="3279552" y="875760"/>
            <a:ext cx="8744760" cy="5829840"/>
          </a:xfrm>
          <a:prstGeom prst="rect">
            <a:avLst/>
          </a:prstGeom>
        </p:spPr>
      </p:pic>
    </p:spTree>
    <p:extLst>
      <p:ext uri="{BB962C8B-B14F-4D97-AF65-F5344CB8AC3E}">
        <p14:creationId xmlns:p14="http://schemas.microsoft.com/office/powerpoint/2010/main" val="13099222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C2418-0A82-5AF9-D724-A8B0D71F3179}"/>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3202CDE0-27CA-A2B1-FE4F-887FCA1CEAA7}"/>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25BB96C6-CC6B-FAAB-8DF7-FDA78AB3A21A}"/>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D2DD47CA-C456-6B73-34D5-0CD5998AA060}"/>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8D9D1FAB-5907-7F84-2DC3-B62956FC4DFF}"/>
              </a:ext>
            </a:extLst>
          </p:cNvPr>
          <p:cNvSpPr txBox="1"/>
          <p:nvPr/>
        </p:nvSpPr>
        <p:spPr>
          <a:xfrm>
            <a:off x="104732" y="89519"/>
            <a:ext cx="12087268" cy="1077218"/>
          </a:xfrm>
          <a:prstGeom prst="rect">
            <a:avLst/>
          </a:prstGeom>
          <a:noFill/>
        </p:spPr>
        <p:txBody>
          <a:bodyPr wrap="square" rtlCol="0">
            <a:spAutoFit/>
          </a:bodyPr>
          <a:lstStyle/>
          <a:p>
            <a:r>
              <a:rPr lang="en-NZ" sz="3200" b="1">
                <a:solidFill>
                  <a:schemeClr val="bg1"/>
                </a:solidFill>
              </a:rPr>
              <a:t>Example Programmes: Habitat Loss and Physical Disturbance</a:t>
            </a:r>
          </a:p>
          <a:p>
            <a:endParaRPr lang="en-NZ" sz="3200">
              <a:solidFill>
                <a:schemeClr val="bg1"/>
              </a:solidFill>
            </a:endParaRPr>
          </a:p>
        </p:txBody>
      </p:sp>
      <p:sp>
        <p:nvSpPr>
          <p:cNvPr id="5" name="Shape 4">
            <a:extLst>
              <a:ext uri="{FF2B5EF4-FFF2-40B4-BE49-F238E27FC236}">
                <a16:creationId xmlns:a16="http://schemas.microsoft.com/office/drawing/2014/main" id="{2249248D-725D-D3D0-C276-4265E5FD2975}"/>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8326A4FB-3C8A-8401-5660-6DA257CCD0DD}"/>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1"/>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FFAE2FB7-57A0-4EAC-28F1-8786A236E3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0155241E-C54B-E1B9-1276-EA176FACC2AB}"/>
              </a:ext>
            </a:extLst>
          </p:cNvPr>
          <p:cNvPicPr>
            <a:picLocks noChangeAspect="1"/>
          </p:cNvPicPr>
          <p:nvPr/>
        </p:nvPicPr>
        <p:blipFill>
          <a:blip r:embed="rId5">
            <a:duotone>
              <a:schemeClr val="accent1">
                <a:shade val="45000"/>
                <a:satMod val="135000"/>
              </a:schemeClr>
              <a:prstClr val="white"/>
            </a:duotone>
          </a:blip>
          <a:stretch>
            <a:fillRect/>
          </a:stretch>
        </p:blipFill>
        <p:spPr>
          <a:xfrm>
            <a:off x="3803323" y="974479"/>
            <a:ext cx="7659911" cy="6130114"/>
          </a:xfrm>
          <a:prstGeom prst="rect">
            <a:avLst/>
          </a:prstGeom>
        </p:spPr>
      </p:pic>
    </p:spTree>
    <p:extLst>
      <p:ext uri="{BB962C8B-B14F-4D97-AF65-F5344CB8AC3E}">
        <p14:creationId xmlns:p14="http://schemas.microsoft.com/office/powerpoint/2010/main" val="197901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0908-42F5-26AB-E703-84458180DE1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D4A0B91-B66E-C834-18DB-CB7E8AA0ABD1}"/>
              </a:ext>
            </a:extLst>
          </p:cNvPr>
          <p:cNvSpPr>
            <a:spLocks/>
          </p:cNvSpPr>
          <p:nvPr/>
        </p:nvSpPr>
        <p:spPr>
          <a:xfrm>
            <a:off x="2697933" y="13126"/>
            <a:ext cx="9537325"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Z"/>
              <a:t> </a:t>
            </a:r>
          </a:p>
        </p:txBody>
      </p:sp>
      <p:sp>
        <p:nvSpPr>
          <p:cNvPr id="17" name="Shape 3">
            <a:extLst>
              <a:ext uri="{FF2B5EF4-FFF2-40B4-BE49-F238E27FC236}">
                <a16:creationId xmlns:a16="http://schemas.microsoft.com/office/drawing/2014/main" id="{6ECBCF08-569E-5ABA-A4E5-47BC94B1C21D}"/>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2FF85EFD-6756-43E0-7115-40CF8AEAA301}"/>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FF033468-9BCC-958C-0F06-8E44DEF07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EBB0D7E8-E502-1E94-8FC5-C1B0CAF9D2A2}"/>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9963AF24-A325-D7DE-9A54-A80958FBF8BF}"/>
              </a:ext>
            </a:extLst>
          </p:cNvPr>
          <p:cNvSpPr txBox="1"/>
          <p:nvPr/>
        </p:nvSpPr>
        <p:spPr>
          <a:xfrm>
            <a:off x="5150823" y="4563784"/>
            <a:ext cx="5263177" cy="646331"/>
          </a:xfrm>
          <a:prstGeom prst="rect">
            <a:avLst/>
          </a:prstGeom>
          <a:noFill/>
        </p:spPr>
        <p:txBody>
          <a:bodyPr wrap="square" lIns="91440" tIns="45720" rIns="91440" bIns="45720" rtlCol="0" anchor="t">
            <a:spAutoFit/>
          </a:bodyPr>
          <a:lstStyle/>
          <a:p>
            <a:pPr marL="171450" indent="-171450">
              <a:spcAft>
                <a:spcPts val="1200"/>
              </a:spcAft>
              <a:buFont typeface="Arial" panose="020B0604020202020204" pitchFamily="34" charset="0"/>
              <a:buChar char="•"/>
            </a:pPr>
            <a:r>
              <a:rPr lang="en-NZ" b="1">
                <a:solidFill>
                  <a:srgbClr val="003E60"/>
                </a:solidFill>
              </a:rPr>
              <a:t>Aggregate consent data</a:t>
            </a:r>
            <a:r>
              <a:rPr lang="en-NZ">
                <a:solidFill>
                  <a:srgbClr val="003E60"/>
                </a:solidFill>
              </a:rPr>
              <a:t> including winter grazing, instream works and structures, earthworks </a:t>
            </a:r>
            <a:endParaRPr lang="en-US"/>
          </a:p>
        </p:txBody>
      </p:sp>
      <p:sp>
        <p:nvSpPr>
          <p:cNvPr id="33" name="TextBox 32">
            <a:extLst>
              <a:ext uri="{FF2B5EF4-FFF2-40B4-BE49-F238E27FC236}">
                <a16:creationId xmlns:a16="http://schemas.microsoft.com/office/drawing/2014/main" id="{A516FE93-579D-7D96-7030-FDB723BE7285}"/>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RESOURCE USE, THREATS AND PRESSURES </a:t>
            </a:r>
          </a:p>
        </p:txBody>
      </p:sp>
      <p:cxnSp>
        <p:nvCxnSpPr>
          <p:cNvPr id="34" name="Straight Connector 33">
            <a:extLst>
              <a:ext uri="{FF2B5EF4-FFF2-40B4-BE49-F238E27FC236}">
                <a16:creationId xmlns:a16="http://schemas.microsoft.com/office/drawing/2014/main" id="{97DDE746-216F-6A4A-2A02-F0671670AC83}"/>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2CAA36D-F889-118F-B4F6-34FDC08B64A4}"/>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A1FC88CA-08AA-5760-C879-028A9AE3409D}"/>
              </a:ext>
            </a:extLst>
          </p:cNvPr>
          <p:cNvSpPr txBox="1"/>
          <p:nvPr/>
        </p:nvSpPr>
        <p:spPr>
          <a:xfrm>
            <a:off x="5141484" y="695247"/>
            <a:ext cx="5545501" cy="3477875"/>
          </a:xfrm>
          <a:prstGeom prst="rect">
            <a:avLst/>
          </a:prstGeom>
          <a:noFill/>
        </p:spPr>
        <p:txBody>
          <a:bodyPr wrap="square" lIns="91440" tIns="45720" rIns="91440" bIns="45720" rtlCol="0" anchor="t">
            <a:spAutoFit/>
          </a:bodyPr>
          <a:lstStyle/>
          <a:p>
            <a:pPr marL="171450" indent="-171450">
              <a:spcAft>
                <a:spcPts val="1200"/>
              </a:spcAft>
              <a:buFont typeface="Arial" panose="020B0604020202020204" pitchFamily="34" charset="0"/>
              <a:buChar char="•"/>
            </a:pPr>
            <a:r>
              <a:rPr lang="en-NZ" b="1">
                <a:solidFill>
                  <a:srgbClr val="003E60"/>
                </a:solidFill>
              </a:rPr>
              <a:t>Land use </a:t>
            </a:r>
            <a:r>
              <a:rPr lang="en-NZ">
                <a:solidFill>
                  <a:srgbClr val="003E60"/>
                </a:solidFill>
              </a:rPr>
              <a:t>and </a:t>
            </a:r>
            <a:r>
              <a:rPr lang="en-NZ" b="1">
                <a:solidFill>
                  <a:srgbClr val="003E60"/>
                </a:solidFill>
              </a:rPr>
              <a:t>practice mapping </a:t>
            </a:r>
            <a:r>
              <a:rPr lang="en-NZ">
                <a:solidFill>
                  <a:srgbClr val="003E60"/>
                </a:solidFill>
              </a:rPr>
              <a:t>through time to identify </a:t>
            </a:r>
            <a:r>
              <a:rPr lang="en-NZ" b="1">
                <a:solidFill>
                  <a:srgbClr val="003E60"/>
                </a:solidFill>
              </a:rPr>
              <a:t>change. Vegetation cover monitoring </a:t>
            </a:r>
            <a:r>
              <a:rPr lang="en-NZ">
                <a:solidFill>
                  <a:srgbClr val="003E60"/>
                </a:solidFill>
              </a:rPr>
              <a:t>and </a:t>
            </a:r>
            <a:r>
              <a:rPr lang="en-NZ" b="1">
                <a:solidFill>
                  <a:srgbClr val="003E60"/>
                </a:solidFill>
              </a:rPr>
              <a:t>high disturbance activity mapping,</a:t>
            </a:r>
            <a:r>
              <a:rPr lang="en-NZ">
                <a:solidFill>
                  <a:srgbClr val="003E60"/>
                </a:solidFill>
              </a:rPr>
              <a:t> such as forestry harvest and cropping, to identify erosion risk</a:t>
            </a:r>
            <a:endParaRPr lang="en-NZ" b="1">
              <a:solidFill>
                <a:srgbClr val="003E60"/>
              </a:solidFill>
            </a:endParaRPr>
          </a:p>
          <a:p>
            <a:pPr marL="171450" indent="-171450">
              <a:spcAft>
                <a:spcPts val="1200"/>
              </a:spcAft>
              <a:buFont typeface="Arial" panose="020B0604020202020204" pitchFamily="34" charset="0"/>
              <a:buChar char="•"/>
            </a:pPr>
            <a:r>
              <a:rPr lang="en-NZ" b="1">
                <a:solidFill>
                  <a:srgbClr val="003E60"/>
                </a:solidFill>
              </a:rPr>
              <a:t>Map and prioritize instream structures</a:t>
            </a:r>
            <a:r>
              <a:rPr lang="en-NZ">
                <a:solidFill>
                  <a:srgbClr val="003E60"/>
                </a:solidFill>
              </a:rPr>
              <a:t> that act as barriers</a:t>
            </a:r>
            <a:r>
              <a:rPr lang="en-NZ" b="1">
                <a:solidFill>
                  <a:srgbClr val="003E60"/>
                </a:solidFill>
              </a:rPr>
              <a:t> </a:t>
            </a:r>
            <a:r>
              <a:rPr lang="en-NZ">
                <a:solidFill>
                  <a:srgbClr val="003E60"/>
                </a:solidFill>
              </a:rPr>
              <a:t>to fish passage</a:t>
            </a:r>
          </a:p>
          <a:p>
            <a:pPr marL="171450" indent="-171450">
              <a:spcAft>
                <a:spcPts val="1200"/>
              </a:spcAft>
              <a:buFont typeface="Arial" panose="020B0604020202020204" pitchFamily="34" charset="0"/>
              <a:buChar char="•"/>
            </a:pPr>
            <a:r>
              <a:rPr lang="en-NZ" b="1">
                <a:solidFill>
                  <a:srgbClr val="003E60"/>
                </a:solidFill>
              </a:rPr>
              <a:t>Wetland pressure index</a:t>
            </a:r>
            <a:r>
              <a:rPr lang="en-NZ">
                <a:solidFill>
                  <a:srgbClr val="003E60"/>
                </a:solidFill>
              </a:rPr>
              <a:t> compiled from surrounding land use, irrigation, and invasive species presence</a:t>
            </a:r>
            <a:endParaRPr lang="en-NZ" b="1">
              <a:solidFill>
                <a:srgbClr val="003E60"/>
              </a:solidFill>
            </a:endParaRPr>
          </a:p>
          <a:p>
            <a:pPr algn="ctr">
              <a:spcAft>
                <a:spcPts val="1200"/>
              </a:spcAft>
            </a:pPr>
            <a:endParaRPr lang="en-NZ" b="1">
              <a:solidFill>
                <a:srgbClr val="003E60"/>
              </a:solidFill>
            </a:endParaRPr>
          </a:p>
          <a:p>
            <a:pPr marL="171450" indent="-171450">
              <a:spcAft>
                <a:spcPts val="1200"/>
              </a:spcAft>
              <a:buFont typeface="Arial" panose="020B0604020202020204" pitchFamily="34" charset="0"/>
              <a:buChar char="•"/>
            </a:pPr>
            <a:endParaRPr lang="en-NZ">
              <a:solidFill>
                <a:srgbClr val="003E60"/>
              </a:solidFill>
              <a:latin typeface="+mj-lt"/>
            </a:endParaRPr>
          </a:p>
        </p:txBody>
      </p:sp>
      <p:cxnSp>
        <p:nvCxnSpPr>
          <p:cNvPr id="4" name="Straight Connector 3">
            <a:extLst>
              <a:ext uri="{FF2B5EF4-FFF2-40B4-BE49-F238E27FC236}">
                <a16:creationId xmlns:a16="http://schemas.microsoft.com/office/drawing/2014/main" id="{5A91D05F-F11B-A3CF-5BF1-C73D5B16CBC7}"/>
              </a:ext>
            </a:extLst>
          </p:cNvPr>
          <p:cNvCxnSpPr>
            <a:cxnSpLocks/>
          </p:cNvCxnSpPr>
          <p:nvPr/>
        </p:nvCxnSpPr>
        <p:spPr>
          <a:xfrm>
            <a:off x="3209859" y="3552825"/>
            <a:ext cx="8982141"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035E30B0-C740-6028-C780-79FA83BBA829}"/>
              </a:ext>
            </a:extLst>
          </p:cNvPr>
          <p:cNvCxnSpPr>
            <a:cxnSpLocks/>
          </p:cNvCxnSpPr>
          <p:nvPr/>
        </p:nvCxnSpPr>
        <p:spPr>
          <a:xfrm flipV="1">
            <a:off x="3209859" y="6333667"/>
            <a:ext cx="8648766" cy="6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DF3313B-F41A-9264-CBF1-9E4433C67F70}"/>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55" name="Oval 54">
            <a:extLst>
              <a:ext uri="{FF2B5EF4-FFF2-40B4-BE49-F238E27FC236}">
                <a16:creationId xmlns:a16="http://schemas.microsoft.com/office/drawing/2014/main" id="{8DF1A392-0ACF-87F8-152C-EE61EAC32185}"/>
              </a:ext>
            </a:extLst>
          </p:cNvPr>
          <p:cNvSpPr/>
          <p:nvPr/>
        </p:nvSpPr>
        <p:spPr>
          <a:xfrm>
            <a:off x="11249660" y="4661950"/>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7" name="Graphic 6" descr="Priorities with solid fill">
            <a:extLst>
              <a:ext uri="{FF2B5EF4-FFF2-40B4-BE49-F238E27FC236}">
                <a16:creationId xmlns:a16="http://schemas.microsoft.com/office/drawing/2014/main" id="{64E15028-0C01-CF74-4FD4-79141BCF51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85281" y="1011240"/>
            <a:ext cx="380977" cy="380977"/>
          </a:xfrm>
          <a:prstGeom prst="rect">
            <a:avLst/>
          </a:prstGeom>
        </p:spPr>
      </p:pic>
      <p:pic>
        <p:nvPicPr>
          <p:cNvPr id="12" name="Graphic 11" descr="Handshake with solid fill">
            <a:extLst>
              <a:ext uri="{FF2B5EF4-FFF2-40B4-BE49-F238E27FC236}">
                <a16:creationId xmlns:a16="http://schemas.microsoft.com/office/drawing/2014/main" id="{52B31CC5-66DE-9A93-D273-5226D93BA0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68268" y="959007"/>
            <a:ext cx="426109" cy="485440"/>
          </a:xfrm>
          <a:prstGeom prst="rect">
            <a:avLst/>
          </a:prstGeom>
        </p:spPr>
      </p:pic>
      <p:pic>
        <p:nvPicPr>
          <p:cNvPr id="15" name="Graphic 14" descr="Harvey Balls 50% with solid fill">
            <a:extLst>
              <a:ext uri="{FF2B5EF4-FFF2-40B4-BE49-F238E27FC236}">
                <a16:creationId xmlns:a16="http://schemas.microsoft.com/office/drawing/2014/main" id="{5FBC518C-103F-AF49-8157-D93A57290E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99488" y="989555"/>
            <a:ext cx="424345" cy="424345"/>
          </a:xfrm>
          <a:prstGeom prst="rect">
            <a:avLst/>
          </a:prstGeom>
        </p:spPr>
      </p:pic>
      <p:pic>
        <p:nvPicPr>
          <p:cNvPr id="18" name="Graphic 17" descr="Priorities with solid fill">
            <a:extLst>
              <a:ext uri="{FF2B5EF4-FFF2-40B4-BE49-F238E27FC236}">
                <a16:creationId xmlns:a16="http://schemas.microsoft.com/office/drawing/2014/main" id="{4F2695BD-2138-464E-59A0-9ACAF9D6C94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85281" y="2764443"/>
            <a:ext cx="380977" cy="380977"/>
          </a:xfrm>
          <a:prstGeom prst="rect">
            <a:avLst/>
          </a:prstGeom>
        </p:spPr>
      </p:pic>
      <p:pic>
        <p:nvPicPr>
          <p:cNvPr id="19" name="Graphic 18" descr="Handshake with solid fill">
            <a:extLst>
              <a:ext uri="{FF2B5EF4-FFF2-40B4-BE49-F238E27FC236}">
                <a16:creationId xmlns:a16="http://schemas.microsoft.com/office/drawing/2014/main" id="{D85AE999-5987-1535-1422-9CB59F746D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68268" y="1933569"/>
            <a:ext cx="426109" cy="485440"/>
          </a:xfrm>
          <a:prstGeom prst="rect">
            <a:avLst/>
          </a:prstGeom>
        </p:spPr>
      </p:pic>
      <p:pic>
        <p:nvPicPr>
          <p:cNvPr id="25" name="Graphic 24" descr="Harvey Balls 50% with solid fill">
            <a:extLst>
              <a:ext uri="{FF2B5EF4-FFF2-40B4-BE49-F238E27FC236}">
                <a16:creationId xmlns:a16="http://schemas.microsoft.com/office/drawing/2014/main" id="{CC0835E5-2BEC-9266-C3BB-1D100A0D42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99488" y="2748329"/>
            <a:ext cx="424345" cy="424345"/>
          </a:xfrm>
          <a:prstGeom prst="rect">
            <a:avLst/>
          </a:prstGeom>
        </p:spPr>
      </p:pic>
      <p:pic>
        <p:nvPicPr>
          <p:cNvPr id="26" name="Graphic 25" descr="Badge Tick1 with solid fill">
            <a:extLst>
              <a:ext uri="{FF2B5EF4-FFF2-40B4-BE49-F238E27FC236}">
                <a16:creationId xmlns:a16="http://schemas.microsoft.com/office/drawing/2014/main" id="{B6445910-4203-0DCC-562F-E8E30A0609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199488" y="1985802"/>
            <a:ext cx="424345" cy="424345"/>
          </a:xfrm>
          <a:prstGeom prst="rect">
            <a:avLst/>
          </a:prstGeom>
        </p:spPr>
      </p:pic>
      <p:pic>
        <p:nvPicPr>
          <p:cNvPr id="30" name="Graphic 29" descr="Priorities with solid fill">
            <a:extLst>
              <a:ext uri="{FF2B5EF4-FFF2-40B4-BE49-F238E27FC236}">
                <a16:creationId xmlns:a16="http://schemas.microsoft.com/office/drawing/2014/main" id="{5D43E9B2-8CF7-03F4-978E-0C46E42683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85282" y="2008214"/>
            <a:ext cx="380977" cy="380977"/>
          </a:xfrm>
          <a:prstGeom prst="rect">
            <a:avLst/>
          </a:prstGeom>
        </p:spPr>
      </p:pic>
      <p:pic>
        <p:nvPicPr>
          <p:cNvPr id="31" name="Graphic 30" descr="Priorities with solid fill">
            <a:extLst>
              <a:ext uri="{FF2B5EF4-FFF2-40B4-BE49-F238E27FC236}">
                <a16:creationId xmlns:a16="http://schemas.microsoft.com/office/drawing/2014/main" id="{407AB29D-7C6B-9D45-811B-9EC886FB2B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85281" y="4668838"/>
            <a:ext cx="380977" cy="380977"/>
          </a:xfrm>
          <a:prstGeom prst="rect">
            <a:avLst/>
          </a:prstGeom>
        </p:spPr>
      </p:pic>
      <p:pic>
        <p:nvPicPr>
          <p:cNvPr id="3" name="Picture 2">
            <a:extLst>
              <a:ext uri="{FF2B5EF4-FFF2-40B4-BE49-F238E27FC236}">
                <a16:creationId xmlns:a16="http://schemas.microsoft.com/office/drawing/2014/main" id="{60F46B50-96B7-4239-ADA7-ED86C0FB06BE}"/>
              </a:ext>
            </a:extLst>
          </p:cNvPr>
          <p:cNvPicPr>
            <a:picLocks noChangeAspect="1"/>
          </p:cNvPicPr>
          <p:nvPr/>
        </p:nvPicPr>
        <p:blipFill>
          <a:blip r:embed="rId8">
            <a:duotone>
              <a:schemeClr val="accent1">
                <a:shade val="45000"/>
                <a:satMod val="135000"/>
              </a:schemeClr>
              <a:prstClr val="white"/>
            </a:duotone>
          </a:blip>
          <a:srcRect l="50000" t="16007" r="1186" b="23247"/>
          <a:stretch>
            <a:fillRect/>
          </a:stretch>
        </p:blipFill>
        <p:spPr>
          <a:xfrm>
            <a:off x="3202580" y="3768440"/>
            <a:ext cx="1777607" cy="2078757"/>
          </a:xfrm>
          <a:prstGeom prst="rect">
            <a:avLst/>
          </a:prstGeom>
        </p:spPr>
      </p:pic>
      <p:pic>
        <p:nvPicPr>
          <p:cNvPr id="5" name="Picture 4">
            <a:extLst>
              <a:ext uri="{FF2B5EF4-FFF2-40B4-BE49-F238E27FC236}">
                <a16:creationId xmlns:a16="http://schemas.microsoft.com/office/drawing/2014/main" id="{B3DA8E2F-A6C5-A2DC-8249-6A67EB15615A}"/>
              </a:ext>
            </a:extLst>
          </p:cNvPr>
          <p:cNvPicPr>
            <a:picLocks noChangeAspect="1"/>
          </p:cNvPicPr>
          <p:nvPr/>
        </p:nvPicPr>
        <p:blipFill>
          <a:blip r:embed="rId8">
            <a:duotone>
              <a:schemeClr val="accent1">
                <a:shade val="45000"/>
                <a:satMod val="135000"/>
              </a:schemeClr>
              <a:prstClr val="white"/>
            </a:duotone>
          </a:blip>
          <a:srcRect t="15683" r="50096" b="21150"/>
          <a:stretch>
            <a:fillRect/>
          </a:stretch>
        </p:blipFill>
        <p:spPr>
          <a:xfrm>
            <a:off x="3182751" y="914995"/>
            <a:ext cx="1817266" cy="2161619"/>
          </a:xfrm>
          <a:prstGeom prst="rect">
            <a:avLst/>
          </a:prstGeom>
        </p:spPr>
      </p:pic>
      <p:sp>
        <p:nvSpPr>
          <p:cNvPr id="6" name="TextBox 5">
            <a:extLst>
              <a:ext uri="{FF2B5EF4-FFF2-40B4-BE49-F238E27FC236}">
                <a16:creationId xmlns:a16="http://schemas.microsoft.com/office/drawing/2014/main" id="{51028BA5-3224-7F81-5F39-E2068E3CD307}"/>
              </a:ext>
            </a:extLst>
          </p:cNvPr>
          <p:cNvSpPr txBox="1"/>
          <p:nvPr/>
        </p:nvSpPr>
        <p:spPr>
          <a:xfrm>
            <a:off x="3209860" y="6333667"/>
            <a:ext cx="8648766"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Not explicit, NPSIB 3.22, NPSFM 3.26;  NEB 223, 57(1) and 57(3(b-c))</a:t>
            </a:r>
          </a:p>
        </p:txBody>
      </p:sp>
    </p:spTree>
    <p:extLst>
      <p:ext uri="{BB962C8B-B14F-4D97-AF65-F5344CB8AC3E}">
        <p14:creationId xmlns:p14="http://schemas.microsoft.com/office/powerpoint/2010/main" val="31679749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68FBB-2E6F-CFD4-44D0-429815F8B145}"/>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BE867EE-465D-B3A5-0292-3D8859A31423}"/>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25A9E7A0-2B16-1D16-0346-D60987A15443}"/>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9A617143-70CD-8E77-E9E8-E273475649FC}"/>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solidFill>
              </a:rPr>
              <a:t>Where are we and is action needed?</a:t>
            </a:r>
            <a:endParaRPr lang="en-US">
              <a:solidFill>
                <a:schemeClr val="bg1"/>
              </a:solidFill>
            </a:endParaRP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FA7B7675-1F90-E2E1-D213-0DDE8A86DD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DAAF6801-3647-312C-EA4D-380E17CB2D86}"/>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A332C1E2-5A1C-31D5-B55D-1841BCEA4444}"/>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STATE OF ENVIRONMENT</a:t>
            </a:r>
          </a:p>
        </p:txBody>
      </p:sp>
      <p:cxnSp>
        <p:nvCxnSpPr>
          <p:cNvPr id="34" name="Straight Connector 33">
            <a:extLst>
              <a:ext uri="{FF2B5EF4-FFF2-40B4-BE49-F238E27FC236}">
                <a16:creationId xmlns:a16="http://schemas.microsoft.com/office/drawing/2014/main" id="{DE4271EB-CF0D-45AB-66C2-F98334060320}"/>
              </a:ext>
            </a:extLst>
          </p:cNvPr>
          <p:cNvCxnSpPr>
            <a:cxnSpLocks/>
          </p:cNvCxnSpPr>
          <p:nvPr/>
        </p:nvCxnSpPr>
        <p:spPr>
          <a:xfrm>
            <a:off x="3209859" y="15888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DF5D175-F864-A736-ACC8-A95A121606E4}"/>
              </a:ext>
            </a:extLst>
          </p:cNvPr>
          <p:cNvCxnSpPr>
            <a:cxnSpLocks/>
          </p:cNvCxnSpPr>
          <p:nvPr/>
        </p:nvCxnSpPr>
        <p:spPr>
          <a:xfrm>
            <a:off x="3209859" y="549547"/>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2C5A34F7-FF50-E77F-8393-802C1F6C8AE5}"/>
              </a:ext>
            </a:extLst>
          </p:cNvPr>
          <p:cNvSpPr txBox="1"/>
          <p:nvPr/>
        </p:nvSpPr>
        <p:spPr>
          <a:xfrm>
            <a:off x="3298019" y="5140279"/>
            <a:ext cx="8621057" cy="1546577"/>
          </a:xfrm>
          <a:prstGeom prst="rect">
            <a:avLst/>
          </a:prstGeom>
          <a:noFill/>
        </p:spPr>
        <p:txBody>
          <a:bodyPr wrap="square" lIns="91440" tIns="45720" rIns="91440" bIns="45720" rtlCol="0" anchor="t">
            <a:spAutoFit/>
          </a:bodyPr>
          <a:lstStyle/>
          <a:p>
            <a:r>
              <a:rPr lang="en-NZ" sz="2000">
                <a:solidFill>
                  <a:srgbClr val="003E60"/>
                </a:solidFill>
                <a:latin typeface="Aptos ExtraBold" panose="020F0502020204030204" pitchFamily="34" charset="0"/>
              </a:rPr>
              <a:t>RMA 35(2)(a), NEB 55 (3), 57(1(a)(c)(f)), 222 (bd), 224(2)</a:t>
            </a:r>
          </a:p>
          <a:p>
            <a:endParaRPr lang="en-NZ" sz="1050">
              <a:solidFill>
                <a:srgbClr val="003E60"/>
              </a:solidFill>
              <a:latin typeface="Aptos ExtraBold" panose="020F0502020204030204" pitchFamily="34" charset="0"/>
            </a:endParaRPr>
          </a:p>
          <a:p>
            <a:r>
              <a:rPr lang="en-NZ" sz="1600">
                <a:solidFill>
                  <a:srgbClr val="003E60"/>
                </a:solidFill>
                <a:latin typeface="Aptos ExtraBold"/>
              </a:rPr>
              <a:t>Freshwater: </a:t>
            </a:r>
            <a:r>
              <a:rPr lang="en-NZ" sz="1600">
                <a:solidFill>
                  <a:srgbClr val="003E60"/>
                </a:solidFill>
              </a:rPr>
              <a:t>NPSFM Part 3 Subpart 3, 3.30 (2)</a:t>
            </a:r>
          </a:p>
          <a:p>
            <a:r>
              <a:rPr lang="en-NZ" sz="1600">
                <a:solidFill>
                  <a:srgbClr val="003E60"/>
                </a:solidFill>
                <a:latin typeface="Aptos ExtraBold"/>
              </a:rPr>
              <a:t>Land: </a:t>
            </a:r>
            <a:r>
              <a:rPr lang="en-NZ" sz="1600">
                <a:solidFill>
                  <a:srgbClr val="003E60"/>
                </a:solidFill>
              </a:rPr>
              <a:t>RMA 30(1),(ca), s55(1)(a), RM(FFP) Reg 2023 Part 1, s44&amp;8, NPSIB 3.22, 3.25 </a:t>
            </a:r>
          </a:p>
          <a:p>
            <a:r>
              <a:rPr lang="en-NZ" sz="1600">
                <a:solidFill>
                  <a:srgbClr val="003E60"/>
                </a:solidFill>
                <a:latin typeface="Aptos ExtraBold"/>
              </a:rPr>
              <a:t>Estuaries &amp; Coast: </a:t>
            </a:r>
            <a:r>
              <a:rPr lang="en-NZ" sz="1600">
                <a:solidFill>
                  <a:srgbClr val="003E60"/>
                </a:solidFill>
              </a:rPr>
              <a:t>NZCPS policies 1, 7, 11a &amp; 11b,14, 21, 22</a:t>
            </a:r>
          </a:p>
          <a:p>
            <a:r>
              <a:rPr lang="en-NZ" sz="1600">
                <a:solidFill>
                  <a:srgbClr val="003E60"/>
                </a:solidFill>
                <a:latin typeface="Aptos ExtraBold"/>
              </a:rPr>
              <a:t>Wetlands: </a:t>
            </a:r>
            <a:r>
              <a:rPr lang="en-NZ" sz="1600">
                <a:solidFill>
                  <a:srgbClr val="003E60"/>
                </a:solidFill>
              </a:rPr>
              <a:t>NPSFM Part 3.18, 3.22 , 3.23, s1.3 , RMA 5,6(a), 15, 17</a:t>
            </a:r>
            <a:r>
              <a:rPr lang="en-NZ" sz="1600">
                <a:solidFill>
                  <a:srgbClr val="003E60"/>
                </a:solidFill>
                <a:latin typeface="Aptos ExtraBold"/>
              </a:rPr>
              <a:t>​</a:t>
            </a:r>
          </a:p>
        </p:txBody>
      </p:sp>
      <p:cxnSp>
        <p:nvCxnSpPr>
          <p:cNvPr id="4" name="Straight Connector 3">
            <a:extLst>
              <a:ext uri="{FF2B5EF4-FFF2-40B4-BE49-F238E27FC236}">
                <a16:creationId xmlns:a16="http://schemas.microsoft.com/office/drawing/2014/main" id="{48384F49-424F-468F-725D-37EEE4C3D5BA}"/>
              </a:ext>
            </a:extLst>
          </p:cNvPr>
          <p:cNvCxnSpPr>
            <a:cxnSpLocks/>
          </p:cNvCxnSpPr>
          <p:nvPr/>
        </p:nvCxnSpPr>
        <p:spPr>
          <a:xfrm>
            <a:off x="3290670" y="5049487"/>
            <a:ext cx="8648766" cy="27709"/>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E08F3624-80B7-CC82-0FCF-3B6F75A19B09}"/>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839D163-6712-C407-3160-CE94A6AA6E09}"/>
              </a:ext>
            </a:extLst>
          </p:cNvPr>
          <p:cNvSpPr txBox="1"/>
          <p:nvPr/>
        </p:nvSpPr>
        <p:spPr>
          <a:xfrm>
            <a:off x="5049842" y="653247"/>
            <a:ext cx="5561706" cy="4216539"/>
          </a:xfrm>
          <a:prstGeom prst="rect">
            <a:avLst/>
          </a:prstGeom>
          <a:noFill/>
        </p:spPr>
        <p:txBody>
          <a:bodyPr wrap="square" lIns="91440" tIns="45720" rIns="91440" bIns="45720" rtlCol="0" anchor="t">
            <a:spAutoFit/>
          </a:bodyPr>
          <a:lstStyle/>
          <a:p>
            <a:pPr marL="171450" indent="-171450">
              <a:spcBef>
                <a:spcPts val="1200"/>
              </a:spcBef>
              <a:buFont typeface="Arial" panose="020B0604020202020204" pitchFamily="34" charset="0"/>
              <a:buChar char="•"/>
            </a:pPr>
            <a:r>
              <a:rPr lang="en-NZ" b="1">
                <a:solidFill>
                  <a:srgbClr val="003E60"/>
                </a:solidFill>
              </a:rPr>
              <a:t>Ecosystem extent</a:t>
            </a:r>
            <a:r>
              <a:rPr lang="en-NZ">
                <a:solidFill>
                  <a:srgbClr val="003E60"/>
                </a:solidFill>
              </a:rPr>
              <a:t> in </a:t>
            </a:r>
            <a:r>
              <a:rPr lang="en-NZ" b="1">
                <a:solidFill>
                  <a:srgbClr val="003E60"/>
                </a:solidFill>
              </a:rPr>
              <a:t>terrestrial, wetland, salt marsh </a:t>
            </a:r>
            <a:r>
              <a:rPr lang="en-NZ">
                <a:solidFill>
                  <a:srgbClr val="003E60"/>
                </a:solidFill>
              </a:rPr>
              <a:t>and</a:t>
            </a:r>
            <a:r>
              <a:rPr lang="en-NZ" b="1">
                <a:solidFill>
                  <a:srgbClr val="003E60"/>
                </a:solidFill>
              </a:rPr>
              <a:t> marine </a:t>
            </a:r>
            <a:r>
              <a:rPr lang="en-NZ">
                <a:solidFill>
                  <a:srgbClr val="003E60"/>
                </a:solidFill>
              </a:rPr>
              <a:t>habitats</a:t>
            </a:r>
          </a:p>
          <a:p>
            <a:pPr marL="171450" indent="-171450">
              <a:spcBef>
                <a:spcPts val="1200"/>
              </a:spcBef>
              <a:buFont typeface="Arial" panose="020B0604020202020204" pitchFamily="34" charset="0"/>
              <a:buChar char="•"/>
            </a:pPr>
            <a:r>
              <a:rPr lang="en-NZ" b="1">
                <a:solidFill>
                  <a:srgbClr val="003E60"/>
                </a:solidFill>
              </a:rPr>
              <a:t>Monitoring </a:t>
            </a:r>
            <a:r>
              <a:rPr lang="en-NZ">
                <a:solidFill>
                  <a:srgbClr val="003E60"/>
                </a:solidFill>
              </a:rPr>
              <a:t> of </a:t>
            </a:r>
            <a:r>
              <a:rPr lang="en-NZ" b="1">
                <a:solidFill>
                  <a:srgbClr val="003E60"/>
                </a:solidFill>
              </a:rPr>
              <a:t>threatened ecosystems </a:t>
            </a:r>
            <a:r>
              <a:rPr lang="en-NZ">
                <a:solidFill>
                  <a:srgbClr val="003E60"/>
                </a:solidFill>
              </a:rPr>
              <a:t>with</a:t>
            </a:r>
            <a:r>
              <a:rPr lang="en-NZ" b="1">
                <a:solidFill>
                  <a:srgbClr val="003E60"/>
                </a:solidFill>
              </a:rPr>
              <a:t> high biodiversity </a:t>
            </a:r>
          </a:p>
          <a:p>
            <a:pPr marL="171450" indent="-171450">
              <a:spcBef>
                <a:spcPts val="1200"/>
              </a:spcBef>
              <a:buFont typeface="Arial" panose="020B0604020202020204" pitchFamily="34" charset="0"/>
              <a:buChar char="•"/>
            </a:pPr>
            <a:r>
              <a:rPr lang="en-NZ" b="1">
                <a:solidFill>
                  <a:srgbClr val="003E60"/>
                </a:solidFill>
              </a:rPr>
              <a:t>Monitoring </a:t>
            </a:r>
            <a:r>
              <a:rPr lang="en-NZ">
                <a:solidFill>
                  <a:srgbClr val="003E60"/>
                </a:solidFill>
              </a:rPr>
              <a:t>of</a:t>
            </a:r>
            <a:r>
              <a:rPr lang="en-NZ" b="1">
                <a:solidFill>
                  <a:srgbClr val="003E60"/>
                </a:solidFill>
              </a:rPr>
              <a:t> indicator species </a:t>
            </a:r>
            <a:r>
              <a:rPr lang="en-NZ">
                <a:solidFill>
                  <a:srgbClr val="003E60"/>
                </a:solidFill>
              </a:rPr>
              <a:t>and</a:t>
            </a:r>
            <a:r>
              <a:rPr lang="en-NZ" b="1">
                <a:solidFill>
                  <a:srgbClr val="003E60"/>
                </a:solidFill>
              </a:rPr>
              <a:t> regional threat status </a:t>
            </a:r>
            <a:r>
              <a:rPr lang="en-NZ">
                <a:solidFill>
                  <a:srgbClr val="003E60"/>
                </a:solidFill>
              </a:rPr>
              <a:t>assessments</a:t>
            </a:r>
            <a:r>
              <a:rPr lang="en-NZ" b="1">
                <a:solidFill>
                  <a:srgbClr val="003E60"/>
                </a:solidFill>
              </a:rPr>
              <a:t> </a:t>
            </a:r>
          </a:p>
          <a:p>
            <a:pPr marL="171450" indent="-171450">
              <a:spcBef>
                <a:spcPts val="1200"/>
              </a:spcBef>
              <a:buFont typeface="Arial" panose="020B0604020202020204" pitchFamily="34" charset="0"/>
              <a:buChar char="•"/>
            </a:pPr>
            <a:r>
              <a:rPr lang="en-NZ" b="1">
                <a:solidFill>
                  <a:srgbClr val="003E60"/>
                </a:solidFill>
              </a:rPr>
              <a:t>Freshwater </a:t>
            </a:r>
            <a:r>
              <a:rPr lang="en-NZ">
                <a:solidFill>
                  <a:srgbClr val="003E60"/>
                </a:solidFill>
              </a:rPr>
              <a:t>and</a:t>
            </a:r>
            <a:r>
              <a:rPr lang="en-NZ" b="1">
                <a:solidFill>
                  <a:srgbClr val="003E60"/>
                </a:solidFill>
              </a:rPr>
              <a:t> fish </a:t>
            </a:r>
          </a:p>
          <a:p>
            <a:pPr marL="171450" indent="-171450">
              <a:spcBef>
                <a:spcPts val="1200"/>
              </a:spcBef>
              <a:buFont typeface="Arial" panose="020B0604020202020204" pitchFamily="34" charset="0"/>
              <a:buChar char="•"/>
            </a:pPr>
            <a:r>
              <a:rPr lang="en-NZ" b="1">
                <a:solidFill>
                  <a:srgbClr val="003E60"/>
                </a:solidFill>
              </a:rPr>
              <a:t>Soil health </a:t>
            </a:r>
            <a:r>
              <a:rPr lang="en-NZ">
                <a:solidFill>
                  <a:srgbClr val="003E60"/>
                </a:solidFill>
              </a:rPr>
              <a:t>and </a:t>
            </a:r>
            <a:r>
              <a:rPr lang="en-NZ" b="1">
                <a:solidFill>
                  <a:srgbClr val="003E60"/>
                </a:solidFill>
              </a:rPr>
              <a:t>erosion indices</a:t>
            </a:r>
          </a:p>
          <a:p>
            <a:pPr marL="171450" indent="-171450">
              <a:spcBef>
                <a:spcPts val="1200"/>
              </a:spcBef>
              <a:buFont typeface="Arial" panose="020B0604020202020204" pitchFamily="34" charset="0"/>
              <a:buChar char="•"/>
            </a:pPr>
            <a:r>
              <a:rPr lang="en-NZ" b="1">
                <a:solidFill>
                  <a:srgbClr val="003E60"/>
                </a:solidFill>
              </a:rPr>
              <a:t>Wetland condition </a:t>
            </a:r>
          </a:p>
          <a:p>
            <a:pPr marL="171450" indent="-171450">
              <a:spcBef>
                <a:spcPts val="1200"/>
              </a:spcBef>
              <a:buFont typeface="Arial" panose="020B0604020202020204" pitchFamily="34" charset="0"/>
              <a:buChar char="•"/>
            </a:pPr>
            <a:r>
              <a:rPr lang="en-NZ" b="1">
                <a:solidFill>
                  <a:srgbClr val="003E60"/>
                </a:solidFill>
              </a:rPr>
              <a:t>Estuary health</a:t>
            </a:r>
          </a:p>
          <a:p>
            <a:pPr marL="171450" indent="-171450">
              <a:spcBef>
                <a:spcPts val="1200"/>
              </a:spcBef>
              <a:buFont typeface="Arial" panose="020B0604020202020204" pitchFamily="34" charset="0"/>
              <a:buChar char="•"/>
            </a:pPr>
            <a:r>
              <a:rPr lang="en-NZ" b="1">
                <a:solidFill>
                  <a:srgbClr val="003E60"/>
                </a:solidFill>
              </a:rPr>
              <a:t>Significant coastal habitats</a:t>
            </a:r>
            <a:r>
              <a:rPr lang="en-NZ">
                <a:solidFill>
                  <a:srgbClr val="003E60"/>
                </a:solidFill>
              </a:rPr>
              <a:t>,</a:t>
            </a:r>
            <a:r>
              <a:rPr lang="en-NZ" b="1">
                <a:solidFill>
                  <a:srgbClr val="003E60"/>
                </a:solidFill>
              </a:rPr>
              <a:t> </a:t>
            </a:r>
            <a:r>
              <a:rPr lang="en-NZ">
                <a:solidFill>
                  <a:srgbClr val="003E60"/>
                </a:solidFill>
              </a:rPr>
              <a:t>such as kelp forests</a:t>
            </a:r>
          </a:p>
        </p:txBody>
      </p:sp>
      <p:pic>
        <p:nvPicPr>
          <p:cNvPr id="8" name="Graphic 7" descr="Priorities with solid fill">
            <a:extLst>
              <a:ext uri="{FF2B5EF4-FFF2-40B4-BE49-F238E27FC236}">
                <a16:creationId xmlns:a16="http://schemas.microsoft.com/office/drawing/2014/main" id="{30F334EB-C3CE-58BE-5F8E-888490F2A54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8867" y="675585"/>
            <a:ext cx="380977" cy="380977"/>
          </a:xfrm>
          <a:prstGeom prst="rect">
            <a:avLst/>
          </a:prstGeom>
        </p:spPr>
      </p:pic>
      <p:pic>
        <p:nvPicPr>
          <p:cNvPr id="11" name="Graphic 10" descr="Badge Tick1 with solid fill">
            <a:extLst>
              <a:ext uri="{FF2B5EF4-FFF2-40B4-BE49-F238E27FC236}">
                <a16:creationId xmlns:a16="http://schemas.microsoft.com/office/drawing/2014/main" id="{59363980-6928-D4B3-1648-D56AAB10D6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27040" y="656271"/>
            <a:ext cx="424345" cy="424345"/>
          </a:xfrm>
          <a:prstGeom prst="rect">
            <a:avLst/>
          </a:prstGeom>
        </p:spPr>
      </p:pic>
      <p:pic>
        <p:nvPicPr>
          <p:cNvPr id="38" name="Graphic 37" descr="Priorities with solid fill">
            <a:extLst>
              <a:ext uri="{FF2B5EF4-FFF2-40B4-BE49-F238E27FC236}">
                <a16:creationId xmlns:a16="http://schemas.microsoft.com/office/drawing/2014/main" id="{968AC40C-16FD-A75B-916F-96751D8195C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95952" y="2711054"/>
            <a:ext cx="380977" cy="380977"/>
          </a:xfrm>
          <a:prstGeom prst="rect">
            <a:avLst/>
          </a:prstGeom>
        </p:spPr>
      </p:pic>
      <p:pic>
        <p:nvPicPr>
          <p:cNvPr id="41" name="Graphic 40" descr="Harvey Balls 50% with solid fill">
            <a:extLst>
              <a:ext uri="{FF2B5EF4-FFF2-40B4-BE49-F238E27FC236}">
                <a16:creationId xmlns:a16="http://schemas.microsoft.com/office/drawing/2014/main" id="{F6EBDFC9-CA52-B46D-718A-C362A271D3D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463" y="2689370"/>
            <a:ext cx="424345" cy="424345"/>
          </a:xfrm>
          <a:prstGeom prst="rect">
            <a:avLst/>
          </a:prstGeom>
        </p:spPr>
      </p:pic>
      <p:pic>
        <p:nvPicPr>
          <p:cNvPr id="6" name="Graphic 5" descr="Badge Tick1 with solid fill">
            <a:extLst>
              <a:ext uri="{FF2B5EF4-FFF2-40B4-BE49-F238E27FC236}">
                <a16:creationId xmlns:a16="http://schemas.microsoft.com/office/drawing/2014/main" id="{CBD8AA3F-4FE6-47FE-9F67-AAF1B4587C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27040" y="1375144"/>
            <a:ext cx="424345" cy="424345"/>
          </a:xfrm>
          <a:prstGeom prst="rect">
            <a:avLst/>
          </a:prstGeom>
        </p:spPr>
      </p:pic>
      <p:pic>
        <p:nvPicPr>
          <p:cNvPr id="7" name="Graphic 6" descr="Priorities with solid fill">
            <a:extLst>
              <a:ext uri="{FF2B5EF4-FFF2-40B4-BE49-F238E27FC236}">
                <a16:creationId xmlns:a16="http://schemas.microsoft.com/office/drawing/2014/main" id="{2B320A6F-CF1E-E03E-0EDC-8DAF684D58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8867" y="2102786"/>
            <a:ext cx="380977" cy="380977"/>
          </a:xfrm>
          <a:prstGeom prst="rect">
            <a:avLst/>
          </a:prstGeom>
        </p:spPr>
      </p:pic>
      <p:pic>
        <p:nvPicPr>
          <p:cNvPr id="9" name="Graphic 8" descr="Badge Tick1 with solid fill">
            <a:extLst>
              <a:ext uri="{FF2B5EF4-FFF2-40B4-BE49-F238E27FC236}">
                <a16:creationId xmlns:a16="http://schemas.microsoft.com/office/drawing/2014/main" id="{78439E08-208A-22FE-0499-D13B6871973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8442" y="2081102"/>
            <a:ext cx="424345" cy="424345"/>
          </a:xfrm>
          <a:prstGeom prst="rect">
            <a:avLst/>
          </a:prstGeom>
        </p:spPr>
      </p:pic>
      <p:pic>
        <p:nvPicPr>
          <p:cNvPr id="13" name="Graphic 12" descr="Priorities with solid fill">
            <a:extLst>
              <a:ext uri="{FF2B5EF4-FFF2-40B4-BE49-F238E27FC236}">
                <a16:creationId xmlns:a16="http://schemas.microsoft.com/office/drawing/2014/main" id="{344A4051-CB5C-4865-EB39-04474E17370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8867" y="3544691"/>
            <a:ext cx="380977" cy="380977"/>
          </a:xfrm>
          <a:prstGeom prst="rect">
            <a:avLst/>
          </a:prstGeom>
        </p:spPr>
      </p:pic>
      <p:pic>
        <p:nvPicPr>
          <p:cNvPr id="14" name="Graphic 13" descr="Harvey Balls 50% with solid fill">
            <a:extLst>
              <a:ext uri="{FF2B5EF4-FFF2-40B4-BE49-F238E27FC236}">
                <a16:creationId xmlns:a16="http://schemas.microsoft.com/office/drawing/2014/main" id="{E9DE7263-0C75-B07E-6309-1328A91260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463" y="3544691"/>
            <a:ext cx="424345" cy="424345"/>
          </a:xfrm>
          <a:prstGeom prst="rect">
            <a:avLst/>
          </a:prstGeom>
        </p:spPr>
      </p:pic>
      <p:pic>
        <p:nvPicPr>
          <p:cNvPr id="16" name="Graphic 15" descr="Priorities with solid fill">
            <a:extLst>
              <a:ext uri="{FF2B5EF4-FFF2-40B4-BE49-F238E27FC236}">
                <a16:creationId xmlns:a16="http://schemas.microsoft.com/office/drawing/2014/main" id="{74FB0C59-35E2-6D90-F767-68C30049566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8867" y="3995587"/>
            <a:ext cx="380977" cy="380977"/>
          </a:xfrm>
          <a:prstGeom prst="rect">
            <a:avLst/>
          </a:prstGeom>
        </p:spPr>
      </p:pic>
      <p:pic>
        <p:nvPicPr>
          <p:cNvPr id="18" name="Graphic 17" descr="Harvey Balls 50% with solid fill">
            <a:extLst>
              <a:ext uri="{FF2B5EF4-FFF2-40B4-BE49-F238E27FC236}">
                <a16:creationId xmlns:a16="http://schemas.microsoft.com/office/drawing/2014/main" id="{67603F10-1B72-97FD-976C-10913E3320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463" y="3973903"/>
            <a:ext cx="424345" cy="424345"/>
          </a:xfrm>
          <a:prstGeom prst="rect">
            <a:avLst/>
          </a:prstGeom>
        </p:spPr>
      </p:pic>
      <p:pic>
        <p:nvPicPr>
          <p:cNvPr id="19" name="Graphic 18" descr="Handshake with solid fill">
            <a:extLst>
              <a:ext uri="{FF2B5EF4-FFF2-40B4-BE49-F238E27FC236}">
                <a16:creationId xmlns:a16="http://schemas.microsoft.com/office/drawing/2014/main" id="{08C0A83D-A556-0489-0DDD-AB5090C816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680191" y="1347132"/>
            <a:ext cx="426109" cy="485440"/>
          </a:xfrm>
          <a:prstGeom prst="rect">
            <a:avLst/>
          </a:prstGeom>
        </p:spPr>
      </p:pic>
      <p:pic>
        <p:nvPicPr>
          <p:cNvPr id="22" name="Graphic 21" descr="Handshake with solid fill">
            <a:extLst>
              <a:ext uri="{FF2B5EF4-FFF2-40B4-BE49-F238E27FC236}">
                <a16:creationId xmlns:a16="http://schemas.microsoft.com/office/drawing/2014/main" id="{CCB8749E-8B60-554C-3C8B-FE49E63736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684908" y="2050554"/>
            <a:ext cx="426109" cy="485440"/>
          </a:xfrm>
          <a:prstGeom prst="rect">
            <a:avLst/>
          </a:prstGeom>
        </p:spPr>
      </p:pic>
      <p:pic>
        <p:nvPicPr>
          <p:cNvPr id="23" name="Graphic 22" descr="Handshake with solid fill">
            <a:extLst>
              <a:ext uri="{FF2B5EF4-FFF2-40B4-BE49-F238E27FC236}">
                <a16:creationId xmlns:a16="http://schemas.microsoft.com/office/drawing/2014/main" id="{2DF7CE63-4D9E-FD1E-3F08-6FB81E1BE2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702813" y="2658822"/>
            <a:ext cx="426109" cy="485440"/>
          </a:xfrm>
          <a:prstGeom prst="rect">
            <a:avLst/>
          </a:prstGeom>
        </p:spPr>
      </p:pic>
      <p:pic>
        <p:nvPicPr>
          <p:cNvPr id="24" name="Graphic 23" descr="Priorities with solid fill">
            <a:extLst>
              <a:ext uri="{FF2B5EF4-FFF2-40B4-BE49-F238E27FC236}">
                <a16:creationId xmlns:a16="http://schemas.microsoft.com/office/drawing/2014/main" id="{5738DF8D-C13C-FCE1-0916-D1BB92B02B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08867" y="4446483"/>
            <a:ext cx="380977" cy="380977"/>
          </a:xfrm>
          <a:prstGeom prst="rect">
            <a:avLst/>
          </a:prstGeom>
        </p:spPr>
      </p:pic>
      <p:pic>
        <p:nvPicPr>
          <p:cNvPr id="25" name="Graphic 24" descr="Harvey Balls 50% with solid fill">
            <a:extLst>
              <a:ext uri="{FF2B5EF4-FFF2-40B4-BE49-F238E27FC236}">
                <a16:creationId xmlns:a16="http://schemas.microsoft.com/office/drawing/2014/main" id="{6A6DBA11-C52C-225B-D8E0-D1C450A536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463" y="4403115"/>
            <a:ext cx="424345" cy="424345"/>
          </a:xfrm>
          <a:prstGeom prst="rect">
            <a:avLst/>
          </a:prstGeom>
        </p:spPr>
      </p:pic>
      <p:pic>
        <p:nvPicPr>
          <p:cNvPr id="5" name="Picture 4">
            <a:extLst>
              <a:ext uri="{FF2B5EF4-FFF2-40B4-BE49-F238E27FC236}">
                <a16:creationId xmlns:a16="http://schemas.microsoft.com/office/drawing/2014/main" id="{E8EC1041-927D-9554-7205-71A2E58345A3}"/>
              </a:ext>
            </a:extLst>
          </p:cNvPr>
          <p:cNvPicPr>
            <a:picLocks noChangeAspect="1"/>
          </p:cNvPicPr>
          <p:nvPr/>
        </p:nvPicPr>
        <p:blipFill>
          <a:blip r:embed="rId8">
            <a:duotone>
              <a:schemeClr val="accent1">
                <a:shade val="45000"/>
                <a:satMod val="135000"/>
              </a:schemeClr>
              <a:prstClr val="white"/>
            </a:duotone>
          </a:blip>
          <a:srcRect l="18204" r="19277"/>
          <a:stretch>
            <a:fillRect/>
          </a:stretch>
        </p:blipFill>
        <p:spPr>
          <a:xfrm>
            <a:off x="3171358" y="1496659"/>
            <a:ext cx="1742881" cy="2066452"/>
          </a:xfrm>
          <a:prstGeom prst="rect">
            <a:avLst/>
          </a:prstGeom>
        </p:spPr>
      </p:pic>
      <p:pic>
        <p:nvPicPr>
          <p:cNvPr id="3" name="Graphic 2" descr="Harvey Balls 50% with solid fill">
            <a:extLst>
              <a:ext uri="{FF2B5EF4-FFF2-40B4-BE49-F238E27FC236}">
                <a16:creationId xmlns:a16="http://schemas.microsoft.com/office/drawing/2014/main" id="{03C785E0-52AD-BA1F-A1AE-6053E6E8903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35463" y="3115478"/>
            <a:ext cx="424345" cy="424345"/>
          </a:xfrm>
          <a:prstGeom prst="rect">
            <a:avLst/>
          </a:prstGeom>
        </p:spPr>
      </p:pic>
    </p:spTree>
    <p:extLst>
      <p:ext uri="{BB962C8B-B14F-4D97-AF65-F5344CB8AC3E}">
        <p14:creationId xmlns:p14="http://schemas.microsoft.com/office/powerpoint/2010/main" val="3285742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8BCDE-993A-967A-0B18-617BAB4C9444}"/>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C8957E20-3E06-0051-F7D6-5D0C110ED2E6}"/>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1407388A-582A-1FEB-756C-6FF5B444AB94}"/>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6B797549-2FFF-4AA1-D6D7-A271A89B735D}"/>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39CA60E9-E0A6-1B5B-BCCE-E19103406625}"/>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D83DC586-7BF8-54C3-A966-05F43FEB14A5}"/>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CE378002-0170-03B4-DE19-455D44AB1936}"/>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1"/>
                </a:solidFill>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AF230954-41EF-3840-0BC1-A2B2D1FCAA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55426DE-FBA4-8E70-E020-9BA74B040C32}"/>
              </a:ext>
            </a:extLst>
          </p:cNvPr>
          <p:cNvPicPr>
            <a:picLocks noChangeAspect="1"/>
          </p:cNvPicPr>
          <p:nvPr/>
        </p:nvPicPr>
        <p:blipFill>
          <a:blip r:embed="rId5">
            <a:duotone>
              <a:schemeClr val="accent1">
                <a:shade val="45000"/>
                <a:satMod val="135000"/>
              </a:schemeClr>
              <a:prstClr val="white"/>
            </a:duotone>
          </a:blip>
          <a:stretch>
            <a:fillRect/>
          </a:stretch>
        </p:blipFill>
        <p:spPr>
          <a:xfrm>
            <a:off x="3987898" y="920585"/>
            <a:ext cx="7586993" cy="6071759"/>
          </a:xfrm>
          <a:prstGeom prst="rect">
            <a:avLst/>
          </a:prstGeom>
        </p:spPr>
      </p:pic>
    </p:spTree>
    <p:extLst>
      <p:ext uri="{BB962C8B-B14F-4D97-AF65-F5344CB8AC3E}">
        <p14:creationId xmlns:p14="http://schemas.microsoft.com/office/powerpoint/2010/main" val="42576642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8741A-131E-D886-C916-D49F84C7D89B}"/>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1DF48C27-0833-515F-D0F5-4E76B59C5112}"/>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FC2201CA-01A1-2BCC-BA6D-0104F746C98B}"/>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5FDA9673-2D94-3B2D-EA23-063E6D822799}"/>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1">
                    <a:lumMod val="50000"/>
                  </a:schemeClr>
                </a:solidFill>
              </a:rPr>
              <a:t>Where are we and is action needed?</a:t>
            </a:r>
            <a:endParaRPr lang="en-US">
              <a:solidFill>
                <a:schemeClr val="bg1">
                  <a:lumMod val="50000"/>
                </a:schemeClr>
              </a:solidFill>
            </a:endParaRPr>
          </a:p>
          <a:p>
            <a:pPr marL="457200" indent="-457200">
              <a:buFont typeface="+mj-lt"/>
              <a:buAutoNum type="arabicPeriod"/>
            </a:pPr>
            <a:r>
              <a:rPr lang="en-NZ" b="1">
                <a:solidFill>
                  <a:schemeClr val="bg1"/>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A21BB2D2-B1C7-2417-2163-540159E3D5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8F148152-FC26-8EA0-5298-564FD8BD24A5}"/>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33" name="TextBox 32">
            <a:extLst>
              <a:ext uri="{FF2B5EF4-FFF2-40B4-BE49-F238E27FC236}">
                <a16:creationId xmlns:a16="http://schemas.microsoft.com/office/drawing/2014/main" id="{D68CE59E-5811-EF42-ADBF-59CB5760EA76}"/>
              </a:ext>
            </a:extLst>
          </p:cNvPr>
          <p:cNvSpPr txBox="1"/>
          <p:nvPr/>
        </p:nvSpPr>
        <p:spPr>
          <a:xfrm>
            <a:off x="2964596" y="122644"/>
            <a:ext cx="9464578" cy="461665"/>
          </a:xfrm>
          <a:prstGeom prst="rect">
            <a:avLst/>
          </a:prstGeom>
          <a:noFill/>
        </p:spPr>
        <p:txBody>
          <a:bodyPr wrap="square" rtlCol="0">
            <a:spAutoFit/>
          </a:bodyPr>
          <a:lstStyle/>
          <a:p>
            <a:pPr algn="ctr"/>
            <a:r>
              <a:rPr lang="en-NZ" sz="2400">
                <a:solidFill>
                  <a:schemeClr val="tx2">
                    <a:lumMod val="90000"/>
                    <a:lumOff val="10000"/>
                  </a:schemeClr>
                </a:solidFill>
                <a:latin typeface="Aptos ExtraBold" panose="020F0502020204030204" pitchFamily="34" charset="0"/>
              </a:rPr>
              <a:t>SCENARIO MODELLING AND DECISION SUPPORT TOOLS</a:t>
            </a:r>
          </a:p>
        </p:txBody>
      </p:sp>
      <p:cxnSp>
        <p:nvCxnSpPr>
          <p:cNvPr id="34" name="Straight Connector 33">
            <a:extLst>
              <a:ext uri="{FF2B5EF4-FFF2-40B4-BE49-F238E27FC236}">
                <a16:creationId xmlns:a16="http://schemas.microsoft.com/office/drawing/2014/main" id="{1B0416BD-ADF2-9FED-902A-F7A2D37A44C6}"/>
              </a:ext>
            </a:extLst>
          </p:cNvPr>
          <p:cNvCxnSpPr>
            <a:cxnSpLocks/>
          </p:cNvCxnSpPr>
          <p:nvPr/>
        </p:nvCxnSpPr>
        <p:spPr>
          <a:xfrm>
            <a:off x="3209859" y="128015"/>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6592570-F611-F16D-29DB-2697304BE566}"/>
              </a:ext>
            </a:extLst>
          </p:cNvPr>
          <p:cNvCxnSpPr>
            <a:cxnSpLocks/>
          </p:cNvCxnSpPr>
          <p:nvPr/>
        </p:nvCxnSpPr>
        <p:spPr>
          <a:xfrm>
            <a:off x="3219028" y="597611"/>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F7F97DE8-88CE-E787-4040-3A922F5B0D8B}"/>
              </a:ext>
            </a:extLst>
          </p:cNvPr>
          <p:cNvCxnSpPr>
            <a:cxnSpLocks/>
          </p:cNvCxnSpPr>
          <p:nvPr/>
        </p:nvCxnSpPr>
        <p:spPr>
          <a:xfrm>
            <a:off x="3209859" y="2527131"/>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C126AD4-67AE-D319-CD50-95D2830F2A33}"/>
              </a:ext>
            </a:extLst>
          </p:cNvPr>
          <p:cNvCxnSpPr>
            <a:cxnSpLocks/>
          </p:cNvCxnSpPr>
          <p:nvPr/>
        </p:nvCxnSpPr>
        <p:spPr>
          <a:xfrm flipV="1">
            <a:off x="3209859" y="6333667"/>
            <a:ext cx="8648766" cy="6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EBAC37C-DECD-3507-4C1A-DA2F76678210}"/>
              </a:ext>
            </a:extLst>
          </p:cNvPr>
          <p:cNvCxnSpPr>
            <a:cxnSpLocks/>
          </p:cNvCxnSpPr>
          <p:nvPr/>
        </p:nvCxnSpPr>
        <p:spPr>
          <a:xfrm>
            <a:off x="3209859" y="6731272"/>
            <a:ext cx="864876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CDF80439-B9B3-2B53-3BDA-DFDBCFDBD217}"/>
              </a:ext>
            </a:extLst>
          </p:cNvPr>
          <p:cNvCxnSpPr>
            <a:cxnSpLocks/>
          </p:cNvCxnSpPr>
          <p:nvPr/>
        </p:nvCxnSpPr>
        <p:spPr>
          <a:xfrm>
            <a:off x="3209859" y="4386583"/>
            <a:ext cx="8648766"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AF6933D-C443-3A88-E14A-518CF760ECBD}"/>
              </a:ext>
            </a:extLst>
          </p:cNvPr>
          <p:cNvSpPr txBox="1"/>
          <p:nvPr/>
        </p:nvSpPr>
        <p:spPr>
          <a:xfrm>
            <a:off x="5007600" y="4460784"/>
            <a:ext cx="5731379" cy="1754326"/>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NZ">
                <a:solidFill>
                  <a:srgbClr val="003E60"/>
                </a:solidFill>
                <a:latin typeface="Aptos Display"/>
              </a:rPr>
              <a:t>Identify </a:t>
            </a:r>
            <a:r>
              <a:rPr lang="en-NZ" b="1">
                <a:solidFill>
                  <a:srgbClr val="003E60"/>
                </a:solidFill>
                <a:latin typeface="Aptos Display"/>
              </a:rPr>
              <a:t>biodiversity focus areas </a:t>
            </a:r>
            <a:r>
              <a:rPr lang="en-NZ">
                <a:solidFill>
                  <a:srgbClr val="003E60"/>
                </a:solidFill>
                <a:latin typeface="Aptos Display"/>
              </a:rPr>
              <a:t>with numerous species</a:t>
            </a:r>
          </a:p>
          <a:p>
            <a:pPr marL="171450" indent="-171450">
              <a:buFont typeface="Arial" panose="020B0604020202020204" pitchFamily="34" charset="0"/>
              <a:buChar char="•"/>
            </a:pPr>
            <a:r>
              <a:rPr lang="en-NZ">
                <a:solidFill>
                  <a:srgbClr val="003E60"/>
                </a:solidFill>
                <a:latin typeface="Aptos Display"/>
              </a:rPr>
              <a:t>Identify </a:t>
            </a:r>
            <a:r>
              <a:rPr lang="en-NZ" b="1">
                <a:solidFill>
                  <a:srgbClr val="003E60"/>
                </a:solidFill>
                <a:latin typeface="Aptos Display"/>
              </a:rPr>
              <a:t>“hot spots” </a:t>
            </a:r>
            <a:r>
              <a:rPr lang="en-NZ">
                <a:solidFill>
                  <a:srgbClr val="003E60"/>
                </a:solidFill>
                <a:latin typeface="Aptos Display"/>
              </a:rPr>
              <a:t>with high risk and pressure and potential for </a:t>
            </a:r>
            <a:r>
              <a:rPr lang="en-NZ" b="1">
                <a:solidFill>
                  <a:srgbClr val="003E60"/>
                </a:solidFill>
                <a:latin typeface="Aptos Display"/>
              </a:rPr>
              <a:t>mitigation/restoration</a:t>
            </a:r>
          </a:p>
          <a:p>
            <a:pPr marL="171450" indent="-171450">
              <a:buFont typeface="Arial" panose="020B0604020202020204" pitchFamily="34" charset="0"/>
              <a:buChar char="•"/>
            </a:pPr>
            <a:r>
              <a:rPr lang="en-NZ">
                <a:solidFill>
                  <a:srgbClr val="003E60"/>
                </a:solidFill>
                <a:latin typeface="Aptos Display"/>
              </a:rPr>
              <a:t>Identify </a:t>
            </a:r>
            <a:r>
              <a:rPr lang="en-NZ" b="1">
                <a:solidFill>
                  <a:srgbClr val="003E60"/>
                </a:solidFill>
                <a:latin typeface="Aptos Display"/>
              </a:rPr>
              <a:t>fish passage restoration priorities</a:t>
            </a:r>
          </a:p>
          <a:p>
            <a:pPr marL="171450" indent="-171450">
              <a:buFont typeface="Arial" panose="020B0604020202020204" pitchFamily="34" charset="0"/>
              <a:buChar char="•"/>
            </a:pPr>
            <a:r>
              <a:rPr lang="en-NZ">
                <a:solidFill>
                  <a:srgbClr val="003E60"/>
                </a:solidFill>
                <a:latin typeface="Aptos Display"/>
              </a:rPr>
              <a:t>Develop a landscape risk tool and use soil microclimate sites to</a:t>
            </a:r>
            <a:r>
              <a:rPr lang="en-NZ" b="1">
                <a:solidFill>
                  <a:srgbClr val="003E60"/>
                </a:solidFill>
                <a:latin typeface="Aptos Display"/>
              </a:rPr>
              <a:t> support </a:t>
            </a:r>
            <a:r>
              <a:rPr lang="en-NZ">
                <a:solidFill>
                  <a:srgbClr val="003E60"/>
                </a:solidFill>
                <a:latin typeface="Aptos Display"/>
              </a:rPr>
              <a:t>condition-appropriate</a:t>
            </a:r>
            <a:r>
              <a:rPr lang="en-NZ" b="1">
                <a:solidFill>
                  <a:srgbClr val="003E60"/>
                </a:solidFill>
                <a:latin typeface="Aptos Display"/>
              </a:rPr>
              <a:t> land management </a:t>
            </a:r>
            <a:endParaRPr lang="en-NZ">
              <a:solidFill>
                <a:srgbClr val="003E60"/>
              </a:solidFill>
              <a:latin typeface="Aptos Display"/>
            </a:endParaRPr>
          </a:p>
        </p:txBody>
      </p:sp>
      <p:sp>
        <p:nvSpPr>
          <p:cNvPr id="15" name="TextBox 14">
            <a:extLst>
              <a:ext uri="{FF2B5EF4-FFF2-40B4-BE49-F238E27FC236}">
                <a16:creationId xmlns:a16="http://schemas.microsoft.com/office/drawing/2014/main" id="{5ACE4DD2-DC52-2D0D-45DB-E68D72E63ACE}"/>
              </a:ext>
            </a:extLst>
          </p:cNvPr>
          <p:cNvSpPr txBox="1"/>
          <p:nvPr/>
        </p:nvSpPr>
        <p:spPr>
          <a:xfrm>
            <a:off x="4903950" y="597391"/>
            <a:ext cx="5784317" cy="2215991"/>
          </a:xfrm>
          <a:prstGeom prst="rect">
            <a:avLst/>
          </a:prstGeom>
          <a:noFill/>
        </p:spPr>
        <p:txBody>
          <a:bodyPr wrap="square" lIns="91440" tIns="45720" rIns="91440" bIns="45720" rtlCol="0" anchor="t">
            <a:spAutoFit/>
          </a:bodyPr>
          <a:lstStyle/>
          <a:p>
            <a:pPr marL="171450" indent="-171450">
              <a:spcBef>
                <a:spcPts val="1200"/>
              </a:spcBef>
              <a:buFont typeface="Arial" panose="020B0604020202020204" pitchFamily="34" charset="0"/>
              <a:buChar char="•"/>
            </a:pPr>
            <a:r>
              <a:rPr lang="en-NZ" b="1">
                <a:solidFill>
                  <a:srgbClr val="003E60"/>
                </a:solidFill>
                <a:latin typeface="Aptos Display"/>
              </a:rPr>
              <a:t>Ecosystem restoration </a:t>
            </a:r>
            <a:r>
              <a:rPr lang="en-NZ">
                <a:solidFill>
                  <a:srgbClr val="003E60"/>
                </a:solidFill>
                <a:latin typeface="Aptos Display"/>
              </a:rPr>
              <a:t>and </a:t>
            </a:r>
            <a:r>
              <a:rPr lang="en-NZ" b="1">
                <a:solidFill>
                  <a:srgbClr val="003E60"/>
                </a:solidFill>
                <a:latin typeface="Aptos Display"/>
              </a:rPr>
              <a:t>biodiversity management </a:t>
            </a:r>
            <a:r>
              <a:rPr lang="en-NZ">
                <a:solidFill>
                  <a:srgbClr val="003E60"/>
                </a:solidFill>
                <a:latin typeface="Aptos Display"/>
              </a:rPr>
              <a:t>trials in partnership with industry bodies</a:t>
            </a:r>
          </a:p>
          <a:p>
            <a:pPr marL="171450" indent="-171450">
              <a:spcBef>
                <a:spcPts val="1200"/>
              </a:spcBef>
              <a:buFont typeface="Arial" panose="020B0604020202020204" pitchFamily="34" charset="0"/>
              <a:buChar char="•"/>
            </a:pPr>
            <a:r>
              <a:rPr lang="en-NZ" b="1">
                <a:solidFill>
                  <a:srgbClr val="003E60"/>
                </a:solidFill>
                <a:latin typeface="Aptos Display"/>
              </a:rPr>
              <a:t>Weight of evidence assessments </a:t>
            </a:r>
            <a:r>
              <a:rPr lang="en-NZ">
                <a:solidFill>
                  <a:srgbClr val="003E60"/>
                </a:solidFill>
                <a:latin typeface="Aptos Display"/>
              </a:rPr>
              <a:t>for </a:t>
            </a:r>
            <a:r>
              <a:rPr lang="en-NZ" b="1">
                <a:solidFill>
                  <a:srgbClr val="003E60"/>
                </a:solidFill>
                <a:latin typeface="Aptos Display"/>
              </a:rPr>
              <a:t>proposed actions</a:t>
            </a:r>
          </a:p>
          <a:p>
            <a:pPr marL="171450" indent="-171450">
              <a:spcBef>
                <a:spcPts val="1200"/>
              </a:spcBef>
              <a:buFont typeface="Arial" panose="020B0604020202020204" pitchFamily="34" charset="0"/>
              <a:buChar char="•"/>
            </a:pPr>
            <a:r>
              <a:rPr lang="en-NZ" b="1">
                <a:solidFill>
                  <a:srgbClr val="003E60"/>
                </a:solidFill>
                <a:latin typeface="Aptos Display"/>
              </a:rPr>
              <a:t>Literature reviews </a:t>
            </a:r>
            <a:r>
              <a:rPr lang="en-NZ">
                <a:solidFill>
                  <a:srgbClr val="003E60"/>
                </a:solidFill>
                <a:latin typeface="Aptos Display"/>
              </a:rPr>
              <a:t>and </a:t>
            </a:r>
            <a:r>
              <a:rPr lang="en-NZ" b="1">
                <a:solidFill>
                  <a:srgbClr val="003E60"/>
                </a:solidFill>
                <a:latin typeface="Aptos Display"/>
              </a:rPr>
              <a:t>guidance </a:t>
            </a:r>
            <a:r>
              <a:rPr lang="en-NZ">
                <a:solidFill>
                  <a:srgbClr val="003E60"/>
                </a:solidFill>
                <a:latin typeface="Aptos Display"/>
              </a:rPr>
              <a:t>on best practice</a:t>
            </a:r>
            <a:r>
              <a:rPr lang="en-NZ" b="1">
                <a:solidFill>
                  <a:srgbClr val="003E60"/>
                </a:solidFill>
                <a:latin typeface="Aptos Display"/>
              </a:rPr>
              <a:t> </a:t>
            </a:r>
            <a:r>
              <a:rPr lang="en-NZ">
                <a:solidFill>
                  <a:srgbClr val="003E60"/>
                </a:solidFill>
                <a:latin typeface="Aptos Display"/>
              </a:rPr>
              <a:t>for </a:t>
            </a:r>
            <a:r>
              <a:rPr lang="en-NZ" b="1">
                <a:solidFill>
                  <a:srgbClr val="003E60"/>
                </a:solidFill>
                <a:latin typeface="Aptos Display"/>
              </a:rPr>
              <a:t>mitigation </a:t>
            </a:r>
            <a:r>
              <a:rPr lang="en-NZ">
                <a:solidFill>
                  <a:srgbClr val="003E60"/>
                </a:solidFill>
                <a:latin typeface="Aptos Display"/>
              </a:rPr>
              <a:t>and </a:t>
            </a:r>
            <a:r>
              <a:rPr lang="en-NZ" b="1">
                <a:solidFill>
                  <a:srgbClr val="003E60"/>
                </a:solidFill>
                <a:latin typeface="Aptos Display"/>
              </a:rPr>
              <a:t>restoration </a:t>
            </a:r>
            <a:r>
              <a:rPr lang="en-NZ">
                <a:solidFill>
                  <a:srgbClr val="003E60"/>
                </a:solidFill>
                <a:latin typeface="Aptos Display"/>
              </a:rPr>
              <a:t>in partnership</a:t>
            </a:r>
            <a:r>
              <a:rPr lang="en-NZ" b="1">
                <a:solidFill>
                  <a:srgbClr val="003E60"/>
                </a:solidFill>
                <a:latin typeface="Aptos Display"/>
              </a:rPr>
              <a:t> </a:t>
            </a:r>
            <a:r>
              <a:rPr lang="en-NZ">
                <a:solidFill>
                  <a:srgbClr val="003E60"/>
                </a:solidFill>
                <a:latin typeface="Aptos Display"/>
              </a:rPr>
              <a:t>with industry</a:t>
            </a:r>
          </a:p>
          <a:p>
            <a:pPr marL="171450" indent="-171450">
              <a:spcBef>
                <a:spcPts val="1200"/>
              </a:spcBef>
              <a:buFont typeface="Arial" panose="020B0604020202020204" pitchFamily="34" charset="0"/>
              <a:buChar char="•"/>
            </a:pPr>
            <a:endParaRPr lang="en-NZ">
              <a:solidFill>
                <a:srgbClr val="003E60"/>
              </a:solidFill>
              <a:latin typeface="Aptos Display" panose="020B0004020202020204" pitchFamily="34" charset="0"/>
            </a:endParaRPr>
          </a:p>
        </p:txBody>
      </p:sp>
      <p:pic>
        <p:nvPicPr>
          <p:cNvPr id="3074" name="Picture 2">
            <a:extLst>
              <a:ext uri="{FF2B5EF4-FFF2-40B4-BE49-F238E27FC236}">
                <a16:creationId xmlns:a16="http://schemas.microsoft.com/office/drawing/2014/main" id="{8B916719-3557-107E-9DB0-2F999EB804EE}"/>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9859" y="625101"/>
            <a:ext cx="1809750" cy="18002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F08CEED3-5339-837F-4D70-15FD44A5D553}"/>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40019" y="2587710"/>
            <a:ext cx="1559243" cy="17618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523FD2B-0374-5910-D4FD-FC40D71E05F0}"/>
              </a:ext>
            </a:extLst>
          </p:cNvPr>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47918" y="4554410"/>
            <a:ext cx="1651344" cy="16152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B6D4BE6-6EBF-F5EC-3FAD-1AD4B0FFA0AA}"/>
              </a:ext>
            </a:extLst>
          </p:cNvPr>
          <p:cNvSpPr txBox="1"/>
          <p:nvPr/>
        </p:nvSpPr>
        <p:spPr>
          <a:xfrm>
            <a:off x="4903950" y="3070067"/>
            <a:ext cx="5690361" cy="923330"/>
          </a:xfrm>
          <a:prstGeom prst="rect">
            <a:avLst/>
          </a:prstGeom>
          <a:noFill/>
        </p:spPr>
        <p:txBody>
          <a:bodyPr wrap="square" lIns="91440" tIns="45720" rIns="91440" bIns="45720" rtlCol="0" anchor="t">
            <a:spAutoFit/>
          </a:bodyPr>
          <a:lstStyle/>
          <a:p>
            <a:pPr marL="171450" indent="-171450">
              <a:spcBef>
                <a:spcPts val="1200"/>
              </a:spcBef>
              <a:buFont typeface="Arial" panose="020B0604020202020204" pitchFamily="34" charset="0"/>
              <a:buChar char="•"/>
            </a:pPr>
            <a:r>
              <a:rPr lang="en-NZ">
                <a:solidFill>
                  <a:srgbClr val="003E60"/>
                </a:solidFill>
                <a:latin typeface="Aptos Display" panose="020B0004020202020204" pitchFamily="34" charset="0"/>
              </a:rPr>
              <a:t>Scenarios evaluating </a:t>
            </a:r>
            <a:r>
              <a:rPr lang="en-NZ" b="1">
                <a:solidFill>
                  <a:srgbClr val="003E60"/>
                </a:solidFill>
                <a:latin typeface="Aptos Display" panose="020B0004020202020204" pitchFamily="34" charset="0"/>
              </a:rPr>
              <a:t>level of protection </a:t>
            </a:r>
            <a:r>
              <a:rPr lang="en-NZ">
                <a:solidFill>
                  <a:srgbClr val="003E60"/>
                </a:solidFill>
                <a:latin typeface="Aptos Display" panose="020B0004020202020204" pitchFamily="34" charset="0"/>
              </a:rPr>
              <a:t>provided to </a:t>
            </a:r>
            <a:r>
              <a:rPr lang="en-NZ" b="1">
                <a:solidFill>
                  <a:srgbClr val="003E60"/>
                </a:solidFill>
                <a:latin typeface="Aptos Display" panose="020B0004020202020204" pitchFamily="34" charset="0"/>
              </a:rPr>
              <a:t>ecosystems</a:t>
            </a:r>
            <a:r>
              <a:rPr lang="en-NZ">
                <a:solidFill>
                  <a:srgbClr val="003E60"/>
                </a:solidFill>
                <a:latin typeface="Aptos Display" panose="020B0004020202020204" pitchFamily="34" charset="0"/>
              </a:rPr>
              <a:t> and </a:t>
            </a:r>
            <a:r>
              <a:rPr lang="en-NZ" b="1">
                <a:solidFill>
                  <a:srgbClr val="003E60"/>
                </a:solidFill>
                <a:latin typeface="Aptos Display" panose="020B0004020202020204" pitchFamily="34" charset="0"/>
              </a:rPr>
              <a:t>species</a:t>
            </a:r>
            <a:r>
              <a:rPr lang="en-NZ">
                <a:solidFill>
                  <a:srgbClr val="003E60"/>
                </a:solidFill>
                <a:latin typeface="Aptos Display" panose="020B0004020202020204" pitchFamily="34" charset="0"/>
              </a:rPr>
              <a:t> through different intervention packages</a:t>
            </a:r>
          </a:p>
        </p:txBody>
      </p:sp>
      <p:sp>
        <p:nvSpPr>
          <p:cNvPr id="6" name="Oval 5">
            <a:extLst>
              <a:ext uri="{FF2B5EF4-FFF2-40B4-BE49-F238E27FC236}">
                <a16:creationId xmlns:a16="http://schemas.microsoft.com/office/drawing/2014/main" id="{BB69D187-71E8-8046-85DE-D4A692AB3E30}"/>
              </a:ext>
            </a:extLst>
          </p:cNvPr>
          <p:cNvSpPr/>
          <p:nvPr/>
        </p:nvSpPr>
        <p:spPr>
          <a:xfrm>
            <a:off x="11250096" y="1303190"/>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TextBox 18">
            <a:extLst>
              <a:ext uri="{FF2B5EF4-FFF2-40B4-BE49-F238E27FC236}">
                <a16:creationId xmlns:a16="http://schemas.microsoft.com/office/drawing/2014/main" id="{FCC1D620-A9EE-597B-0B9A-5F3B2754E3E3}"/>
              </a:ext>
            </a:extLst>
          </p:cNvPr>
          <p:cNvSpPr txBox="1"/>
          <p:nvPr/>
        </p:nvSpPr>
        <p:spPr>
          <a:xfrm>
            <a:off x="2809265" y="6345835"/>
            <a:ext cx="9464578" cy="384721"/>
          </a:xfrm>
          <a:prstGeom prst="rect">
            <a:avLst/>
          </a:prstGeom>
          <a:noFill/>
        </p:spPr>
        <p:txBody>
          <a:bodyPr wrap="square" rtlCol="0">
            <a:spAutoFit/>
          </a:bodyPr>
          <a:lstStyle/>
          <a:p>
            <a:pPr algn="ctr"/>
            <a:r>
              <a:rPr lang="en-NZ" sz="1900">
                <a:solidFill>
                  <a:srgbClr val="003E60"/>
                </a:solidFill>
                <a:latin typeface="Aptos ExtraBold" panose="020F0502020204030204" pitchFamily="34" charset="0"/>
              </a:rPr>
              <a:t>RMA 32(1) and 32(2), NEB 50, 56</a:t>
            </a:r>
          </a:p>
        </p:txBody>
      </p:sp>
      <p:pic>
        <p:nvPicPr>
          <p:cNvPr id="11" name="Graphic 10" descr="Priorities with solid fill">
            <a:extLst>
              <a:ext uri="{FF2B5EF4-FFF2-40B4-BE49-F238E27FC236}">
                <a16:creationId xmlns:a16="http://schemas.microsoft.com/office/drawing/2014/main" id="{5510A0D9-0201-5D92-FE4B-5C687047A2F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60413" y="665889"/>
            <a:ext cx="380977" cy="380977"/>
          </a:xfrm>
          <a:prstGeom prst="rect">
            <a:avLst/>
          </a:prstGeom>
        </p:spPr>
      </p:pic>
      <p:pic>
        <p:nvPicPr>
          <p:cNvPr id="22" name="Graphic 21" descr="Harvey Balls 50% with solid fill">
            <a:extLst>
              <a:ext uri="{FF2B5EF4-FFF2-40B4-BE49-F238E27FC236}">
                <a16:creationId xmlns:a16="http://schemas.microsoft.com/office/drawing/2014/main" id="{BF1302CF-7D94-E673-947A-FE67E5344F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199924" y="644205"/>
            <a:ext cx="424345" cy="424345"/>
          </a:xfrm>
          <a:prstGeom prst="rect">
            <a:avLst/>
          </a:prstGeom>
        </p:spPr>
      </p:pic>
      <p:pic>
        <p:nvPicPr>
          <p:cNvPr id="23" name="Graphic 22" descr="Handshake with solid fill">
            <a:extLst>
              <a:ext uri="{FF2B5EF4-FFF2-40B4-BE49-F238E27FC236}">
                <a16:creationId xmlns:a16="http://schemas.microsoft.com/office/drawing/2014/main" id="{17DCA9E1-244A-BBEE-9441-EBC6DD9FF89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67274" y="613657"/>
            <a:ext cx="426109" cy="485440"/>
          </a:xfrm>
          <a:prstGeom prst="rect">
            <a:avLst/>
          </a:prstGeom>
        </p:spPr>
      </p:pic>
      <p:pic>
        <p:nvPicPr>
          <p:cNvPr id="24" name="Graphic 23" descr="Priorities with solid fill">
            <a:extLst>
              <a:ext uri="{FF2B5EF4-FFF2-40B4-BE49-F238E27FC236}">
                <a16:creationId xmlns:a16="http://schemas.microsoft.com/office/drawing/2014/main" id="{9705ABDD-DFE8-120C-D957-44B9BD2D2FC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60413" y="1274702"/>
            <a:ext cx="380977" cy="380977"/>
          </a:xfrm>
          <a:prstGeom prst="rect">
            <a:avLst/>
          </a:prstGeom>
        </p:spPr>
      </p:pic>
      <p:pic>
        <p:nvPicPr>
          <p:cNvPr id="26" name="Graphic 25" descr="Handshake with solid fill">
            <a:extLst>
              <a:ext uri="{FF2B5EF4-FFF2-40B4-BE49-F238E27FC236}">
                <a16:creationId xmlns:a16="http://schemas.microsoft.com/office/drawing/2014/main" id="{6408029F-A2DB-BF82-DFDC-B5564BC49E4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67274" y="1222470"/>
            <a:ext cx="426109" cy="485440"/>
          </a:xfrm>
          <a:prstGeom prst="rect">
            <a:avLst/>
          </a:prstGeom>
        </p:spPr>
      </p:pic>
      <p:pic>
        <p:nvPicPr>
          <p:cNvPr id="27" name="Graphic 26" descr="Priorities with solid fill">
            <a:extLst>
              <a:ext uri="{FF2B5EF4-FFF2-40B4-BE49-F238E27FC236}">
                <a16:creationId xmlns:a16="http://schemas.microsoft.com/office/drawing/2014/main" id="{E2DC111D-852C-46F1-7345-D6149F41105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70110" y="1883515"/>
            <a:ext cx="380977" cy="380977"/>
          </a:xfrm>
          <a:prstGeom prst="rect">
            <a:avLst/>
          </a:prstGeom>
        </p:spPr>
      </p:pic>
      <p:pic>
        <p:nvPicPr>
          <p:cNvPr id="28" name="Graphic 27" descr="Harvey Balls 50% with solid fill">
            <a:extLst>
              <a:ext uri="{FF2B5EF4-FFF2-40B4-BE49-F238E27FC236}">
                <a16:creationId xmlns:a16="http://schemas.microsoft.com/office/drawing/2014/main" id="{167C0980-FC20-1710-C528-A6897DF0F4A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09621" y="1861831"/>
            <a:ext cx="424345" cy="424345"/>
          </a:xfrm>
          <a:prstGeom prst="rect">
            <a:avLst/>
          </a:prstGeom>
        </p:spPr>
      </p:pic>
      <p:pic>
        <p:nvPicPr>
          <p:cNvPr id="29" name="Graphic 28" descr="Handshake with solid fill">
            <a:extLst>
              <a:ext uri="{FF2B5EF4-FFF2-40B4-BE49-F238E27FC236}">
                <a16:creationId xmlns:a16="http://schemas.microsoft.com/office/drawing/2014/main" id="{877D8C14-09AF-D01D-E8E7-39BF3679B93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76971" y="1831283"/>
            <a:ext cx="426109" cy="485440"/>
          </a:xfrm>
          <a:prstGeom prst="rect">
            <a:avLst/>
          </a:prstGeom>
        </p:spPr>
      </p:pic>
      <p:sp>
        <p:nvSpPr>
          <p:cNvPr id="30" name="Oval 29">
            <a:extLst>
              <a:ext uri="{FF2B5EF4-FFF2-40B4-BE49-F238E27FC236}">
                <a16:creationId xmlns:a16="http://schemas.microsoft.com/office/drawing/2014/main" id="{2B15E2CD-5609-8E9E-3D0D-0AAA5A10A54D}"/>
              </a:ext>
            </a:extLst>
          </p:cNvPr>
          <p:cNvSpPr/>
          <p:nvPr/>
        </p:nvSpPr>
        <p:spPr>
          <a:xfrm>
            <a:off x="11263597" y="3232904"/>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31" name="Graphic 30" descr="Priorities with solid fill">
            <a:extLst>
              <a:ext uri="{FF2B5EF4-FFF2-40B4-BE49-F238E27FC236}">
                <a16:creationId xmlns:a16="http://schemas.microsoft.com/office/drawing/2014/main" id="{63C7258D-47C9-A320-229F-E5D0F4218E9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73914" y="3204416"/>
            <a:ext cx="380977" cy="380977"/>
          </a:xfrm>
          <a:prstGeom prst="rect">
            <a:avLst/>
          </a:prstGeom>
        </p:spPr>
      </p:pic>
      <p:pic>
        <p:nvPicPr>
          <p:cNvPr id="32" name="Graphic 31" descr="Handshake with solid fill">
            <a:extLst>
              <a:ext uri="{FF2B5EF4-FFF2-40B4-BE49-F238E27FC236}">
                <a16:creationId xmlns:a16="http://schemas.microsoft.com/office/drawing/2014/main" id="{3A41B38C-A21A-92DE-63E6-9E3CB5B0296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80775" y="3152184"/>
            <a:ext cx="426109" cy="485440"/>
          </a:xfrm>
          <a:prstGeom prst="rect">
            <a:avLst/>
          </a:prstGeom>
        </p:spPr>
      </p:pic>
      <p:pic>
        <p:nvPicPr>
          <p:cNvPr id="37" name="Graphic 36" descr="Priorities with solid fill">
            <a:extLst>
              <a:ext uri="{FF2B5EF4-FFF2-40B4-BE49-F238E27FC236}">
                <a16:creationId xmlns:a16="http://schemas.microsoft.com/office/drawing/2014/main" id="{746C1C17-969B-7B9A-916B-55569CC167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70110" y="5263136"/>
            <a:ext cx="380977" cy="380977"/>
          </a:xfrm>
          <a:prstGeom prst="rect">
            <a:avLst/>
          </a:prstGeom>
        </p:spPr>
      </p:pic>
      <p:pic>
        <p:nvPicPr>
          <p:cNvPr id="38" name="Graphic 37" descr="Harvey Balls 50% with solid fill">
            <a:extLst>
              <a:ext uri="{FF2B5EF4-FFF2-40B4-BE49-F238E27FC236}">
                <a16:creationId xmlns:a16="http://schemas.microsoft.com/office/drawing/2014/main" id="{39504970-4B55-A9A3-6A43-E4DAD900D53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09621" y="5241452"/>
            <a:ext cx="424345" cy="424345"/>
          </a:xfrm>
          <a:prstGeom prst="rect">
            <a:avLst/>
          </a:prstGeom>
        </p:spPr>
      </p:pic>
      <p:pic>
        <p:nvPicPr>
          <p:cNvPr id="42" name="Graphic 41" descr="Handshake with solid fill">
            <a:extLst>
              <a:ext uri="{FF2B5EF4-FFF2-40B4-BE49-F238E27FC236}">
                <a16:creationId xmlns:a16="http://schemas.microsoft.com/office/drawing/2014/main" id="{C5E879E9-C168-AACF-60E5-2EF5FBEE9D7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76971" y="5210904"/>
            <a:ext cx="426109" cy="485440"/>
          </a:xfrm>
          <a:prstGeom prst="rect">
            <a:avLst/>
          </a:prstGeom>
        </p:spPr>
      </p:pic>
      <p:pic>
        <p:nvPicPr>
          <p:cNvPr id="43" name="Graphic 42" descr="Harvey Balls 50% with solid fill">
            <a:extLst>
              <a:ext uri="{FF2B5EF4-FFF2-40B4-BE49-F238E27FC236}">
                <a16:creationId xmlns:a16="http://schemas.microsoft.com/office/drawing/2014/main" id="{A86401E9-3B21-35A0-B326-8B5437C60C0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209621" y="4823902"/>
            <a:ext cx="424345" cy="424345"/>
          </a:xfrm>
          <a:prstGeom prst="rect">
            <a:avLst/>
          </a:prstGeom>
        </p:spPr>
      </p:pic>
      <p:sp>
        <p:nvSpPr>
          <p:cNvPr id="44" name="Oval 43">
            <a:extLst>
              <a:ext uri="{FF2B5EF4-FFF2-40B4-BE49-F238E27FC236}">
                <a16:creationId xmlns:a16="http://schemas.microsoft.com/office/drawing/2014/main" id="{C8A135CD-E5F0-7597-8A4C-325F61060171}"/>
              </a:ext>
            </a:extLst>
          </p:cNvPr>
          <p:cNvSpPr/>
          <p:nvPr/>
        </p:nvSpPr>
        <p:spPr>
          <a:xfrm>
            <a:off x="11259793" y="5746517"/>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9" name="Graphic 48" descr="Handshake with solid fill">
            <a:extLst>
              <a:ext uri="{FF2B5EF4-FFF2-40B4-BE49-F238E27FC236}">
                <a16:creationId xmlns:a16="http://schemas.microsoft.com/office/drawing/2014/main" id="{0F0BCC24-29D5-1DE8-6AC2-0751D92AB4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676971" y="5665797"/>
            <a:ext cx="426109" cy="485440"/>
          </a:xfrm>
          <a:prstGeom prst="rect">
            <a:avLst/>
          </a:prstGeom>
        </p:spPr>
      </p:pic>
      <p:pic>
        <p:nvPicPr>
          <p:cNvPr id="50" name="Graphic 49" descr="Badge Tick1 with solid fill">
            <a:extLst>
              <a:ext uri="{FF2B5EF4-FFF2-40B4-BE49-F238E27FC236}">
                <a16:creationId xmlns:a16="http://schemas.microsoft.com/office/drawing/2014/main" id="{7F00E5D8-2AB1-2300-E84E-9498A68BAC4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199923" y="4430151"/>
            <a:ext cx="424345" cy="424345"/>
          </a:xfrm>
          <a:prstGeom prst="rect">
            <a:avLst/>
          </a:prstGeom>
        </p:spPr>
      </p:pic>
    </p:spTree>
    <p:extLst>
      <p:ext uri="{BB962C8B-B14F-4D97-AF65-F5344CB8AC3E}">
        <p14:creationId xmlns:p14="http://schemas.microsoft.com/office/powerpoint/2010/main" val="1857947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E2A3-58DD-FD2D-6216-5CE0F3DA786A}"/>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AF4D1BBE-CC0C-3DFC-59B7-FA548C81678B}"/>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3833BEC9-4558-CE70-0AC9-A27F19FA68E8}"/>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61596F3B-941D-AADC-C006-6706849A9F3C}"/>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158C7743-ADFB-756B-5FF4-39DD2EF1C7C6}"/>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2EEEE6CC-3170-C3B2-D56F-C2CF6B59FD3E}"/>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76724B27-CCBF-C545-663D-B1F1ED2D56A6}"/>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2832A5F4-2200-546F-E966-A0701336B6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5A5789B-8D7B-8ABF-2948-6A167FAC559C}"/>
              </a:ext>
            </a:extLst>
          </p:cNvPr>
          <p:cNvPicPr>
            <a:picLocks noChangeAspect="1"/>
          </p:cNvPicPr>
          <p:nvPr/>
        </p:nvPicPr>
        <p:blipFill>
          <a:blip r:embed="rId5">
            <a:duotone>
              <a:schemeClr val="accent1">
                <a:shade val="45000"/>
                <a:satMod val="135000"/>
              </a:schemeClr>
              <a:prstClr val="white"/>
            </a:duotone>
          </a:blip>
          <a:stretch>
            <a:fillRect/>
          </a:stretch>
        </p:blipFill>
        <p:spPr>
          <a:xfrm>
            <a:off x="3987897" y="944263"/>
            <a:ext cx="7190051" cy="5754092"/>
          </a:xfrm>
          <a:prstGeom prst="rect">
            <a:avLst/>
          </a:prstGeom>
        </p:spPr>
      </p:pic>
    </p:spTree>
    <p:extLst>
      <p:ext uri="{BB962C8B-B14F-4D97-AF65-F5344CB8AC3E}">
        <p14:creationId xmlns:p14="http://schemas.microsoft.com/office/powerpoint/2010/main" val="32075574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AC7B9-2BF8-8F08-45E8-A2DD3D7F91AA}"/>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70BF3CC-3752-2D43-898D-6F7F832E8B26}"/>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6B1A5EE8-52E2-95EC-B900-3A1A03FCBBD7}"/>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F8864A46-E044-4FF9-BBDE-DB6A82D74E85}"/>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1"/>
                </a:solidFill>
              </a:rPr>
              <a:t>Has anything worked and what have we learned?</a:t>
            </a:r>
            <a:endParaRPr lang="en-US" b="1">
              <a:solidFill>
                <a:schemeClr val="bg1"/>
              </a:solidFill>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37A9C252-ABED-A239-1056-3A7C2F1911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A461187D-A7D7-C50F-2BAC-37D311E5E068}"/>
              </a:ext>
            </a:extLst>
          </p:cNvPr>
          <p:cNvSpPr/>
          <p:nvPr/>
        </p:nvSpPr>
        <p:spPr>
          <a:xfrm>
            <a:off x="2653934" y="0"/>
            <a:ext cx="237174" cy="6858000"/>
          </a:xfrm>
          <a:prstGeom prst="rect">
            <a:avLst/>
          </a:prstGeom>
          <a:solidFill>
            <a:srgbClr val="003E60"/>
          </a:solidFill>
          <a:ln w="12700">
            <a:solidFill>
              <a:srgbClr val="35A9C9">
                <a:alpha val="0"/>
              </a:srgbClr>
            </a:solidFill>
            <a:prstDash val="solid"/>
          </a:ln>
        </p:spPr>
        <p:txBody>
          <a:bodyPr/>
          <a:lstStyle/>
          <a:p>
            <a:endParaRPr lang="en-NZ"/>
          </a:p>
        </p:txBody>
      </p:sp>
      <p:sp>
        <p:nvSpPr>
          <p:cNvPr id="27" name="TextBox 26">
            <a:extLst>
              <a:ext uri="{FF2B5EF4-FFF2-40B4-BE49-F238E27FC236}">
                <a16:creationId xmlns:a16="http://schemas.microsoft.com/office/drawing/2014/main" id="{0F55D579-E198-5861-B5D1-774CA1BAD75C}"/>
              </a:ext>
            </a:extLst>
          </p:cNvPr>
          <p:cNvSpPr txBox="1"/>
          <p:nvPr/>
        </p:nvSpPr>
        <p:spPr>
          <a:xfrm>
            <a:off x="5543454" y="3801915"/>
            <a:ext cx="5023859" cy="2492990"/>
          </a:xfrm>
          <a:prstGeom prst="rect">
            <a:avLst/>
          </a:prstGeom>
          <a:noFill/>
        </p:spPr>
        <p:txBody>
          <a:bodyPr wrap="square" lIns="91440" tIns="45720" rIns="91440" bIns="45720" rtlCol="0" anchor="t">
            <a:spAutoFit/>
          </a:bodyPr>
          <a:lstStyle/>
          <a:p>
            <a:pPr marL="285750" indent="-285750">
              <a:spcAft>
                <a:spcPts val="1200"/>
              </a:spcAft>
              <a:buFont typeface="Arial" panose="020B0604020202020204" pitchFamily="34" charset="0"/>
              <a:buChar char="•"/>
            </a:pPr>
            <a:r>
              <a:rPr lang="en-NZ">
                <a:solidFill>
                  <a:srgbClr val="003E60"/>
                </a:solidFill>
                <a:latin typeface="Aptos Display" panose="020B0004020202020204" pitchFamily="34" charset="0"/>
              </a:rPr>
              <a:t>Combine </a:t>
            </a:r>
            <a:r>
              <a:rPr lang="en-NZ" b="1">
                <a:solidFill>
                  <a:srgbClr val="003E60"/>
                </a:solidFill>
                <a:latin typeface="Aptos Display" panose="020B0004020202020204" pitchFamily="34" charset="0"/>
              </a:rPr>
              <a:t>accounting</a:t>
            </a:r>
            <a:r>
              <a:rPr lang="en-NZ">
                <a:solidFill>
                  <a:srgbClr val="003E60"/>
                </a:solidFill>
                <a:latin typeface="Aptos Display" panose="020B0004020202020204" pitchFamily="34" charset="0"/>
              </a:rPr>
              <a:t> with </a:t>
            </a:r>
            <a:r>
              <a:rPr lang="en-NZ" b="1">
                <a:solidFill>
                  <a:srgbClr val="003E60"/>
                </a:solidFill>
                <a:latin typeface="Aptos Display" panose="020B0004020202020204" pitchFamily="34" charset="0"/>
              </a:rPr>
              <a:t>state of environment monitoring </a:t>
            </a:r>
            <a:r>
              <a:rPr lang="en-NZ">
                <a:solidFill>
                  <a:srgbClr val="003E60"/>
                </a:solidFill>
                <a:latin typeface="Aptos Display" panose="020B0004020202020204" pitchFamily="34" charset="0"/>
              </a:rPr>
              <a:t>and </a:t>
            </a:r>
            <a:r>
              <a:rPr lang="en-NZ" b="1">
                <a:solidFill>
                  <a:srgbClr val="003E60"/>
                </a:solidFill>
                <a:latin typeface="Aptos Display" panose="020B0004020202020204" pitchFamily="34" charset="0"/>
              </a:rPr>
              <a:t>intervention effectiveness </a:t>
            </a:r>
            <a:r>
              <a:rPr lang="en-NZ">
                <a:solidFill>
                  <a:srgbClr val="003E60"/>
                </a:solidFill>
                <a:latin typeface="Aptos Display" panose="020B0004020202020204" pitchFamily="34" charset="0"/>
              </a:rPr>
              <a:t>to understand whether </a:t>
            </a:r>
            <a:r>
              <a:rPr lang="en-NZ" b="1">
                <a:solidFill>
                  <a:srgbClr val="003E60"/>
                </a:solidFill>
                <a:latin typeface="Aptos Display" panose="020B0004020202020204" pitchFamily="34" charset="0"/>
              </a:rPr>
              <a:t>ORC’s plans </a:t>
            </a:r>
            <a:r>
              <a:rPr lang="en-NZ">
                <a:solidFill>
                  <a:srgbClr val="003E60"/>
                </a:solidFill>
                <a:latin typeface="Aptos Display" panose="020B0004020202020204" pitchFamily="34" charset="0"/>
              </a:rPr>
              <a:t>are having their</a:t>
            </a:r>
            <a:r>
              <a:rPr lang="en-NZ" b="1">
                <a:solidFill>
                  <a:srgbClr val="003E60"/>
                </a:solidFill>
                <a:latin typeface="Aptos Display" panose="020B0004020202020204" pitchFamily="34" charset="0"/>
              </a:rPr>
              <a:t> intended outcomes</a:t>
            </a:r>
          </a:p>
          <a:p>
            <a:pPr marL="742950" lvl="1" indent="-285750">
              <a:spcAft>
                <a:spcPts val="1200"/>
              </a:spcAft>
              <a:buFont typeface="Arial" panose="020B0604020202020204" pitchFamily="34" charset="0"/>
              <a:buChar char="•"/>
            </a:pPr>
            <a:r>
              <a:rPr lang="en-NZ" b="1">
                <a:solidFill>
                  <a:srgbClr val="003E60"/>
                </a:solidFill>
                <a:latin typeface="Aptos Display" panose="020B0004020202020204" pitchFamily="34" charset="0"/>
              </a:rPr>
              <a:t>Expected overall improvement</a:t>
            </a:r>
          </a:p>
          <a:p>
            <a:pPr marL="742950" lvl="1" indent="-285750">
              <a:spcAft>
                <a:spcPts val="1200"/>
              </a:spcAft>
              <a:buFont typeface="Arial" panose="020B0604020202020204" pitchFamily="34" charset="0"/>
              <a:buChar char="•"/>
            </a:pPr>
            <a:r>
              <a:rPr lang="en-NZ" b="1">
                <a:solidFill>
                  <a:srgbClr val="003E60"/>
                </a:solidFill>
                <a:latin typeface="Aptos Display" panose="020B0004020202020204" pitchFamily="34" charset="0"/>
              </a:rPr>
              <a:t>Trends in indicator response</a:t>
            </a:r>
          </a:p>
          <a:p>
            <a:pPr marL="285750" indent="-285750">
              <a:spcAft>
                <a:spcPts val="1200"/>
              </a:spcAft>
              <a:buFont typeface="Arial" panose="020B0604020202020204" pitchFamily="34" charset="0"/>
              <a:buChar char="•"/>
            </a:pPr>
            <a:endParaRPr lang="en-NZ">
              <a:solidFill>
                <a:srgbClr val="003E60"/>
              </a:solidFill>
              <a:latin typeface="Aptos Display" panose="020B0004020202020204" pitchFamily="34" charset="0"/>
            </a:endParaRPr>
          </a:p>
        </p:txBody>
      </p:sp>
      <p:sp>
        <p:nvSpPr>
          <p:cNvPr id="33" name="TextBox 32">
            <a:extLst>
              <a:ext uri="{FF2B5EF4-FFF2-40B4-BE49-F238E27FC236}">
                <a16:creationId xmlns:a16="http://schemas.microsoft.com/office/drawing/2014/main" id="{68BC4A4D-AA98-5B53-7358-230F51C0ADC8}"/>
              </a:ext>
            </a:extLst>
          </p:cNvPr>
          <p:cNvSpPr txBox="1"/>
          <p:nvPr/>
        </p:nvSpPr>
        <p:spPr>
          <a:xfrm>
            <a:off x="4626859" y="131055"/>
            <a:ext cx="6409693" cy="461665"/>
          </a:xfrm>
          <a:prstGeom prst="rect">
            <a:avLst/>
          </a:prstGeom>
          <a:noFill/>
        </p:spPr>
        <p:txBody>
          <a:bodyPr wrap="square" rtlCol="0">
            <a:spAutoFit/>
          </a:bodyPr>
          <a:lstStyle/>
          <a:p>
            <a:pPr algn="ctr"/>
            <a:r>
              <a:rPr lang="en-NZ" sz="2400">
                <a:solidFill>
                  <a:srgbClr val="003E60"/>
                </a:solidFill>
                <a:latin typeface="Aptos ExtraBold" panose="020F0502020204030204" pitchFamily="34" charset="0"/>
              </a:rPr>
              <a:t>PLAN AND PROVISION EFFECTIVENESS </a:t>
            </a:r>
          </a:p>
        </p:txBody>
      </p:sp>
      <p:cxnSp>
        <p:nvCxnSpPr>
          <p:cNvPr id="34" name="Straight Connector 33">
            <a:extLst>
              <a:ext uri="{FF2B5EF4-FFF2-40B4-BE49-F238E27FC236}">
                <a16:creationId xmlns:a16="http://schemas.microsoft.com/office/drawing/2014/main" id="{F33A1A1B-82BA-A2CA-6B57-2EA12F5374D8}"/>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8D6BC01-91C7-74C0-6382-B045B21A59DC}"/>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5747A151-0475-DB42-88CE-0B25FF44DDA3}"/>
              </a:ext>
            </a:extLst>
          </p:cNvPr>
          <p:cNvSpPr txBox="1"/>
          <p:nvPr/>
        </p:nvSpPr>
        <p:spPr>
          <a:xfrm>
            <a:off x="5019025" y="1049732"/>
            <a:ext cx="5654312" cy="1785104"/>
          </a:xfrm>
          <a:prstGeom prst="rect">
            <a:avLst/>
          </a:prstGeom>
          <a:noFill/>
        </p:spPr>
        <p:txBody>
          <a:bodyPr wrap="square" lIns="91440" tIns="45720" rIns="91440" bIns="45720" rtlCol="0" anchor="t">
            <a:spAutoFit/>
          </a:bodyPr>
          <a:lstStyle/>
          <a:p>
            <a:pPr marL="742950" lvl="1" indent="-285750">
              <a:spcAft>
                <a:spcPts val="1200"/>
              </a:spcAft>
              <a:buFont typeface="Arial" panose="020B0604020202020204" pitchFamily="34" charset="0"/>
              <a:buChar char="•"/>
            </a:pPr>
            <a:r>
              <a:rPr lang="en-NZ" b="1">
                <a:solidFill>
                  <a:srgbClr val="003E60"/>
                </a:solidFill>
                <a:latin typeface="Aptos Display"/>
              </a:rPr>
              <a:t>Fish passage restoration</a:t>
            </a:r>
          </a:p>
          <a:p>
            <a:pPr marL="742950" lvl="1" indent="-285750">
              <a:spcAft>
                <a:spcPts val="1200"/>
              </a:spcAft>
              <a:buFont typeface="Arial" panose="020B0604020202020204" pitchFamily="34" charset="0"/>
              <a:buChar char="•"/>
            </a:pPr>
            <a:r>
              <a:rPr lang="en-NZ" b="1">
                <a:solidFill>
                  <a:srgbClr val="003E60"/>
                </a:solidFill>
                <a:latin typeface="Aptos Display"/>
              </a:rPr>
              <a:t>State/condition</a:t>
            </a:r>
            <a:r>
              <a:rPr lang="en-NZ">
                <a:solidFill>
                  <a:srgbClr val="003E60"/>
                </a:solidFill>
                <a:latin typeface="Aptos Display"/>
              </a:rPr>
              <a:t> of </a:t>
            </a:r>
            <a:r>
              <a:rPr lang="en-NZ" b="1">
                <a:solidFill>
                  <a:srgbClr val="003E60"/>
                </a:solidFill>
                <a:latin typeface="Aptos Display"/>
              </a:rPr>
              <a:t>created wetlands </a:t>
            </a:r>
            <a:r>
              <a:rPr lang="en-NZ">
                <a:solidFill>
                  <a:srgbClr val="003E60"/>
                </a:solidFill>
                <a:latin typeface="Aptos Display"/>
              </a:rPr>
              <a:t>and </a:t>
            </a:r>
            <a:r>
              <a:rPr lang="en-NZ" b="1">
                <a:solidFill>
                  <a:srgbClr val="003E60"/>
                </a:solidFill>
                <a:latin typeface="Aptos Display"/>
              </a:rPr>
              <a:t>restored ecosystems</a:t>
            </a:r>
          </a:p>
          <a:p>
            <a:pPr marL="742950" lvl="1" indent="-285750">
              <a:spcAft>
                <a:spcPts val="1200"/>
              </a:spcAft>
              <a:buFont typeface="Arial" panose="020B0604020202020204" pitchFamily="34" charset="0"/>
              <a:buChar char="•"/>
            </a:pPr>
            <a:r>
              <a:rPr lang="en-NZ">
                <a:solidFill>
                  <a:srgbClr val="003E60"/>
                </a:solidFill>
                <a:latin typeface="Aptos Display"/>
              </a:rPr>
              <a:t>Estimated </a:t>
            </a:r>
            <a:r>
              <a:rPr lang="en-NZ" b="1">
                <a:solidFill>
                  <a:srgbClr val="003E60"/>
                </a:solidFill>
                <a:latin typeface="Aptos Display"/>
              </a:rPr>
              <a:t>effectiveness </a:t>
            </a:r>
            <a:r>
              <a:rPr lang="en-NZ">
                <a:solidFill>
                  <a:srgbClr val="003E60"/>
                </a:solidFill>
                <a:latin typeface="Aptos Display"/>
              </a:rPr>
              <a:t>of </a:t>
            </a:r>
            <a:r>
              <a:rPr lang="en-NZ" b="1">
                <a:solidFill>
                  <a:srgbClr val="003E60"/>
                </a:solidFill>
                <a:latin typeface="Aptos Display"/>
              </a:rPr>
              <a:t>specific interventions </a:t>
            </a:r>
            <a:r>
              <a:rPr lang="en-NZ">
                <a:solidFill>
                  <a:srgbClr val="003E60"/>
                </a:solidFill>
                <a:latin typeface="Aptos Display"/>
              </a:rPr>
              <a:t>undertaken </a:t>
            </a:r>
            <a:r>
              <a:rPr lang="en-NZ" b="1">
                <a:solidFill>
                  <a:srgbClr val="003E60"/>
                </a:solidFill>
                <a:latin typeface="Aptos Display"/>
              </a:rPr>
              <a:t>by community/catchment groups</a:t>
            </a:r>
            <a:endParaRPr lang="en-NZ" b="1">
              <a:solidFill>
                <a:srgbClr val="003E60"/>
              </a:solidFill>
              <a:latin typeface="Aptos Display" panose="020B0004020202020204" pitchFamily="34" charset="0"/>
            </a:endParaRPr>
          </a:p>
        </p:txBody>
      </p:sp>
      <p:cxnSp>
        <p:nvCxnSpPr>
          <p:cNvPr id="4" name="Straight Connector 3">
            <a:extLst>
              <a:ext uri="{FF2B5EF4-FFF2-40B4-BE49-F238E27FC236}">
                <a16:creationId xmlns:a16="http://schemas.microsoft.com/office/drawing/2014/main" id="{A4432093-7409-C99F-59F5-58A29F81DD0E}"/>
              </a:ext>
            </a:extLst>
          </p:cNvPr>
          <p:cNvCxnSpPr>
            <a:cxnSpLocks/>
          </p:cNvCxnSpPr>
          <p:nvPr/>
        </p:nvCxnSpPr>
        <p:spPr>
          <a:xfrm>
            <a:off x="3209859" y="355282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3067A4E2-8C42-7686-5314-CAA523088495}"/>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EAA0877-494C-E0DD-87E5-115D91FDC58F}"/>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pic>
        <p:nvPicPr>
          <p:cNvPr id="5122" name="Picture 2">
            <a:extLst>
              <a:ext uri="{FF2B5EF4-FFF2-40B4-BE49-F238E27FC236}">
                <a16:creationId xmlns:a16="http://schemas.microsoft.com/office/drawing/2014/main" id="{7DE6BFFE-1B6C-7370-1635-9F9052EA21B2}"/>
              </a:ext>
            </a:extLst>
          </p:cNvPr>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07060" y="857126"/>
            <a:ext cx="2269170" cy="22581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6E2F079D-8323-2CE9-9096-0BF60393D8EA}"/>
              </a:ext>
            </a:extLst>
          </p:cNvPr>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9859" y="3735220"/>
            <a:ext cx="2063572" cy="229519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65DEA57-8999-96D5-3F65-D7631B16E392}"/>
              </a:ext>
            </a:extLst>
          </p:cNvPr>
          <p:cNvSpPr txBox="1"/>
          <p:nvPr/>
        </p:nvSpPr>
        <p:spPr>
          <a:xfrm>
            <a:off x="3209860" y="6333667"/>
            <a:ext cx="8722254"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35(2)(b), NEB 60B and Planning Bill Sch 3. 11(2)</a:t>
            </a:r>
          </a:p>
        </p:txBody>
      </p:sp>
      <p:sp>
        <p:nvSpPr>
          <p:cNvPr id="9" name="Oval 8">
            <a:extLst>
              <a:ext uri="{FF2B5EF4-FFF2-40B4-BE49-F238E27FC236}">
                <a16:creationId xmlns:a16="http://schemas.microsoft.com/office/drawing/2014/main" id="{C2F95B16-9E35-AD43-54A2-C49F7EF05587}"/>
              </a:ext>
            </a:extLst>
          </p:cNvPr>
          <p:cNvSpPr/>
          <p:nvPr/>
        </p:nvSpPr>
        <p:spPr>
          <a:xfrm>
            <a:off x="11034171" y="1745381"/>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0" name="Graphic 9" descr="Handshake with solid fill">
            <a:extLst>
              <a:ext uri="{FF2B5EF4-FFF2-40B4-BE49-F238E27FC236}">
                <a16:creationId xmlns:a16="http://schemas.microsoft.com/office/drawing/2014/main" id="{742FEF35-FB70-08CA-B951-A403CF43EB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51349" y="1664661"/>
            <a:ext cx="426109" cy="485440"/>
          </a:xfrm>
          <a:prstGeom prst="rect">
            <a:avLst/>
          </a:prstGeom>
        </p:spPr>
      </p:pic>
      <p:sp>
        <p:nvSpPr>
          <p:cNvPr id="11" name="Oval 10">
            <a:extLst>
              <a:ext uri="{FF2B5EF4-FFF2-40B4-BE49-F238E27FC236}">
                <a16:creationId xmlns:a16="http://schemas.microsoft.com/office/drawing/2014/main" id="{F0E8C4BC-008E-5779-E3A9-0E01C199C21A}"/>
              </a:ext>
            </a:extLst>
          </p:cNvPr>
          <p:cNvSpPr/>
          <p:nvPr/>
        </p:nvSpPr>
        <p:spPr>
          <a:xfrm>
            <a:off x="11034171" y="4748658"/>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Graphic 11" descr="Handshake with solid fill">
            <a:extLst>
              <a:ext uri="{FF2B5EF4-FFF2-40B4-BE49-F238E27FC236}">
                <a16:creationId xmlns:a16="http://schemas.microsoft.com/office/drawing/2014/main" id="{00FA8DAA-B262-044B-1E2B-5B08D78CBD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51349" y="4667938"/>
            <a:ext cx="426109" cy="485440"/>
          </a:xfrm>
          <a:prstGeom prst="rect">
            <a:avLst/>
          </a:prstGeom>
        </p:spPr>
      </p:pic>
    </p:spTree>
    <p:extLst>
      <p:ext uri="{BB962C8B-B14F-4D97-AF65-F5344CB8AC3E}">
        <p14:creationId xmlns:p14="http://schemas.microsoft.com/office/powerpoint/2010/main" val="1828951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AAD7C-8463-A628-9BD7-7BC76A0FCA9B}"/>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3CED33A7-B8DB-667A-6170-D8ECA79E7693}"/>
              </a:ext>
            </a:extLst>
          </p:cNvPr>
          <p:cNvSpPr/>
          <p:nvPr/>
        </p:nvSpPr>
        <p:spPr>
          <a:xfrm>
            <a:off x="0" y="724165"/>
            <a:ext cx="12192000"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 name="Rectangle 1">
            <a:extLst>
              <a:ext uri="{FF2B5EF4-FFF2-40B4-BE49-F238E27FC236}">
                <a16:creationId xmlns:a16="http://schemas.microsoft.com/office/drawing/2014/main" id="{10784D8D-47C1-AA6B-C59D-B8627A0566CE}"/>
              </a:ext>
            </a:extLst>
          </p:cNvPr>
          <p:cNvSpPr/>
          <p:nvPr/>
        </p:nvSpPr>
        <p:spPr>
          <a:xfrm>
            <a:off x="3190671" y="782520"/>
            <a:ext cx="9001329"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 name="Picture 3">
            <a:extLst>
              <a:ext uri="{FF2B5EF4-FFF2-40B4-BE49-F238E27FC236}">
                <a16:creationId xmlns:a16="http://schemas.microsoft.com/office/drawing/2014/main" id="{0F240A6B-3A50-400A-DB8F-B8E2684F92B1}"/>
              </a:ext>
            </a:extLst>
          </p:cNvPr>
          <p:cNvPicPr>
            <a:picLocks noChangeAspect="1"/>
          </p:cNvPicPr>
          <p:nvPr/>
        </p:nvPicPr>
        <p:blipFill>
          <a:blip r:embed="rId3"/>
          <a:stretch>
            <a:fillRect/>
          </a:stretch>
        </p:blipFill>
        <p:spPr>
          <a:xfrm>
            <a:off x="0" y="3721"/>
            <a:ext cx="12192000" cy="786241"/>
          </a:xfrm>
          <a:prstGeom prst="rect">
            <a:avLst/>
          </a:prstGeom>
        </p:spPr>
      </p:pic>
      <p:sp>
        <p:nvSpPr>
          <p:cNvPr id="52" name="TextBox 51">
            <a:extLst>
              <a:ext uri="{FF2B5EF4-FFF2-40B4-BE49-F238E27FC236}">
                <a16:creationId xmlns:a16="http://schemas.microsoft.com/office/drawing/2014/main" id="{67438630-4B5D-0746-9598-9883FBF44520}"/>
              </a:ext>
            </a:extLst>
          </p:cNvPr>
          <p:cNvSpPr txBox="1"/>
          <p:nvPr/>
        </p:nvSpPr>
        <p:spPr>
          <a:xfrm>
            <a:off x="104732" y="89519"/>
            <a:ext cx="8934795" cy="584775"/>
          </a:xfrm>
          <a:prstGeom prst="rect">
            <a:avLst/>
          </a:prstGeom>
          <a:noFill/>
        </p:spPr>
        <p:txBody>
          <a:bodyPr wrap="square" rtlCol="0">
            <a:spAutoFit/>
          </a:bodyPr>
          <a:lstStyle/>
          <a:p>
            <a:r>
              <a:rPr lang="en-NZ" sz="3200">
                <a:solidFill>
                  <a:schemeClr val="bg1"/>
                </a:solidFill>
              </a:rPr>
              <a:t>Programme Focus and Key Questions</a:t>
            </a:r>
          </a:p>
        </p:txBody>
      </p:sp>
      <p:sp>
        <p:nvSpPr>
          <p:cNvPr id="5" name="Shape 4">
            <a:extLst>
              <a:ext uri="{FF2B5EF4-FFF2-40B4-BE49-F238E27FC236}">
                <a16:creationId xmlns:a16="http://schemas.microsoft.com/office/drawing/2014/main" id="{A6576EF5-6478-883C-9A4B-3EBB82B69E5F}"/>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sp>
        <p:nvSpPr>
          <p:cNvPr id="17" name="Text 5">
            <a:extLst>
              <a:ext uri="{FF2B5EF4-FFF2-40B4-BE49-F238E27FC236}">
                <a16:creationId xmlns:a16="http://schemas.microsoft.com/office/drawing/2014/main" id="{25662E89-D0EE-74AC-9F07-7A2C3B98A19F}"/>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2">
                    <a:lumMod val="50000"/>
                  </a:schemeClr>
                </a:solidFill>
                <a:latin typeface="Aptos Display" pitchFamily="34" charset="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18" name="Picture 2" descr="A logo with white text&#10;&#10;AI-generated content may be incorrect.">
            <a:extLst>
              <a:ext uri="{FF2B5EF4-FFF2-40B4-BE49-F238E27FC236}">
                <a16:creationId xmlns:a16="http://schemas.microsoft.com/office/drawing/2014/main" id="{EAD87867-7408-14FC-FD34-D5F1077CFE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98A95C2-6B6A-94DB-306F-A8368AA7D226}"/>
              </a:ext>
            </a:extLst>
          </p:cNvPr>
          <p:cNvPicPr>
            <a:picLocks noChangeAspect="1"/>
          </p:cNvPicPr>
          <p:nvPr/>
        </p:nvPicPr>
        <p:blipFill>
          <a:blip r:embed="rId5">
            <a:duotone>
              <a:schemeClr val="accent1">
                <a:shade val="45000"/>
                <a:satMod val="135000"/>
              </a:schemeClr>
              <a:prstClr val="white"/>
            </a:duotone>
          </a:blip>
          <a:stretch>
            <a:fillRect/>
          </a:stretch>
        </p:blipFill>
        <p:spPr>
          <a:xfrm>
            <a:off x="4042627" y="1059451"/>
            <a:ext cx="7297416" cy="5560661"/>
          </a:xfrm>
          <a:prstGeom prst="rect">
            <a:avLst/>
          </a:prstGeom>
        </p:spPr>
      </p:pic>
    </p:spTree>
    <p:extLst>
      <p:ext uri="{BB962C8B-B14F-4D97-AF65-F5344CB8AC3E}">
        <p14:creationId xmlns:p14="http://schemas.microsoft.com/office/powerpoint/2010/main" val="860773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8EF27-4C53-4A27-646C-1FA2FD87C03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6D6377C2-399C-8694-EE7D-77C712BAB18F}"/>
              </a:ext>
            </a:extLst>
          </p:cNvPr>
          <p:cNvSpPr>
            <a:spLocks noGrp="1" noRot="1" noMove="1" noResize="1" noEditPoints="1" noAdjustHandles="1" noChangeArrowheads="1" noChangeShapeType="1"/>
          </p:cNvSpPr>
          <p:nvPr/>
        </p:nvSpPr>
        <p:spPr>
          <a:xfrm>
            <a:off x="2727422" y="-1432"/>
            <a:ext cx="9464578" cy="6859431"/>
          </a:xfrm>
          <a:prstGeom prst="rect">
            <a:avLst/>
          </a:prstGeom>
          <a:solidFill>
            <a:schemeClr val="bg1"/>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C9E27016-D4FE-E4D8-F142-F18C65B19446}"/>
              </a:ext>
            </a:extLst>
          </p:cNvPr>
          <p:cNvSpPr/>
          <p:nvPr/>
        </p:nvSpPr>
        <p:spPr>
          <a:xfrm>
            <a:off x="1" y="0"/>
            <a:ext cx="2697932" cy="6854279"/>
          </a:xfrm>
          <a:prstGeom prst="rect">
            <a:avLst/>
          </a:prstGeom>
          <a:solidFill>
            <a:srgbClr val="142C43">
              <a:alpha val="72000"/>
            </a:srgbClr>
          </a:solidFill>
          <a:ln w="12700">
            <a:solidFill>
              <a:srgbClr val="142C43">
                <a:alpha val="0"/>
              </a:srgbClr>
            </a:solidFill>
            <a:prstDash val="solid"/>
          </a:ln>
        </p:spPr>
        <p:txBody>
          <a:bodyPr/>
          <a:lstStyle/>
          <a:p>
            <a:endParaRPr lang="en-NZ"/>
          </a:p>
        </p:txBody>
      </p:sp>
      <p:sp>
        <p:nvSpPr>
          <p:cNvPr id="20" name="Text 5">
            <a:extLst>
              <a:ext uri="{FF2B5EF4-FFF2-40B4-BE49-F238E27FC236}">
                <a16:creationId xmlns:a16="http://schemas.microsoft.com/office/drawing/2014/main" id="{947D12FA-7E35-1578-6216-06BE56070046}"/>
              </a:ext>
            </a:extLst>
          </p:cNvPr>
          <p:cNvSpPr/>
          <p:nvPr/>
        </p:nvSpPr>
        <p:spPr>
          <a:xfrm>
            <a:off x="143543" y="592720"/>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tx1">
                    <a:lumMod val="50000"/>
                    <a:lumOff val="50000"/>
                  </a:schemeClr>
                </a:solidFill>
                <a:latin typeface="Aptos Display" pitchFamily="34" charset="0"/>
                <a:ea typeface="Aptos Display" pitchFamily="34" charset="-122"/>
                <a:cs typeface="Aptos Display" pitchFamily="34" charset="-120"/>
              </a:rPr>
              <a:t>Overview</a:t>
            </a:r>
          </a:p>
          <a:p>
            <a:pPr marL="457200" indent="-457200">
              <a:buFont typeface="+mj-lt"/>
              <a:buAutoNum type="arabicPeriod"/>
            </a:pPr>
            <a:r>
              <a:rPr lang="en-US" b="1">
                <a:solidFill>
                  <a:schemeClr val="bg2">
                    <a:lumMod val="50000"/>
                  </a:schemeClr>
                </a:solidFill>
                <a:latin typeface="Aptos Display" pitchFamily="34" charset="0"/>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pitchFamily="34" charset="0"/>
              </a:rPr>
              <a:t>Has anything worked and what have we learned?</a:t>
            </a:r>
            <a:endParaRPr lang="en-US" b="1">
              <a:solidFill>
                <a:schemeClr val="bg2">
                  <a:lumMod val="50000"/>
                </a:schemeClr>
              </a:solidFill>
              <a:latin typeface="Aptos Display" pitchFamily="34" charset="0"/>
            </a:endParaRPr>
          </a:p>
          <a:p>
            <a:pPr marL="457200" indent="-457200">
              <a:buFont typeface="+mj-lt"/>
              <a:buAutoNum type="arabicPeriod"/>
            </a:pPr>
            <a:r>
              <a:rPr lang="en-US" b="1">
                <a:solidFill>
                  <a:schemeClr val="bg1"/>
                </a:solidFill>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pic>
        <p:nvPicPr>
          <p:cNvPr id="36" name="Picture 2" descr="A logo with white text&#10;&#10;AI-generated content may be incorrect.">
            <a:extLst>
              <a:ext uri="{FF2B5EF4-FFF2-40B4-BE49-F238E27FC236}">
                <a16:creationId xmlns:a16="http://schemas.microsoft.com/office/drawing/2014/main" id="{0F33FECF-B3A6-1934-6C7F-CFE30EACC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2" y="5930768"/>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Shape 8">
            <a:extLst>
              <a:ext uri="{FF2B5EF4-FFF2-40B4-BE49-F238E27FC236}">
                <a16:creationId xmlns:a16="http://schemas.microsoft.com/office/drawing/2014/main" id="{7BDAE164-5956-98CF-A545-5CCDC85ADFA2}"/>
              </a:ext>
            </a:extLst>
          </p:cNvPr>
          <p:cNvSpPr/>
          <p:nvPr/>
        </p:nvSpPr>
        <p:spPr>
          <a:xfrm>
            <a:off x="2653934" y="0"/>
            <a:ext cx="237174" cy="6858000"/>
          </a:xfrm>
          <a:prstGeom prst="rect">
            <a:avLst/>
          </a:prstGeom>
          <a:solidFill>
            <a:schemeClr val="tx2">
              <a:lumMod val="90000"/>
              <a:lumOff val="10000"/>
            </a:schemeClr>
          </a:solidFill>
          <a:ln w="12700">
            <a:solidFill>
              <a:schemeClr val="tx2">
                <a:lumMod val="90000"/>
                <a:lumOff val="10000"/>
                <a:alpha val="0"/>
              </a:schemeClr>
            </a:solidFill>
            <a:prstDash val="solid"/>
          </a:ln>
        </p:spPr>
        <p:txBody>
          <a:bodyPr/>
          <a:lstStyle/>
          <a:p>
            <a:endParaRPr lang="en-NZ"/>
          </a:p>
        </p:txBody>
      </p:sp>
      <p:sp>
        <p:nvSpPr>
          <p:cNvPr id="33" name="TextBox 32">
            <a:extLst>
              <a:ext uri="{FF2B5EF4-FFF2-40B4-BE49-F238E27FC236}">
                <a16:creationId xmlns:a16="http://schemas.microsoft.com/office/drawing/2014/main" id="{82637A11-C3EA-078D-DD69-87DE0E5F4DB7}"/>
              </a:ext>
            </a:extLst>
          </p:cNvPr>
          <p:cNvSpPr txBox="1"/>
          <p:nvPr/>
        </p:nvSpPr>
        <p:spPr>
          <a:xfrm>
            <a:off x="2964596" y="131055"/>
            <a:ext cx="8998803" cy="461665"/>
          </a:xfrm>
          <a:prstGeom prst="rect">
            <a:avLst/>
          </a:prstGeom>
          <a:noFill/>
        </p:spPr>
        <p:txBody>
          <a:bodyPr wrap="square" rtlCol="0">
            <a:spAutoFit/>
          </a:bodyPr>
          <a:lstStyle/>
          <a:p>
            <a:pPr algn="ctr"/>
            <a:r>
              <a:rPr lang="en-NZ" sz="2400">
                <a:solidFill>
                  <a:schemeClr val="tx2">
                    <a:lumMod val="90000"/>
                    <a:lumOff val="10000"/>
                  </a:schemeClr>
                </a:solidFill>
                <a:latin typeface="Aptos ExtraBold" panose="020F0502020204030204" pitchFamily="34" charset="0"/>
              </a:rPr>
              <a:t>FUTURE SCENARIOS, PRESSURES AND CLIMATE CHANGE</a:t>
            </a:r>
          </a:p>
        </p:txBody>
      </p:sp>
      <p:cxnSp>
        <p:nvCxnSpPr>
          <p:cNvPr id="34" name="Straight Connector 33">
            <a:extLst>
              <a:ext uri="{FF2B5EF4-FFF2-40B4-BE49-F238E27FC236}">
                <a16:creationId xmlns:a16="http://schemas.microsoft.com/office/drawing/2014/main" id="{4B3AF89B-A285-0751-AF0A-0C543927DF78}"/>
              </a:ext>
            </a:extLst>
          </p:cNvPr>
          <p:cNvCxnSpPr>
            <a:cxnSpLocks/>
          </p:cNvCxnSpPr>
          <p:nvPr/>
        </p:nvCxnSpPr>
        <p:spPr>
          <a:xfrm>
            <a:off x="3209859" y="158885"/>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C5A0DC43-2636-9C0A-AB3F-86E49AEB02AC}"/>
              </a:ext>
            </a:extLst>
          </p:cNvPr>
          <p:cNvCxnSpPr>
            <a:cxnSpLocks/>
          </p:cNvCxnSpPr>
          <p:nvPr/>
        </p:nvCxnSpPr>
        <p:spPr>
          <a:xfrm>
            <a:off x="3209859" y="549547"/>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7EF5B33A-2D84-6586-6CED-7E432BDEEF34}"/>
              </a:ext>
            </a:extLst>
          </p:cNvPr>
          <p:cNvCxnSpPr>
            <a:cxnSpLocks/>
          </p:cNvCxnSpPr>
          <p:nvPr/>
        </p:nvCxnSpPr>
        <p:spPr>
          <a:xfrm flipV="1">
            <a:off x="3209859" y="6333667"/>
            <a:ext cx="8648766" cy="6943"/>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8791EB1-D8C5-B435-1FDD-E65580780946}"/>
              </a:ext>
            </a:extLst>
          </p:cNvPr>
          <p:cNvCxnSpPr>
            <a:cxnSpLocks/>
          </p:cNvCxnSpPr>
          <p:nvPr/>
        </p:nvCxnSpPr>
        <p:spPr>
          <a:xfrm>
            <a:off x="3209859" y="6731272"/>
            <a:ext cx="8648766" cy="0"/>
          </a:xfrm>
          <a:prstGeom prst="line">
            <a:avLst/>
          </a:prstGeom>
          <a:ln>
            <a:solidFill>
              <a:srgbClr val="003E6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02F9F20-5402-ED52-DD9D-F98EB335D9AA}"/>
              </a:ext>
            </a:extLst>
          </p:cNvPr>
          <p:cNvSpPr txBox="1"/>
          <p:nvPr/>
        </p:nvSpPr>
        <p:spPr>
          <a:xfrm>
            <a:off x="5568697" y="2102995"/>
            <a:ext cx="4830739" cy="1908215"/>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NZ">
                <a:solidFill>
                  <a:schemeClr val="tx2">
                    <a:lumMod val="90000"/>
                    <a:lumOff val="10000"/>
                  </a:schemeClr>
                </a:solidFill>
              </a:rPr>
              <a:t>Evaluate possible future </a:t>
            </a:r>
            <a:r>
              <a:rPr lang="en-NZ" b="1">
                <a:solidFill>
                  <a:schemeClr val="tx2">
                    <a:lumMod val="90000"/>
                    <a:lumOff val="10000"/>
                  </a:schemeClr>
                </a:solidFill>
              </a:rPr>
              <a:t>land use change and intensification </a:t>
            </a:r>
            <a:r>
              <a:rPr lang="en-NZ">
                <a:solidFill>
                  <a:schemeClr val="tx2">
                    <a:lumMod val="90000"/>
                    <a:lumOff val="10000"/>
                  </a:schemeClr>
                </a:solidFill>
              </a:rPr>
              <a:t>and </a:t>
            </a:r>
            <a:r>
              <a:rPr lang="en-NZ" b="1">
                <a:solidFill>
                  <a:schemeClr val="tx2">
                    <a:lumMod val="90000"/>
                    <a:lumOff val="10000"/>
                  </a:schemeClr>
                </a:solidFill>
              </a:rPr>
              <a:t>risks from climate change</a:t>
            </a:r>
          </a:p>
          <a:p>
            <a:pPr marL="342900" indent="-342900">
              <a:spcAft>
                <a:spcPts val="1200"/>
              </a:spcAft>
              <a:buFont typeface="Arial" panose="020B0604020202020204" pitchFamily="34" charset="0"/>
              <a:buChar char="•"/>
            </a:pPr>
            <a:r>
              <a:rPr lang="en-NZ">
                <a:solidFill>
                  <a:schemeClr val="tx2">
                    <a:lumMod val="90000"/>
                    <a:lumOff val="10000"/>
                  </a:schemeClr>
                </a:solidFill>
              </a:rPr>
              <a:t>Understand</a:t>
            </a:r>
            <a:r>
              <a:rPr lang="en-NZ" b="1">
                <a:solidFill>
                  <a:schemeClr val="tx2">
                    <a:lumMod val="90000"/>
                    <a:lumOff val="10000"/>
                  </a:schemeClr>
                </a:solidFill>
              </a:rPr>
              <a:t> vulnerability of ecosystems and species to climate change </a:t>
            </a:r>
            <a:r>
              <a:rPr lang="en-NZ">
                <a:solidFill>
                  <a:schemeClr val="tx2">
                    <a:lumMod val="90000"/>
                    <a:lumOff val="10000"/>
                  </a:schemeClr>
                </a:solidFill>
              </a:rPr>
              <a:t>to further enable </a:t>
            </a:r>
            <a:r>
              <a:rPr lang="en-NZ" b="1">
                <a:solidFill>
                  <a:schemeClr val="tx2">
                    <a:lumMod val="90000"/>
                    <a:lumOff val="10000"/>
                  </a:schemeClr>
                </a:solidFill>
              </a:rPr>
              <a:t>prioritization </a:t>
            </a:r>
            <a:r>
              <a:rPr lang="en-NZ">
                <a:solidFill>
                  <a:schemeClr val="tx2">
                    <a:lumMod val="90000"/>
                    <a:lumOff val="10000"/>
                  </a:schemeClr>
                </a:solidFill>
              </a:rPr>
              <a:t>of efforts</a:t>
            </a:r>
          </a:p>
        </p:txBody>
      </p:sp>
      <p:pic>
        <p:nvPicPr>
          <p:cNvPr id="3" name="Picture 2">
            <a:extLst>
              <a:ext uri="{FF2B5EF4-FFF2-40B4-BE49-F238E27FC236}">
                <a16:creationId xmlns:a16="http://schemas.microsoft.com/office/drawing/2014/main" id="{291785A7-DA3F-E68E-0032-A6D769F06F83}"/>
              </a:ext>
            </a:extLst>
          </p:cNvPr>
          <p:cNvPicPr>
            <a:picLocks noChangeAspect="1"/>
          </p:cNvPicPr>
          <p:nvPr/>
        </p:nvPicPr>
        <p:blipFill>
          <a:blip r:embed="rId4">
            <a:duotone>
              <a:schemeClr val="accent1">
                <a:shade val="45000"/>
                <a:satMod val="135000"/>
              </a:schemeClr>
              <a:prstClr val="white"/>
            </a:duotone>
          </a:blip>
          <a:stretch>
            <a:fillRect/>
          </a:stretch>
        </p:blipFill>
        <p:spPr>
          <a:xfrm>
            <a:off x="3121135" y="1844188"/>
            <a:ext cx="2374074" cy="2374074"/>
          </a:xfrm>
          <a:prstGeom prst="rect">
            <a:avLst/>
          </a:prstGeom>
        </p:spPr>
      </p:pic>
      <p:sp>
        <p:nvSpPr>
          <p:cNvPr id="4" name="TextBox 3">
            <a:extLst>
              <a:ext uri="{FF2B5EF4-FFF2-40B4-BE49-F238E27FC236}">
                <a16:creationId xmlns:a16="http://schemas.microsoft.com/office/drawing/2014/main" id="{78467179-5309-EDDB-CEFB-54F5145FA937}"/>
              </a:ext>
            </a:extLst>
          </p:cNvPr>
          <p:cNvSpPr txBox="1"/>
          <p:nvPr/>
        </p:nvSpPr>
        <p:spPr>
          <a:xfrm>
            <a:off x="3204577" y="6333667"/>
            <a:ext cx="8683537" cy="400110"/>
          </a:xfrm>
          <a:prstGeom prst="rect">
            <a:avLst/>
          </a:prstGeom>
          <a:noFill/>
        </p:spPr>
        <p:txBody>
          <a:bodyPr wrap="square" rtlCol="0">
            <a:spAutoFit/>
          </a:bodyPr>
          <a:lstStyle/>
          <a:p>
            <a:pPr algn="ctr"/>
            <a:r>
              <a:rPr lang="en-NZ" sz="2000">
                <a:solidFill>
                  <a:srgbClr val="003E60"/>
                </a:solidFill>
                <a:latin typeface="Aptos ExtraBold" panose="020F0502020204030204" pitchFamily="34" charset="0"/>
              </a:rPr>
              <a:t>RMA 7(</a:t>
            </a:r>
            <a:r>
              <a:rPr lang="en-NZ" sz="2000" err="1">
                <a:solidFill>
                  <a:srgbClr val="003E60"/>
                </a:solidFill>
                <a:latin typeface="Aptos ExtraBold" panose="020F0502020204030204" pitchFamily="34" charset="0"/>
              </a:rPr>
              <a:t>i</a:t>
            </a:r>
            <a:r>
              <a:rPr lang="en-NZ" sz="2000">
                <a:solidFill>
                  <a:srgbClr val="003E60"/>
                </a:solidFill>
                <a:latin typeface="Aptos ExtraBold" panose="020F0502020204030204" pitchFamily="34" charset="0"/>
              </a:rPr>
              <a:t>), NEB 57(d) and 60B(2(a))</a:t>
            </a:r>
          </a:p>
        </p:txBody>
      </p:sp>
      <p:sp>
        <p:nvSpPr>
          <p:cNvPr id="5" name="Oval 4">
            <a:extLst>
              <a:ext uri="{FF2B5EF4-FFF2-40B4-BE49-F238E27FC236}">
                <a16:creationId xmlns:a16="http://schemas.microsoft.com/office/drawing/2014/main" id="{B2A51B8A-650A-FE38-BB95-7F8130AEC82F}"/>
              </a:ext>
            </a:extLst>
          </p:cNvPr>
          <p:cNvSpPr/>
          <p:nvPr/>
        </p:nvSpPr>
        <p:spPr>
          <a:xfrm>
            <a:off x="11107130" y="2745673"/>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6" name="Graphic 5" descr="Priorities with solid fill">
            <a:extLst>
              <a:ext uri="{FF2B5EF4-FFF2-40B4-BE49-F238E27FC236}">
                <a16:creationId xmlns:a16="http://schemas.microsoft.com/office/drawing/2014/main" id="{4CE188D6-4F40-2626-3F08-2D761F877EF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17447" y="2717185"/>
            <a:ext cx="380977" cy="380977"/>
          </a:xfrm>
          <a:prstGeom prst="rect">
            <a:avLst/>
          </a:prstGeom>
        </p:spPr>
      </p:pic>
      <p:pic>
        <p:nvPicPr>
          <p:cNvPr id="8" name="Graphic 7" descr="Handshake with solid fill">
            <a:extLst>
              <a:ext uri="{FF2B5EF4-FFF2-40B4-BE49-F238E27FC236}">
                <a16:creationId xmlns:a16="http://schemas.microsoft.com/office/drawing/2014/main" id="{3C2D312D-5D4C-7ABD-D9F5-5486158CC37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24308" y="2664953"/>
            <a:ext cx="426109" cy="485440"/>
          </a:xfrm>
          <a:prstGeom prst="rect">
            <a:avLst/>
          </a:prstGeom>
        </p:spPr>
      </p:pic>
    </p:spTree>
    <p:extLst>
      <p:ext uri="{BB962C8B-B14F-4D97-AF65-F5344CB8AC3E}">
        <p14:creationId xmlns:p14="http://schemas.microsoft.com/office/powerpoint/2010/main" val="10493851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61F80-469D-1030-ABAA-E70E5AE82FC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69421E1-C8AF-B7D0-D05F-EFD68DA29857}"/>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E1BD1706-9A58-9D69-822B-59942DCBA6E0}"/>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5A0AF56D-9914-4BC1-A086-3A80F7B6327C}"/>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B17184C3-C886-189E-32AA-5C049A1088E2}"/>
              </a:ext>
            </a:extLst>
          </p:cNvPr>
          <p:cNvSpPr txBox="1"/>
          <p:nvPr/>
        </p:nvSpPr>
        <p:spPr>
          <a:xfrm>
            <a:off x="104732" y="89519"/>
            <a:ext cx="13085886" cy="584775"/>
          </a:xfrm>
          <a:prstGeom prst="rect">
            <a:avLst/>
          </a:prstGeom>
          <a:noFill/>
        </p:spPr>
        <p:txBody>
          <a:bodyPr wrap="square" lIns="91440" tIns="45720" rIns="91440" bIns="45720" rtlCol="0" anchor="t">
            <a:spAutoFit/>
          </a:bodyPr>
          <a:lstStyle/>
          <a:p>
            <a:r>
              <a:rPr lang="en-NZ" sz="3200" b="1">
                <a:solidFill>
                  <a:schemeClr val="bg1"/>
                </a:solidFill>
              </a:rPr>
              <a:t>Example Programmes: Pests, Invasives and Exotic Species</a:t>
            </a:r>
          </a:p>
        </p:txBody>
      </p:sp>
      <p:sp>
        <p:nvSpPr>
          <p:cNvPr id="19" name="Shape 4">
            <a:extLst>
              <a:ext uri="{FF2B5EF4-FFF2-40B4-BE49-F238E27FC236}">
                <a16:creationId xmlns:a16="http://schemas.microsoft.com/office/drawing/2014/main" id="{0B95CA9C-52B5-04B9-76DF-95A45E582F3E}"/>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2E294EC4-4E89-38A6-717D-98A4814946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5">
            <a:extLst>
              <a:ext uri="{FF2B5EF4-FFF2-40B4-BE49-F238E27FC236}">
                <a16:creationId xmlns:a16="http://schemas.microsoft.com/office/drawing/2014/main" id="{CA52AB65-24A0-B5E3-7877-7E1AA98E7D07}"/>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
        <p:nvSpPr>
          <p:cNvPr id="2" name="Rectangle 1">
            <a:extLst>
              <a:ext uri="{FF2B5EF4-FFF2-40B4-BE49-F238E27FC236}">
                <a16:creationId xmlns:a16="http://schemas.microsoft.com/office/drawing/2014/main" id="{9F925062-4438-B783-84B4-B4E31CA9152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3" name="Rectangle 1">
            <a:extLst>
              <a:ext uri="{FF2B5EF4-FFF2-40B4-BE49-F238E27FC236}">
                <a16:creationId xmlns:a16="http://schemas.microsoft.com/office/drawing/2014/main" id="{6D752F2F-DF23-B00C-4085-7655219833B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pic>
        <p:nvPicPr>
          <p:cNvPr id="6" name="Picture 5">
            <a:extLst>
              <a:ext uri="{FF2B5EF4-FFF2-40B4-BE49-F238E27FC236}">
                <a16:creationId xmlns:a16="http://schemas.microsoft.com/office/drawing/2014/main" id="{F2B0795F-B391-2C85-211B-F1E3B54C3D13}"/>
              </a:ext>
            </a:extLst>
          </p:cNvPr>
          <p:cNvPicPr>
            <a:picLocks noChangeAspect="1"/>
          </p:cNvPicPr>
          <p:nvPr/>
        </p:nvPicPr>
        <p:blipFill>
          <a:blip r:embed="rId5">
            <a:duotone>
              <a:schemeClr val="accent1">
                <a:shade val="45000"/>
                <a:satMod val="135000"/>
              </a:schemeClr>
              <a:prstClr val="white"/>
            </a:duotone>
          </a:blip>
          <a:stretch>
            <a:fillRect/>
          </a:stretch>
        </p:blipFill>
        <p:spPr>
          <a:xfrm>
            <a:off x="3279552" y="875760"/>
            <a:ext cx="8744760" cy="5829840"/>
          </a:xfrm>
          <a:prstGeom prst="rect">
            <a:avLst/>
          </a:prstGeom>
        </p:spPr>
      </p:pic>
      <p:sp>
        <p:nvSpPr>
          <p:cNvPr id="7" name="Rectangle: Rounded Corners 6">
            <a:extLst>
              <a:ext uri="{FF2B5EF4-FFF2-40B4-BE49-F238E27FC236}">
                <a16:creationId xmlns:a16="http://schemas.microsoft.com/office/drawing/2014/main" id="{9E554165-A301-E886-9E1D-68B510CA8D89}"/>
              </a:ext>
            </a:extLst>
          </p:cNvPr>
          <p:cNvSpPr/>
          <p:nvPr/>
        </p:nvSpPr>
        <p:spPr>
          <a:xfrm>
            <a:off x="3493826" y="3759200"/>
            <a:ext cx="1979874" cy="751932"/>
          </a:xfrm>
          <a:prstGeom prst="roundRect">
            <a:avLst>
              <a:gd name="adj" fmla="val 47069"/>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29042499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0953A-9086-CBD5-BB3A-C0546482F33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5766483-EB7C-604C-6028-DDA3EAA7329D}"/>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DC3BBABB-A678-C5F5-CF45-81251E3F0463}"/>
              </a:ext>
            </a:extLst>
          </p:cNvPr>
          <p:cNvSpPr/>
          <p:nvPr/>
        </p:nvSpPr>
        <p:spPr>
          <a:xfrm>
            <a:off x="0" y="724165"/>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4" name="Picture 2">
            <a:extLst>
              <a:ext uri="{FF2B5EF4-FFF2-40B4-BE49-F238E27FC236}">
                <a16:creationId xmlns:a16="http://schemas.microsoft.com/office/drawing/2014/main" id="{20E6074B-657F-7982-1C8C-B9CFC98CDD6A}"/>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699071" y="3818803"/>
            <a:ext cx="1510423" cy="15030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668B7AD-1B1F-57E7-D425-3D8187E82518}"/>
              </a:ext>
            </a:extLst>
          </p:cNvPr>
          <p:cNvPicPr>
            <a:picLocks noChangeAspect="1"/>
          </p:cNvPicPr>
          <p:nvPr/>
        </p:nvPicPr>
        <p:blipFill>
          <a:blip r:embed="rId4">
            <a:duotone>
              <a:schemeClr val="accent1">
                <a:shade val="45000"/>
                <a:satMod val="135000"/>
              </a:schemeClr>
              <a:prstClr val="white"/>
            </a:duotone>
          </a:blip>
          <a:srcRect l="18204" r="19277"/>
          <a:stretch>
            <a:fillRect/>
          </a:stretch>
        </p:blipFill>
        <p:spPr>
          <a:xfrm>
            <a:off x="5494958" y="852080"/>
            <a:ext cx="1202085" cy="1425255"/>
          </a:xfrm>
          <a:prstGeom prst="rect">
            <a:avLst/>
          </a:prstGeom>
        </p:spPr>
      </p:pic>
      <p:pic>
        <p:nvPicPr>
          <p:cNvPr id="30" name="Picture 29">
            <a:extLst>
              <a:ext uri="{FF2B5EF4-FFF2-40B4-BE49-F238E27FC236}">
                <a16:creationId xmlns:a16="http://schemas.microsoft.com/office/drawing/2014/main" id="{CE9201BE-F224-04E4-B8DA-94DFDEB882C4}"/>
              </a:ext>
            </a:extLst>
          </p:cNvPr>
          <p:cNvPicPr>
            <a:picLocks noChangeAspect="1"/>
          </p:cNvPicPr>
          <p:nvPr/>
        </p:nvPicPr>
        <p:blipFill>
          <a:blip r:embed="rId5">
            <a:duotone>
              <a:schemeClr val="accent1">
                <a:shade val="45000"/>
                <a:satMod val="135000"/>
              </a:schemeClr>
              <a:prstClr val="white"/>
            </a:duotone>
          </a:blip>
          <a:stretch>
            <a:fillRect/>
          </a:stretch>
        </p:blipFill>
        <p:spPr>
          <a:xfrm>
            <a:off x="3660092" y="5328302"/>
            <a:ext cx="1588381" cy="1588381"/>
          </a:xfrm>
          <a:prstGeom prst="rect">
            <a:avLst/>
          </a:prstGeom>
        </p:spPr>
      </p:pic>
      <p:pic>
        <p:nvPicPr>
          <p:cNvPr id="37" name="Picture 2">
            <a:extLst>
              <a:ext uri="{FF2B5EF4-FFF2-40B4-BE49-F238E27FC236}">
                <a16:creationId xmlns:a16="http://schemas.microsoft.com/office/drawing/2014/main" id="{5555F534-C1F1-AC78-8606-35BABB471317}"/>
              </a:ext>
            </a:extLst>
          </p:cNvPr>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10477" y="2297235"/>
            <a:ext cx="1487611" cy="147978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5BC555E4-7E71-17BF-7FD7-E09A56D36E53}"/>
              </a:ext>
            </a:extLst>
          </p:cNvPr>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30883" y="2285580"/>
            <a:ext cx="1330235" cy="150309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a:extLst>
              <a:ext uri="{FF2B5EF4-FFF2-40B4-BE49-F238E27FC236}">
                <a16:creationId xmlns:a16="http://schemas.microsoft.com/office/drawing/2014/main" id="{C3B195F0-3ED3-69CE-F3D5-AE863D4EA577}"/>
              </a:ext>
            </a:extLst>
          </p:cNvPr>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13392" y="2341789"/>
            <a:ext cx="1421748" cy="13906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a:extLst>
              <a:ext uri="{FF2B5EF4-FFF2-40B4-BE49-F238E27FC236}">
                <a16:creationId xmlns:a16="http://schemas.microsoft.com/office/drawing/2014/main" id="{1EE9E0DC-C96A-A98C-19A3-08A132FF45C0}"/>
              </a:ext>
            </a:extLst>
          </p:cNvPr>
          <p:cNvPicPr>
            <a:picLocks noChangeAspect="1" noChangeArrowheads="1"/>
          </p:cNvPicPr>
          <p:nvPr/>
        </p:nvPicPr>
        <p:blipFill>
          <a:blip r:embed="rId9">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87689" y="3782533"/>
            <a:ext cx="1416622" cy="157563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8F6387DD-396E-C886-481B-6A3EA822FF9E}"/>
              </a:ext>
            </a:extLst>
          </p:cNvPr>
          <p:cNvPicPr>
            <a:picLocks noChangeAspect="1"/>
          </p:cNvPicPr>
          <p:nvPr/>
        </p:nvPicPr>
        <p:blipFill>
          <a:blip r:embed="rId10">
            <a:duotone>
              <a:schemeClr val="accent1">
                <a:shade val="45000"/>
                <a:satMod val="135000"/>
              </a:schemeClr>
              <a:prstClr val="white"/>
            </a:duotone>
          </a:blip>
          <a:stretch>
            <a:fillRect/>
          </a:stretch>
        </p:blipFill>
        <p:spPr>
          <a:xfrm>
            <a:off x="3729394" y="839819"/>
            <a:ext cx="1449777" cy="1449777"/>
          </a:xfrm>
          <a:prstGeom prst="rect">
            <a:avLst/>
          </a:prstGeom>
        </p:spPr>
      </p:pic>
      <p:pic>
        <p:nvPicPr>
          <p:cNvPr id="15" name="Picture 14">
            <a:extLst>
              <a:ext uri="{FF2B5EF4-FFF2-40B4-BE49-F238E27FC236}">
                <a16:creationId xmlns:a16="http://schemas.microsoft.com/office/drawing/2014/main" id="{9BF6FABF-3F28-8B49-5159-2F52F2030DBE}"/>
              </a:ext>
            </a:extLst>
          </p:cNvPr>
          <p:cNvPicPr>
            <a:picLocks noChangeAspect="1"/>
          </p:cNvPicPr>
          <p:nvPr/>
        </p:nvPicPr>
        <p:blipFill>
          <a:blip r:embed="rId11"/>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4F92283D-25BE-C729-AEAB-26822719CC2E}"/>
              </a:ext>
            </a:extLst>
          </p:cNvPr>
          <p:cNvSpPr txBox="1"/>
          <p:nvPr/>
        </p:nvSpPr>
        <p:spPr>
          <a:xfrm>
            <a:off x="104732" y="89519"/>
            <a:ext cx="13085886" cy="584775"/>
          </a:xfrm>
          <a:prstGeom prst="rect">
            <a:avLst/>
          </a:prstGeom>
          <a:noFill/>
        </p:spPr>
        <p:txBody>
          <a:bodyPr wrap="square" lIns="91440" tIns="45720" rIns="91440" bIns="45720" rtlCol="0" anchor="t">
            <a:spAutoFit/>
          </a:bodyPr>
          <a:lstStyle/>
          <a:p>
            <a:r>
              <a:rPr lang="en-NZ" sz="3200" b="1">
                <a:solidFill>
                  <a:schemeClr val="bg1"/>
                </a:solidFill>
              </a:rPr>
              <a:t>Example Programmes: </a:t>
            </a:r>
            <a:r>
              <a:rPr lang="en-NZ" sz="3200">
                <a:solidFill>
                  <a:schemeClr val="bg1"/>
                </a:solidFill>
              </a:rPr>
              <a:t>Pests, Invasives and Exotic Species</a:t>
            </a:r>
          </a:p>
        </p:txBody>
      </p:sp>
      <p:sp>
        <p:nvSpPr>
          <p:cNvPr id="19" name="Shape 4">
            <a:extLst>
              <a:ext uri="{FF2B5EF4-FFF2-40B4-BE49-F238E27FC236}">
                <a16:creationId xmlns:a16="http://schemas.microsoft.com/office/drawing/2014/main" id="{41C619BC-90D6-83CD-A565-AA99FDA306F0}"/>
              </a:ext>
            </a:extLst>
          </p:cNvPr>
          <p:cNvSpPr/>
          <p:nvPr/>
        </p:nvSpPr>
        <p:spPr>
          <a:xfrm>
            <a:off x="2970156" y="782520"/>
            <a:ext cx="220515" cy="6071759"/>
          </a:xfrm>
          <a:prstGeom prst="rect">
            <a:avLst/>
          </a:prstGeom>
          <a:solidFill>
            <a:schemeClr val="bg2">
              <a:lumMod val="50000"/>
            </a:schemeClr>
          </a:solidFill>
          <a:ln w="12700">
            <a:solidFill>
              <a:srgbClr val="F6B83F">
                <a:alpha val="0"/>
              </a:srgbClr>
            </a:solidFill>
            <a:prstDash val="solid"/>
          </a:ln>
        </p:spPr>
        <p:txBody>
          <a:bodyPr/>
          <a:lstStyle/>
          <a:p>
            <a:endParaRPr lang="en-NZ"/>
          </a:p>
        </p:txBody>
      </p:sp>
      <p:pic>
        <p:nvPicPr>
          <p:cNvPr id="36" name="Picture 2" descr="A logo with white text&#10;&#10;AI-generated content may be incorrect.">
            <a:extLst>
              <a:ext uri="{FF2B5EF4-FFF2-40B4-BE49-F238E27FC236}">
                <a16:creationId xmlns:a16="http://schemas.microsoft.com/office/drawing/2014/main" id="{E369029B-F706-109E-CBA0-B305527BC72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 5">
            <a:extLst>
              <a:ext uri="{FF2B5EF4-FFF2-40B4-BE49-F238E27FC236}">
                <a16:creationId xmlns:a16="http://schemas.microsoft.com/office/drawing/2014/main" id="{A48BD49D-DFA7-5EDA-C3EE-5291E84EF3F3}"/>
              </a:ext>
            </a:extLst>
          </p:cNvPr>
          <p:cNvSpPr/>
          <p:nvPr/>
        </p:nvSpPr>
        <p:spPr>
          <a:xfrm>
            <a:off x="167688" y="1309443"/>
            <a:ext cx="2473098" cy="3868990"/>
          </a:xfrm>
          <a:prstGeom prst="rect">
            <a:avLst/>
          </a:prstGeom>
          <a:noFill/>
          <a:ln/>
        </p:spPr>
        <p:txBody>
          <a:bodyPr wrap="square" lIns="0" tIns="0" rIns="0" bIns="0" rtlCol="0" anchor="ctr">
            <a:normAutofit/>
          </a:bodyPr>
          <a:lstStyle/>
          <a:p>
            <a:pPr marL="457200" indent="-457200">
              <a:buFont typeface="+mj-lt"/>
              <a:buAutoNum type="arabicPeriod"/>
            </a:pPr>
            <a:r>
              <a:rPr lang="en-US" b="1">
                <a:solidFill>
                  <a:schemeClr val="bg1"/>
                </a:solidFill>
                <a:latin typeface="Aptos Display" pitchFamily="34" charset="0"/>
              </a:rPr>
              <a:t>Overview</a:t>
            </a:r>
          </a:p>
          <a:p>
            <a:pPr marL="457200" indent="-457200">
              <a:buFont typeface="+mj-lt"/>
              <a:buAutoNum type="arabicPeriod"/>
            </a:pPr>
            <a:r>
              <a:rPr lang="en-US" b="1">
                <a:solidFill>
                  <a:schemeClr val="bg1">
                    <a:lumMod val="50000"/>
                  </a:schemeClr>
                </a:solidFill>
              </a:rPr>
              <a:t>Where are we and is action needed?</a:t>
            </a:r>
          </a:p>
          <a:p>
            <a:pPr marL="457200" indent="-457200">
              <a:buFont typeface="+mj-lt"/>
              <a:buAutoNum type="arabicPeriod"/>
            </a:pPr>
            <a:r>
              <a:rPr lang="en-NZ" b="1">
                <a:solidFill>
                  <a:schemeClr val="bg2">
                    <a:lumMod val="50000"/>
                  </a:schemeClr>
                </a:solidFill>
                <a:latin typeface="Aptos Display" pitchFamily="34" charset="0"/>
                <a:ea typeface="Aptos Display" pitchFamily="34" charset="-122"/>
                <a:cs typeface="Aptos Display" pitchFamily="34" charset="-120"/>
              </a:rPr>
              <a:t>Where do we want to be and how do we get there?</a:t>
            </a:r>
          </a:p>
          <a:p>
            <a:pPr marL="457200" indent="-457200">
              <a:buAutoNum type="arabicPeriod"/>
            </a:pPr>
            <a:r>
              <a:rPr lang="en-NZ" b="1">
                <a:solidFill>
                  <a:schemeClr val="bg2">
                    <a:lumMod val="50000"/>
                  </a:schemeClr>
                </a:solidFill>
                <a:latin typeface="Aptos Display"/>
                <a:ea typeface="Aptos Display" pitchFamily="34" charset="-122"/>
                <a:cs typeface="Aptos Display" pitchFamily="34" charset="-120"/>
              </a:rPr>
              <a:t>Has anything worked and what have we learned?</a:t>
            </a:r>
            <a:endParaRPr lang="en-US">
              <a:solidFill>
                <a:schemeClr val="bg2">
                  <a:lumMod val="50000"/>
                </a:schemeClr>
              </a:solidFill>
              <a:latin typeface="Aptos Display"/>
              <a:ea typeface="Aptos Display" pitchFamily="34" charset="-122"/>
              <a:cs typeface="Aptos Display" pitchFamily="34" charset="-120"/>
            </a:endParaRPr>
          </a:p>
          <a:p>
            <a:pPr marL="457200" indent="-457200">
              <a:buFont typeface="+mj-lt"/>
              <a:buAutoNum type="arabicPeriod"/>
            </a:pPr>
            <a:r>
              <a:rPr lang="en-US" b="1">
                <a:solidFill>
                  <a:schemeClr val="bg2">
                    <a:lumMod val="50000"/>
                  </a:schemeClr>
                </a:solidFill>
                <a:latin typeface="Aptos Display" pitchFamily="34" charset="0"/>
                <a:ea typeface="Aptos Display" pitchFamily="34" charset="-122"/>
                <a:cs typeface="Aptos Display" pitchFamily="34" charset="-120"/>
              </a:rPr>
              <a:t>What’s coming our way</a:t>
            </a: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a:p>
            <a:pPr marL="457200" indent="-457200">
              <a:buFont typeface="+mj-lt"/>
              <a:buAutoNum type="arabicPeriod"/>
            </a:pPr>
            <a:endParaRPr lang="en-US" sz="2300" b="1">
              <a:solidFill>
                <a:srgbClr val="FFFFFF"/>
              </a:solidFill>
              <a:latin typeface="Aptos Display" pitchFamily="34" charset="0"/>
              <a:ea typeface="Aptos Display" pitchFamily="34" charset="-122"/>
              <a:cs typeface="Aptos Display" pitchFamily="34" charset="-120"/>
            </a:endParaRPr>
          </a:p>
        </p:txBody>
      </p:sp>
      <p:sp>
        <p:nvSpPr>
          <p:cNvPr id="2" name="Rectangle 1">
            <a:extLst>
              <a:ext uri="{FF2B5EF4-FFF2-40B4-BE49-F238E27FC236}">
                <a16:creationId xmlns:a16="http://schemas.microsoft.com/office/drawing/2014/main" id="{BDC780E7-9388-3465-FE2D-E060DA95F1E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3" name="Rectangle 1">
            <a:extLst>
              <a:ext uri="{FF2B5EF4-FFF2-40B4-BE49-F238E27FC236}">
                <a16:creationId xmlns:a16="http://schemas.microsoft.com/office/drawing/2014/main" id="{1F269AF8-62DD-42AC-B328-0D033A957823}"/>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7" name="Oval 6">
            <a:extLst>
              <a:ext uri="{FF2B5EF4-FFF2-40B4-BE49-F238E27FC236}">
                <a16:creationId xmlns:a16="http://schemas.microsoft.com/office/drawing/2014/main" id="{8554501C-5DA9-981C-59B9-AAB5A4CB0593}"/>
              </a:ext>
            </a:extLst>
          </p:cNvPr>
          <p:cNvSpPr/>
          <p:nvPr/>
        </p:nvSpPr>
        <p:spPr>
          <a:xfrm>
            <a:off x="11315793" y="2875125"/>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8" name="Graphic 7" descr="Priorities with solid fill">
            <a:extLst>
              <a:ext uri="{FF2B5EF4-FFF2-40B4-BE49-F238E27FC236}">
                <a16:creationId xmlns:a16="http://schemas.microsoft.com/office/drawing/2014/main" id="{C8FCC9CD-3925-2A81-C9F2-E1476E6E784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826110" y="2846637"/>
            <a:ext cx="380977" cy="380977"/>
          </a:xfrm>
          <a:prstGeom prst="rect">
            <a:avLst/>
          </a:prstGeom>
        </p:spPr>
      </p:pic>
      <p:sp>
        <p:nvSpPr>
          <p:cNvPr id="10" name="Oval 9">
            <a:extLst>
              <a:ext uri="{FF2B5EF4-FFF2-40B4-BE49-F238E27FC236}">
                <a16:creationId xmlns:a16="http://schemas.microsoft.com/office/drawing/2014/main" id="{A7D6B82A-8751-5C7D-26B2-A048A0B58FBB}"/>
              </a:ext>
            </a:extLst>
          </p:cNvPr>
          <p:cNvSpPr/>
          <p:nvPr/>
        </p:nvSpPr>
        <p:spPr>
          <a:xfrm>
            <a:off x="11309686" y="4408348"/>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Graphic 12" descr="Priorities with solid fill">
            <a:extLst>
              <a:ext uri="{FF2B5EF4-FFF2-40B4-BE49-F238E27FC236}">
                <a16:creationId xmlns:a16="http://schemas.microsoft.com/office/drawing/2014/main" id="{D67F1E64-07BE-C10C-37D6-B0F21C4DD29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820003" y="4379860"/>
            <a:ext cx="380977" cy="380977"/>
          </a:xfrm>
          <a:prstGeom prst="rect">
            <a:avLst/>
          </a:prstGeom>
        </p:spPr>
      </p:pic>
      <p:sp>
        <p:nvSpPr>
          <p:cNvPr id="20" name="Oval 19">
            <a:extLst>
              <a:ext uri="{FF2B5EF4-FFF2-40B4-BE49-F238E27FC236}">
                <a16:creationId xmlns:a16="http://schemas.microsoft.com/office/drawing/2014/main" id="{D38D6701-8B63-D8CE-4891-CBAB7783E2E8}"/>
              </a:ext>
            </a:extLst>
          </p:cNvPr>
          <p:cNvSpPr/>
          <p:nvPr/>
        </p:nvSpPr>
        <p:spPr>
          <a:xfrm>
            <a:off x="11309686" y="5960492"/>
            <a:ext cx="324000" cy="324000"/>
          </a:xfrm>
          <a:prstGeom prst="ellipse">
            <a:avLst/>
          </a:prstGeom>
          <a:no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2" name="Graphic 21" descr="Priorities with solid fill">
            <a:extLst>
              <a:ext uri="{FF2B5EF4-FFF2-40B4-BE49-F238E27FC236}">
                <a16:creationId xmlns:a16="http://schemas.microsoft.com/office/drawing/2014/main" id="{7C66347D-BC3C-88E6-E922-6E1DD4877042}"/>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820003" y="5932004"/>
            <a:ext cx="380977" cy="380977"/>
          </a:xfrm>
          <a:prstGeom prst="rect">
            <a:avLst/>
          </a:prstGeom>
        </p:spPr>
      </p:pic>
      <p:pic>
        <p:nvPicPr>
          <p:cNvPr id="32" name="Graphic 31" descr="Priorities with solid fill">
            <a:extLst>
              <a:ext uri="{FF2B5EF4-FFF2-40B4-BE49-F238E27FC236}">
                <a16:creationId xmlns:a16="http://schemas.microsoft.com/office/drawing/2014/main" id="{4FF66575-3973-E250-B363-C4FE310CBFA3}"/>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820003" y="1374219"/>
            <a:ext cx="380977" cy="380977"/>
          </a:xfrm>
          <a:prstGeom prst="rect">
            <a:avLst/>
          </a:prstGeom>
        </p:spPr>
      </p:pic>
      <p:pic>
        <p:nvPicPr>
          <p:cNvPr id="41" name="Graphic 40" descr="Harvey Balls 50% with solid fill">
            <a:extLst>
              <a:ext uri="{FF2B5EF4-FFF2-40B4-BE49-F238E27FC236}">
                <a16:creationId xmlns:a16="http://schemas.microsoft.com/office/drawing/2014/main" id="{3E833B68-7D47-AC33-C255-C20ECCC286F7}"/>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1259514" y="1352535"/>
            <a:ext cx="424345" cy="424345"/>
          </a:xfrm>
          <a:prstGeom prst="rect">
            <a:avLst/>
          </a:prstGeom>
        </p:spPr>
      </p:pic>
    </p:spTree>
    <p:extLst>
      <p:ext uri="{BB962C8B-B14F-4D97-AF65-F5344CB8AC3E}">
        <p14:creationId xmlns:p14="http://schemas.microsoft.com/office/powerpoint/2010/main" val="33930793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A091F-5517-61B9-E9B7-2F408F2955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60E743E-9BDA-42DB-0169-5524AEF326DD}"/>
              </a:ext>
            </a:extLst>
          </p:cNvPr>
          <p:cNvSpPr>
            <a:spLocks noGrp="1" noRot="1" noMove="1" noResize="1" noEditPoints="1" noAdjustHandles="1" noChangeArrowheads="1" noChangeShapeType="1"/>
          </p:cNvSpPr>
          <p:nvPr/>
        </p:nvSpPr>
        <p:spPr>
          <a:xfrm>
            <a:off x="2970156" y="760092"/>
            <a:ext cx="9221844" cy="61145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Shape 3">
            <a:extLst>
              <a:ext uri="{FF2B5EF4-FFF2-40B4-BE49-F238E27FC236}">
                <a16:creationId xmlns:a16="http://schemas.microsoft.com/office/drawing/2014/main" id="{FC9B166D-576B-5990-38CC-8CDC0152B7AE}"/>
              </a:ext>
            </a:extLst>
          </p:cNvPr>
          <p:cNvSpPr/>
          <p:nvPr/>
        </p:nvSpPr>
        <p:spPr>
          <a:xfrm>
            <a:off x="0" y="752297"/>
            <a:ext cx="3104809" cy="6130114"/>
          </a:xfrm>
          <a:prstGeom prst="rect">
            <a:avLst/>
          </a:prstGeom>
          <a:solidFill>
            <a:srgbClr val="142C43">
              <a:alpha val="72000"/>
            </a:srgbClr>
          </a:solidFill>
          <a:ln w="12700">
            <a:solidFill>
              <a:srgbClr val="142C43">
                <a:alpha val="0"/>
              </a:srgbClr>
            </a:solidFill>
            <a:prstDash val="solid"/>
          </a:ln>
        </p:spPr>
        <p:txBody>
          <a:bodyPr/>
          <a:lstStyle/>
          <a:p>
            <a:endParaRPr lang="en-NZ"/>
          </a:p>
        </p:txBody>
      </p:sp>
      <p:pic>
        <p:nvPicPr>
          <p:cNvPr id="15" name="Picture 14">
            <a:extLst>
              <a:ext uri="{FF2B5EF4-FFF2-40B4-BE49-F238E27FC236}">
                <a16:creationId xmlns:a16="http://schemas.microsoft.com/office/drawing/2014/main" id="{A6EEF18C-AB64-35A9-0FF5-49CEA72AF18C}"/>
              </a:ext>
            </a:extLst>
          </p:cNvPr>
          <p:cNvPicPr>
            <a:picLocks noChangeAspect="1"/>
          </p:cNvPicPr>
          <p:nvPr/>
        </p:nvPicPr>
        <p:blipFill>
          <a:blip r:embed="rId3"/>
          <a:stretch>
            <a:fillRect/>
          </a:stretch>
        </p:blipFill>
        <p:spPr>
          <a:xfrm>
            <a:off x="0" y="3721"/>
            <a:ext cx="12192000" cy="786241"/>
          </a:xfrm>
          <a:prstGeom prst="rect">
            <a:avLst/>
          </a:prstGeom>
        </p:spPr>
      </p:pic>
      <p:sp>
        <p:nvSpPr>
          <p:cNvPr id="16" name="TextBox 15">
            <a:extLst>
              <a:ext uri="{FF2B5EF4-FFF2-40B4-BE49-F238E27FC236}">
                <a16:creationId xmlns:a16="http://schemas.microsoft.com/office/drawing/2014/main" id="{B98469CF-122F-5C83-38E2-DE0DCA038724}"/>
              </a:ext>
            </a:extLst>
          </p:cNvPr>
          <p:cNvSpPr txBox="1"/>
          <p:nvPr/>
        </p:nvSpPr>
        <p:spPr>
          <a:xfrm>
            <a:off x="0" y="75900"/>
            <a:ext cx="13085886" cy="584775"/>
          </a:xfrm>
          <a:prstGeom prst="rect">
            <a:avLst/>
          </a:prstGeom>
          <a:noFill/>
        </p:spPr>
        <p:txBody>
          <a:bodyPr wrap="square" lIns="91440" tIns="45720" rIns="91440" bIns="45720" rtlCol="0" anchor="t">
            <a:spAutoFit/>
          </a:bodyPr>
          <a:lstStyle/>
          <a:p>
            <a:r>
              <a:rPr lang="en-NZ" sz="3200" b="1">
                <a:solidFill>
                  <a:schemeClr val="bg1"/>
                </a:solidFill>
              </a:rPr>
              <a:t>Overall change</a:t>
            </a:r>
          </a:p>
        </p:txBody>
      </p:sp>
      <p:pic>
        <p:nvPicPr>
          <p:cNvPr id="36" name="Picture 2" descr="A logo with white text&#10;&#10;AI-generated content may be incorrect.">
            <a:extLst>
              <a:ext uri="{FF2B5EF4-FFF2-40B4-BE49-F238E27FC236}">
                <a16:creationId xmlns:a16="http://schemas.microsoft.com/office/drawing/2014/main" id="{E02DCC38-F367-0D18-7651-612439F77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62" y="5748633"/>
            <a:ext cx="2057400" cy="12287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8896F89-C0BE-F5A2-DF63-B2EB82EF4F0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3" name="Rectangle 1">
            <a:extLst>
              <a:ext uri="{FF2B5EF4-FFF2-40B4-BE49-F238E27FC236}">
                <a16:creationId xmlns:a16="http://schemas.microsoft.com/office/drawing/2014/main" id="{EC45DDD6-43C3-1DFD-D2DD-390D2D0F7870}"/>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sp>
        <p:nvSpPr>
          <p:cNvPr id="6" name="Rectangle 1">
            <a:extLst>
              <a:ext uri="{FF2B5EF4-FFF2-40B4-BE49-F238E27FC236}">
                <a16:creationId xmlns:a16="http://schemas.microsoft.com/office/drawing/2014/main" id="{08CD1712-A106-0639-051F-651342832120}"/>
              </a:ext>
            </a:extLst>
          </p:cNvPr>
          <p:cNvSpPr>
            <a:spLocks noChangeArrowheads="1"/>
          </p:cNvSpPr>
          <p:nvPr/>
        </p:nvSpPr>
        <p:spPr bwMode="auto">
          <a:xfrm>
            <a:off x="304800" y="30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NZ"/>
          </a:p>
        </p:txBody>
      </p:sp>
      <p:pic>
        <p:nvPicPr>
          <p:cNvPr id="4" name="Picture 3">
            <a:extLst>
              <a:ext uri="{FF2B5EF4-FFF2-40B4-BE49-F238E27FC236}">
                <a16:creationId xmlns:a16="http://schemas.microsoft.com/office/drawing/2014/main" id="{1D037B41-1720-8551-7E60-26BD033E79F1}"/>
              </a:ext>
            </a:extLst>
          </p:cNvPr>
          <p:cNvPicPr>
            <a:picLocks noChangeAspect="1"/>
          </p:cNvPicPr>
          <p:nvPr/>
        </p:nvPicPr>
        <p:blipFill>
          <a:blip r:embed="rId5">
            <a:duotone>
              <a:schemeClr val="accent1">
                <a:shade val="45000"/>
                <a:satMod val="135000"/>
              </a:schemeClr>
              <a:prstClr val="white"/>
            </a:duotone>
          </a:blip>
          <a:srcRect l="1219" t="4941" r="1592" b="5518"/>
          <a:stretch>
            <a:fillRect/>
          </a:stretch>
        </p:blipFill>
        <p:spPr>
          <a:xfrm>
            <a:off x="3147740" y="1256764"/>
            <a:ext cx="9001329" cy="5106231"/>
          </a:xfrm>
          <a:prstGeom prst="rect">
            <a:avLst/>
          </a:prstGeom>
        </p:spPr>
      </p:pic>
    </p:spTree>
    <p:extLst>
      <p:ext uri="{BB962C8B-B14F-4D97-AF65-F5344CB8AC3E}">
        <p14:creationId xmlns:p14="http://schemas.microsoft.com/office/powerpoint/2010/main" val="31136325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1D337-7A89-7311-9574-0BB15517CB17}"/>
            </a:ext>
          </a:extLst>
        </p:cNvPr>
        <p:cNvGrpSpPr/>
        <p:nvPr/>
      </p:nvGrpSpPr>
      <p:grpSpPr>
        <a:xfrm>
          <a:off x="0" y="0"/>
          <a:ext cx="0" cy="0"/>
          <a:chOff x="0" y="0"/>
          <a:chExt cx="0" cy="0"/>
        </a:xfrm>
      </p:grpSpPr>
      <p:sp>
        <p:nvSpPr>
          <p:cNvPr id="3" name="Shape 3">
            <a:extLst>
              <a:ext uri="{FF2B5EF4-FFF2-40B4-BE49-F238E27FC236}">
                <a16:creationId xmlns:a16="http://schemas.microsoft.com/office/drawing/2014/main" id="{05532CF3-2998-BD64-4085-9C728033430C}"/>
              </a:ext>
            </a:extLst>
          </p:cNvPr>
          <p:cNvSpPr/>
          <p:nvPr/>
        </p:nvSpPr>
        <p:spPr>
          <a:xfrm>
            <a:off x="0" y="0"/>
            <a:ext cx="12192000" cy="6854279"/>
          </a:xfrm>
          <a:prstGeom prst="rect">
            <a:avLst/>
          </a:prstGeom>
          <a:solidFill>
            <a:srgbClr val="142C43">
              <a:alpha val="72000"/>
            </a:srgbClr>
          </a:solidFill>
          <a:ln w="12700">
            <a:solidFill>
              <a:srgbClr val="142C43">
                <a:alpha val="0"/>
              </a:srgbClr>
            </a:solidFill>
            <a:prstDash val="solid"/>
          </a:ln>
        </p:spPr>
        <p:txBody>
          <a:bodyPr/>
          <a:lstStyle/>
          <a:p>
            <a:r>
              <a:rPr lang="en-NZ"/>
              <a:t> </a:t>
            </a:r>
          </a:p>
        </p:txBody>
      </p:sp>
      <p:pic>
        <p:nvPicPr>
          <p:cNvPr id="18" name="Picture 2" descr="A logo with white text&#10;&#10;AI-generated content may be incorrect.">
            <a:extLst>
              <a:ext uri="{FF2B5EF4-FFF2-40B4-BE49-F238E27FC236}">
                <a16:creationId xmlns:a16="http://schemas.microsoft.com/office/drawing/2014/main" id="{F0C33C68-ACD8-CDF4-ADEB-9497263E1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0" y="5927047"/>
            <a:ext cx="1552575" cy="9272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61368AF-909A-FB17-4737-8B7CD739FE62}"/>
              </a:ext>
            </a:extLst>
          </p:cNvPr>
          <p:cNvSpPr>
            <a:spLocks noGrp="1"/>
          </p:cNvSpPr>
          <p:nvPr>
            <p:ph type="ctrTitle"/>
          </p:nvPr>
        </p:nvSpPr>
        <p:spPr>
          <a:xfrm>
            <a:off x="1106424" y="2531693"/>
            <a:ext cx="9851136" cy="1004507"/>
          </a:xfrm>
        </p:spPr>
        <p:txBody>
          <a:bodyPr>
            <a:normAutofit fontScale="90000"/>
          </a:bodyPr>
          <a:lstStyle/>
          <a:p>
            <a:r>
              <a:rPr lang="en-NZ" sz="7200">
                <a:solidFill>
                  <a:schemeClr val="bg1"/>
                </a:solidFill>
              </a:rPr>
              <a:t>Questions / Discussion</a:t>
            </a:r>
          </a:p>
        </p:txBody>
      </p:sp>
    </p:spTree>
    <p:extLst>
      <p:ext uri="{BB962C8B-B14F-4D97-AF65-F5344CB8AC3E}">
        <p14:creationId xmlns:p14="http://schemas.microsoft.com/office/powerpoint/2010/main" val="418076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roject xmlns="4f9c820c-e7e2-444d-97ee-45f2b3485c1d">NA</Project>
    <Subactivity xmlns="4f9c820c-e7e2-444d-97ee-45f2b3485c1d">Workshops</Subactivity>
    <FunctionGroup xmlns="4f9c820c-e7e2-444d-97ee-45f2b3485c1d">Governance</FunctionGroup>
    <CategoryName xmlns="4f9c820c-e7e2-444d-97ee-45f2b3485c1d">NA</CategoryName>
    <Team xmlns="c91a514c-9034-4fa3-897a-8352025b26ed">Governance</Team>
    <Function xmlns="4f9c820c-e7e2-444d-97ee-45f2b3485c1d">Business Unit Admin</Function>
    <Case xmlns="4f9c820c-e7e2-444d-97ee-45f2b3485c1d">NA</Case>
    <AggregationStatus xmlns="4f9c820c-e7e2-444d-97ee-45f2b3485c1d">Normal</AggregationStatus>
    <CategoryValue xmlns="4f9c820c-e7e2-444d-97ee-45f2b3485c1d">NA</CategoryValue>
    <Level2 xmlns="c91a514c-9034-4fa3-897a-8352025b26ed">NA</Level2>
    <Channel xmlns="c91a514c-9034-4fa3-897a-8352025b26ed">NA</Channel>
    <PRAType xmlns="4f9c820c-e7e2-444d-97ee-45f2b3485c1d">Doc</PRAType>
    <Year xmlns="c91a514c-9034-4fa3-897a-8352025b26ed">NA</Year>
    <BusinessValue xmlns="4f9c820c-e7e2-444d-97ee-45f2b3485c1d" xsi:nil="true"/>
    <PRADateDisposal xmlns="4f9c820c-e7e2-444d-97ee-45f2b3485c1d" xsi:nil="true"/>
    <KeyWords xmlns="15ffb055-6eb4-45a1-bc20-bf2ac0d420da" xsi:nil="true"/>
    <SecurityClassification xmlns="15ffb055-6eb4-45a1-bc20-bf2ac0d420da" xsi:nil="true"/>
    <PRADate3 xmlns="4f9c820c-e7e2-444d-97ee-45f2b3485c1d" xsi:nil="true"/>
    <PRAText5 xmlns="4f9c820c-e7e2-444d-97ee-45f2b3485c1d" xsi:nil="true"/>
    <Activity xmlns="4f9c820c-e7e2-444d-97ee-45f2b3485c1d" xsi:nil="true"/>
    <PRADate2 xmlns="4f9c820c-e7e2-444d-97ee-45f2b3485c1d" xsi:nil="true"/>
    <PRAText1 xmlns="4f9c820c-e7e2-444d-97ee-45f2b3485c1d" xsi:nil="true"/>
    <PRAText4 xmlns="4f9c820c-e7e2-444d-97ee-45f2b3485c1d" xsi:nil="true"/>
    <Level3 xmlns="c91a514c-9034-4fa3-897a-8352025b26ed" xsi:nil="true"/>
    <zLegacy xmlns="7af8820d-5d77-49fd-a90f-de67c7df7ae1" xsi:nil="true"/>
    <RelatedPeople xmlns="4f9c820c-e7e2-444d-97ee-45f2b3485c1d">
      <UserInfo>
        <DisplayName/>
        <AccountId xsi:nil="true"/>
        <AccountType/>
      </UserInfo>
    </RelatedPeople>
    <AggregationNarrative xmlns="725c79e5-42ce-4aa0-ac78-b6418001f0d2" xsi:nil="true"/>
    <PRADate1 xmlns="4f9c820c-e7e2-444d-97ee-45f2b3485c1d" xsi:nil="true"/>
    <DocumentType xmlns="4f9c820c-e7e2-444d-97ee-45f2b3485c1d" xsi:nil="true"/>
    <PRAText3 xmlns="4f9c820c-e7e2-444d-97ee-45f2b3485c1d" xsi:nil="true"/>
    <zLegacyJSON xmlns="7af8820d-5d77-49fd-a90f-de67c7df7ae1" xsi:nil="true"/>
    <zMigrationID xmlns="7af8820d-5d77-49fd-a90f-de67c7df7ae1" xsi:nil="true"/>
    <Narrative xmlns="4f9c820c-e7e2-444d-97ee-45f2b3485c1d" xsi:nil="true"/>
    <PRADateTrigger xmlns="4f9c820c-e7e2-444d-97ee-45f2b3485c1d" xsi:nil="true"/>
    <PRAText2 xmlns="4f9c820c-e7e2-444d-97ee-45f2b3485c1d" xsi:nil="true"/>
    <_dlc_DocId xmlns="6c624c20-d424-4528-aba7-7a785f7b45c8">Governance-733917699-18093</_dlc_DocId>
    <SetLabel xmlns="c91a514c-9034-4fa3-897a-8352025b26ed">RETAIN</SetLabel>
    <_dlc_DocIdUrl xmlns="6c624c20-d424-4528-aba7-7a785f7b45c8">
      <Url>https://otagorc.sharepoint.com/sites/Governance/_layouts/15/DocIdRedir.aspx?ID=Governance-733917699-18093</Url>
      <Description>Governance-733917699-18093</Description>
    </_dlc_DocIdUrl>
    <lcf76f155ced4ddcb4097134ff3c332f xmlns="ae74b65f-670c-4d45-8bb4-1dbd1920ddae">
      <Terms xmlns="http://schemas.microsoft.com/office/infopath/2007/PartnerControls"/>
    </lcf76f155ced4ddcb4097134ff3c332f>
    <OverrideLabel xmlns="c91a514c-9034-4fa3-897a-8352025b26ed" xsi:nil="true"/>
    <TaxCatchAll xmlns="6c624c20-d424-4528-aba7-7a785f7b45c8" xsi:nil="true"/>
    <Links xmlns="ae74b65f-670c-4d45-8bb4-1dbd1920ddae" xsi:nil="true"/>
    <ObjectiveID xmlns="cf5c6748-c28d-4fd0-b98f-0f431de5959e"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eDocument" ma:contentTypeID="0x0101002FFEDB9C6A73274794DF28531864304F" ma:contentTypeVersion="96" ma:contentTypeDescription="Create a new document." ma:contentTypeScope="" ma:versionID="d6caa212a589c049472efac1dd2e5c6d">
  <xsd:schema xmlns:xsd="http://www.w3.org/2001/XMLSchema" xmlns:xs="http://www.w3.org/2001/XMLSchema" xmlns:p="http://schemas.microsoft.com/office/2006/metadata/properties" xmlns:ns2="4f9c820c-e7e2-444d-97ee-45f2b3485c1d" xmlns:ns3="15ffb055-6eb4-45a1-bc20-bf2ac0d420da" xmlns:ns4="725c79e5-42ce-4aa0-ac78-b6418001f0d2" xmlns:ns5="c91a514c-9034-4fa3-897a-8352025b26ed" xmlns:ns6="7af8820d-5d77-49fd-a90f-de67c7df7ae1" xmlns:ns7="cf5c6748-c28d-4fd0-b98f-0f431de5959e" xmlns:ns8="ae74b65f-670c-4d45-8bb4-1dbd1920ddae" xmlns:ns9="6c624c20-d424-4528-aba7-7a785f7b45c8" targetNamespace="http://schemas.microsoft.com/office/2006/metadata/properties" ma:root="true" ma:fieldsID="f3ec49c7961edcf9a99dc62b7384dca6" ns2:_="" ns3:_="" ns4:_="" ns5:_="" ns6:_="" ns7:_="" ns8:_="" ns9:_="">
    <xsd:import namespace="4f9c820c-e7e2-444d-97ee-45f2b3485c1d"/>
    <xsd:import namespace="15ffb055-6eb4-45a1-bc20-bf2ac0d420da"/>
    <xsd:import namespace="725c79e5-42ce-4aa0-ac78-b6418001f0d2"/>
    <xsd:import namespace="c91a514c-9034-4fa3-897a-8352025b26ed"/>
    <xsd:import namespace="7af8820d-5d77-49fd-a90f-de67c7df7ae1"/>
    <xsd:import namespace="cf5c6748-c28d-4fd0-b98f-0f431de5959e"/>
    <xsd:import namespace="ae74b65f-670c-4d45-8bb4-1dbd1920ddae"/>
    <xsd:import namespace="6c624c20-d424-4528-aba7-7a785f7b45c8"/>
    <xsd:element name="properties">
      <xsd:complexType>
        <xsd:sequence>
          <xsd:element name="documentManagement">
            <xsd:complexType>
              <xsd:all>
                <xsd:element ref="ns2:DocumentType" minOccurs="0"/>
                <xsd:element ref="ns3:KeyWords" minOccurs="0"/>
                <xsd:element ref="ns2:Narrative" minOccurs="0"/>
                <xsd:element ref="ns3:SecurityClassification" minOccurs="0"/>
                <xsd:element ref="ns2:Subactivity" minOccurs="0"/>
                <xsd:element ref="ns2:Case" minOccurs="0"/>
                <xsd:element ref="ns2:RelatedPeople" minOccurs="0"/>
                <xsd:element ref="ns2:CategoryName" minOccurs="0"/>
                <xsd:element ref="ns2:CategoryValue" minOccurs="0"/>
                <xsd:element ref="ns2:BusinessValue" minOccurs="0"/>
                <xsd:element ref="ns2:FunctionGroup" minOccurs="0"/>
                <xsd:element ref="ns2:Function" minOccurs="0"/>
                <xsd:element ref="ns2:PRAType" minOccurs="0"/>
                <xsd:element ref="ns2:PRADate1" minOccurs="0"/>
                <xsd:element ref="ns2:PRADate2" minOccurs="0"/>
                <xsd:element ref="ns2:PRADate3" minOccurs="0"/>
                <xsd:element ref="ns2:PRADateDisposal" minOccurs="0"/>
                <xsd:element ref="ns2:PRADateTrigger" minOccurs="0"/>
                <xsd:element ref="ns2:PRAText1" minOccurs="0"/>
                <xsd:element ref="ns2:PRAText2" minOccurs="0"/>
                <xsd:element ref="ns2:PRAText3" minOccurs="0"/>
                <xsd:element ref="ns2:PRAText4" minOccurs="0"/>
                <xsd:element ref="ns2:PRAText5" minOccurs="0"/>
                <xsd:element ref="ns2:AggregationStatus" minOccurs="0"/>
                <xsd:element ref="ns2:Project" minOccurs="0"/>
                <xsd:element ref="ns2:Activity" minOccurs="0"/>
                <xsd:element ref="ns4:AggregationNarrative" minOccurs="0"/>
                <xsd:element ref="ns5:Channel" minOccurs="0"/>
                <xsd:element ref="ns5:Team" minOccurs="0"/>
                <xsd:element ref="ns5:Level2" minOccurs="0"/>
                <xsd:element ref="ns5:Level3" minOccurs="0"/>
                <xsd:element ref="ns5:Year" minOccurs="0"/>
                <xsd:element ref="ns5:OverrideLabel" minOccurs="0"/>
                <xsd:element ref="ns5:SetLabel" minOccurs="0"/>
                <xsd:element ref="ns6:zMigrationID" minOccurs="0"/>
                <xsd:element ref="ns6:zLegacy" minOccurs="0"/>
                <xsd:element ref="ns6:zLegacyJSON" minOccurs="0"/>
                <xsd:element ref="ns7:ObjectiveID" minOccurs="0"/>
                <xsd:element ref="ns8:MediaServiceMetadata" minOccurs="0"/>
                <xsd:element ref="ns8:MediaServiceFastMetadata" minOccurs="0"/>
                <xsd:element ref="ns8:MediaServiceObjectDetectorVersions" minOccurs="0"/>
                <xsd:element ref="ns8:MediaServiceDateTaken" minOccurs="0"/>
                <xsd:element ref="ns8:MediaServiceGenerationTime" minOccurs="0"/>
                <xsd:element ref="ns8:MediaServiceEventHashCode" minOccurs="0"/>
                <xsd:element ref="ns8:MediaLengthInSeconds" minOccurs="0"/>
                <xsd:element ref="ns8:lcf76f155ced4ddcb4097134ff3c332f" minOccurs="0"/>
                <xsd:element ref="ns9:TaxCatchAll" minOccurs="0"/>
                <xsd:element ref="ns8:MediaServiceOCR" minOccurs="0"/>
                <xsd:element ref="ns8:MediaServiceLocation" minOccurs="0"/>
                <xsd:element ref="ns8:Links" minOccurs="0"/>
                <xsd:element ref="ns9:SharedWithUsers" minOccurs="0"/>
                <xsd:element ref="ns9:SharedWithDetails" minOccurs="0"/>
                <xsd:element ref="ns9:_dlc_DocId" minOccurs="0"/>
                <xsd:element ref="ns9:_dlc_DocIdUrl" minOccurs="0"/>
                <xsd:element ref="ns9:_dlc_DocIdPersistId" minOccurs="0"/>
                <xsd:element ref="ns8:MediaServiceSearchProperties" minOccurs="0"/>
                <xsd:element ref="ns8: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c820c-e7e2-444d-97ee-45f2b3485c1d" elementFormDefault="qualified">
    <xsd:import namespace="http://schemas.microsoft.com/office/2006/documentManagement/types"/>
    <xsd:import namespace="http://schemas.microsoft.com/office/infopath/2007/PartnerControls"/>
    <xsd:element name="DocumentType" ma:index="8" nillable="true" ma:displayName="Document Type" ma:format="Dropdown" ma:hidden="true" ma:internalName="DocumentType">
      <xsd:simpleType>
        <xsd:union memberTypes="dms:Text">
          <xsd:simpleType>
            <xsd:restriction base="dms:Choice">
              <xsd:enumeration value="APPLICATION, certificate, consent related"/>
              <xsd:enumeration value="CONTRACT, Variation, Agreement"/>
              <xsd:enumeration value="CORRESPONDENCE"/>
              <xsd:enumeration value="DRAWING, Plan, Map"/>
              <xsd:enumeration value="EMPLOYMENT related"/>
              <xsd:enumeration value="FINANCIAL related"/>
              <xsd:enumeration value="KNOWLEDGE article"/>
              <xsd:enumeration value="MEETING related"/>
              <xsd:enumeration value="MEMO, Filenote, Email"/>
              <xsd:enumeration value="MODEL, Calculation, Working"/>
              <xsd:enumeration value="PHOTO, Image or Multi-media"/>
              <xsd:enumeration value="PRESENTATION"/>
              <xsd:enumeration value="PUBLICATION material"/>
              <xsd:enumeration value="PURCHASING related"/>
              <xsd:enumeration value="REPORT, or planning related"/>
              <xsd:enumeration value="RULES, Policy, Bylaw, procedure"/>
              <xsd:enumeration value="SERVICE REQUEST related"/>
              <xsd:enumeration value="SPECIFICATION or standard"/>
              <xsd:enumeration value="SUPPLIER PRODUCT Info"/>
              <xsd:enumeration value="TEMPLATE, Checklist or Form"/>
            </xsd:restriction>
          </xsd:simpleType>
        </xsd:union>
      </xsd:simpleType>
    </xsd:element>
    <xsd:element name="Narrative" ma:index="10" nillable="true" ma:displayName="Narrative" ma:hidden="true" ma:internalName="Narrative" ma:readOnly="false">
      <xsd:simpleType>
        <xsd:restriction base="dms:Note"/>
      </xsd:simpleType>
    </xsd:element>
    <xsd:element name="Subactivity" ma:index="12" nillable="true" ma:displayName="Subactivity" ma:default="NA" ma:hidden="true" ma:internalName="Subactivity" ma:readOnly="false">
      <xsd:simpleType>
        <xsd:restriction base="dms:Text">
          <xsd:maxLength value="255"/>
        </xsd:restriction>
      </xsd:simpleType>
    </xsd:element>
    <xsd:element name="Case" ma:index="13" nillable="true" ma:displayName="Case" ma:default="NA" ma:hidden="true" ma:internalName="Case" ma:readOnly="false">
      <xsd:simpleType>
        <xsd:restriction base="dms:Text">
          <xsd:maxLength value="255"/>
        </xsd:restriction>
      </xsd:simpleType>
    </xsd:element>
    <xsd:element name="RelatedPeople" ma:index="14" nillable="true" ma:displayName="Related People" ma:hidden="true" ma:list="UserInfo" ma:SharePointGroup="0" ma:internalName="RelatedPeople"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ategoryName" ma:index="15" nillable="true" ma:displayName="Category 1" ma:default="NA" ma:hidden="true" ma:internalName="CategoryName" ma:readOnly="false">
      <xsd:simpleType>
        <xsd:restriction base="dms:Text">
          <xsd:maxLength value="255"/>
        </xsd:restriction>
      </xsd:simpleType>
    </xsd:element>
    <xsd:element name="CategoryValue" ma:index="16" nillable="true" ma:displayName="Category 2" ma:default="NA" ma:hidden="true" ma:internalName="CategoryValue" ma:readOnly="false">
      <xsd:simpleType>
        <xsd:restriction base="dms:Text">
          <xsd:maxLength value="255"/>
        </xsd:restriction>
      </xsd:simpleType>
    </xsd:element>
    <xsd:element name="BusinessValue" ma:index="17" nillable="true" ma:displayName="Business Value" ma:hidden="true" ma:internalName="BusinessValue" ma:readOnly="false">
      <xsd:simpleType>
        <xsd:restriction base="dms:Text">
          <xsd:maxLength value="255"/>
        </xsd:restriction>
      </xsd:simpleType>
    </xsd:element>
    <xsd:element name="FunctionGroup" ma:index="18" nillable="true" ma:displayName="Function Group" ma:default="Governance" ma:hidden="true" ma:internalName="FunctionGroup" ma:readOnly="false">
      <xsd:simpleType>
        <xsd:restriction base="dms:Text">
          <xsd:maxLength value="255"/>
        </xsd:restriction>
      </xsd:simpleType>
    </xsd:element>
    <xsd:element name="Function" ma:index="19" nillable="true" ma:displayName="Function" ma:default="" ma:hidden="true" ma:internalName="Function" ma:readOnly="false">
      <xsd:simpleType>
        <xsd:restriction base="dms:Text">
          <xsd:maxLength value="255"/>
        </xsd:restriction>
      </xsd:simpleType>
    </xsd:element>
    <xsd:element name="PRAType" ma:index="20" nillable="true" ma:displayName="PRA Type" ma:default="Doc" ma:hidden="true" ma:indexed="true" ma:internalName="PRAType" ma:readOnly="false">
      <xsd:simpleType>
        <xsd:restriction base="dms:Text">
          <xsd:maxLength value="255"/>
        </xsd:restriction>
      </xsd:simpleType>
    </xsd:element>
    <xsd:element name="PRADate1" ma:index="21" nillable="true" ma:displayName="PRA Date 1" ma:format="DateOnly" ma:hidden="true" ma:internalName="PRADate1" ma:readOnly="false">
      <xsd:simpleType>
        <xsd:restriction base="dms:DateTime"/>
      </xsd:simpleType>
    </xsd:element>
    <xsd:element name="PRADate2" ma:index="22" nillable="true" ma:displayName="PRA Date 2" ma:format="DateOnly" ma:hidden="true" ma:internalName="PRADate2" ma:readOnly="false">
      <xsd:simpleType>
        <xsd:restriction base="dms:DateTime"/>
      </xsd:simpleType>
    </xsd:element>
    <xsd:element name="PRADate3" ma:index="23" nillable="true" ma:displayName="PRA Date 3" ma:format="DateOnly" ma:hidden="true" ma:internalName="PRADate3" ma:readOnly="false">
      <xsd:simpleType>
        <xsd:restriction base="dms:DateTime"/>
      </xsd:simpleType>
    </xsd:element>
    <xsd:element name="PRADateDisposal" ma:index="24" nillable="true" ma:displayName="PRA Date Disposal" ma:format="DateOnly" ma:hidden="true" ma:internalName="PRADateDisposal" ma:readOnly="false">
      <xsd:simpleType>
        <xsd:restriction base="dms:DateTime"/>
      </xsd:simpleType>
    </xsd:element>
    <xsd:element name="PRADateTrigger" ma:index="25" nillable="true" ma:displayName="PRA Date Trigger" ma:format="DateOnly" ma:hidden="true" ma:internalName="PRADateTrigger" ma:readOnly="false">
      <xsd:simpleType>
        <xsd:restriction base="dms:DateTime"/>
      </xsd:simpleType>
    </xsd:element>
    <xsd:element name="PRAText1" ma:index="26" nillable="true" ma:displayName="PRA Text 1" ma:hidden="true" ma:internalName="PRAText1" ma:readOnly="false">
      <xsd:simpleType>
        <xsd:restriction base="dms:Text">
          <xsd:maxLength value="255"/>
        </xsd:restriction>
      </xsd:simpleType>
    </xsd:element>
    <xsd:element name="PRAText2" ma:index="27" nillable="true" ma:displayName="PRA Text 2" ma:hidden="true" ma:internalName="PRAText2" ma:readOnly="false">
      <xsd:simpleType>
        <xsd:restriction base="dms:Text">
          <xsd:maxLength value="255"/>
        </xsd:restriction>
      </xsd:simpleType>
    </xsd:element>
    <xsd:element name="PRAText3" ma:index="28" nillable="true" ma:displayName="PRA Text 3" ma:hidden="true" ma:internalName="PRAText3" ma:readOnly="false">
      <xsd:simpleType>
        <xsd:restriction base="dms:Text">
          <xsd:maxLength value="255"/>
        </xsd:restriction>
      </xsd:simpleType>
    </xsd:element>
    <xsd:element name="PRAText4" ma:index="29" nillable="true" ma:displayName="PRA Text 4" ma:hidden="true" ma:internalName="PRAText4" ma:readOnly="false">
      <xsd:simpleType>
        <xsd:restriction base="dms:Text">
          <xsd:maxLength value="255"/>
        </xsd:restriction>
      </xsd:simpleType>
    </xsd:element>
    <xsd:element name="PRAText5" ma:index="30" nillable="true" ma:displayName="PRA Text 5" ma:hidden="true" ma:indexed="true" ma:internalName="PRAText5" ma:readOnly="false">
      <xsd:simpleType>
        <xsd:restriction base="dms:Text">
          <xsd:maxLength value="255"/>
        </xsd:restriction>
      </xsd:simpleType>
    </xsd:element>
    <xsd:element name="AggregationStatus" ma:index="31" nillable="true" ma:displayName="Aggregation Status" ma:default="Normal" ma:format="Dropdown" ma:hidden="true" ma:internalName="AggregationStatus" ma:readOnly="false">
      <xsd:simpleType>
        <xsd:union memberTypes="dms:Text">
          <xsd:simpleType>
            <xsd:restriction base="dms:Choice">
              <xsd:enumeration value="Delete Soon"/>
              <xsd:enumeration value="Transfer Soon"/>
              <xsd:enumeration value="Appraise Soon"/>
              <xsd:enumeration value="Delete"/>
              <xsd:enumeration value="Transfer"/>
              <xsd:enumeration value="Appraise"/>
              <xsd:enumeration value="Hold"/>
              <xsd:enumeration value="Normal"/>
              <xsd:enumeration value="Archive"/>
            </xsd:restriction>
          </xsd:simpleType>
        </xsd:union>
      </xsd:simpleType>
    </xsd:element>
    <xsd:element name="Project" ma:index="32" nillable="true" ma:displayName="Project" ma:default="NA" ma:hidden="true" ma:internalName="Project" ma:readOnly="false">
      <xsd:simpleType>
        <xsd:restriction base="dms:Text">
          <xsd:maxLength value="255"/>
        </xsd:restriction>
      </xsd:simpleType>
    </xsd:element>
    <xsd:element name="Activity" ma:index="33" nillable="true" ma:displayName="Activity" ma:default="" ma:hidden="true" ma:internalName="Activity"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ffb055-6eb4-45a1-bc20-bf2ac0d420da" elementFormDefault="qualified">
    <xsd:import namespace="http://schemas.microsoft.com/office/2006/documentManagement/types"/>
    <xsd:import namespace="http://schemas.microsoft.com/office/infopath/2007/PartnerControls"/>
    <xsd:element name="KeyWords" ma:index="9" nillable="true" ma:displayName="Key Words" ma:hidden="true" ma:internalName="KeyWords" ma:readOnly="false">
      <xsd:simpleType>
        <xsd:restriction base="dms:Note"/>
      </xsd:simpleType>
    </xsd:element>
    <xsd:element name="SecurityClassification" ma:index="11" nillable="true" ma:displayName="Security Classification" ma:format="Dropdown" ma:hidden="true" ma:internalName="SecurityClassification">
      <xsd:simpleType>
        <xsd:union memberTypes="dms:Text">
          <xsd:simpleType>
            <xsd:restriction base="dms:Choice">
              <xsd:enumeration value="Confidential"/>
              <xsd:enumeration value="Restricted"/>
              <xsd:enumeration value="Unrestrict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725c79e5-42ce-4aa0-ac78-b6418001f0d2" elementFormDefault="qualified">
    <xsd:import namespace="http://schemas.microsoft.com/office/2006/documentManagement/types"/>
    <xsd:import namespace="http://schemas.microsoft.com/office/infopath/2007/PartnerControls"/>
    <xsd:element name="AggregationNarrative" ma:index="34" nillable="true" ma:displayName="Aggregation Narrative" ma:hidden="true" ma:internalName="AggregationNarrativ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1a514c-9034-4fa3-897a-8352025b26ed" elementFormDefault="qualified">
    <xsd:import namespace="http://schemas.microsoft.com/office/2006/documentManagement/types"/>
    <xsd:import namespace="http://schemas.microsoft.com/office/infopath/2007/PartnerControls"/>
    <xsd:element name="Channel" ma:index="35" nillable="true" ma:displayName="Channel" ma:default="NA" ma:hidden="true" ma:internalName="Channel" ma:readOnly="false">
      <xsd:simpleType>
        <xsd:restriction base="dms:Text">
          <xsd:maxLength value="255"/>
        </xsd:restriction>
      </xsd:simpleType>
    </xsd:element>
    <xsd:element name="Team" ma:index="36" nillable="true" ma:displayName="Team" ma:default="Governance" ma:hidden="true" ma:internalName="Team" ma:readOnly="false">
      <xsd:simpleType>
        <xsd:restriction base="dms:Text">
          <xsd:maxLength value="255"/>
        </xsd:restriction>
      </xsd:simpleType>
    </xsd:element>
    <xsd:element name="Level2" ma:index="37" nillable="true" ma:displayName="Level2" ma:default="NA" ma:hidden="true" ma:internalName="Level2" ma:readOnly="false">
      <xsd:simpleType>
        <xsd:restriction base="dms:Text">
          <xsd:maxLength value="255"/>
        </xsd:restriction>
      </xsd:simpleType>
    </xsd:element>
    <xsd:element name="Level3" ma:index="38" nillable="true" ma:displayName="Level3" ma:hidden="true" ma:internalName="Level3" ma:readOnly="false">
      <xsd:simpleType>
        <xsd:restriction base="dms:Text">
          <xsd:maxLength value="255"/>
        </xsd:restriction>
      </xsd:simpleType>
    </xsd:element>
    <xsd:element name="Year" ma:index="39" nillable="true" ma:displayName="Year" ma:default="NA" ma:hidden="true" ma:internalName="Year" ma:readOnly="false">
      <xsd:simpleType>
        <xsd:restriction base="dms:Text">
          <xsd:maxLength value="255"/>
        </xsd:restriction>
      </xsd:simpleType>
    </xsd:element>
    <xsd:element name="OverrideLabel" ma:index="40" nillable="true" ma:displayName="Override Label" ma:hidden="true" ma:indexed="true" ma:internalName="OverrideLabel" ma:readOnly="false">
      <xsd:simpleType>
        <xsd:restriction base="dms:Text">
          <xsd:maxLength value="255"/>
        </xsd:restriction>
      </xsd:simpleType>
    </xsd:element>
    <xsd:element name="SetLabel" ma:index="41" nillable="true" ma:displayName="Set Label" ma:default="RETAIN" ma:hidden="true" ma:indexed="true" ma:internalName="SetLabe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f8820d-5d77-49fd-a90f-de67c7df7ae1" elementFormDefault="qualified">
    <xsd:import namespace="http://schemas.microsoft.com/office/2006/documentManagement/types"/>
    <xsd:import namespace="http://schemas.microsoft.com/office/infopath/2007/PartnerControls"/>
    <xsd:element name="zMigrationID" ma:index="42" nillable="true" ma:displayName="zMigrationID" ma:hidden="true" ma:indexed="true" ma:internalName="zMigrationID" ma:readOnly="false">
      <xsd:simpleType>
        <xsd:restriction base="dms:Text">
          <xsd:maxLength value="255"/>
        </xsd:restriction>
      </xsd:simpleType>
    </xsd:element>
    <xsd:element name="zLegacy" ma:index="43" nillable="true" ma:displayName="zLegacy" ma:hidden="true" ma:internalName="zLegacy" ma:readOnly="false">
      <xsd:simpleType>
        <xsd:restriction base="dms:Note"/>
      </xsd:simpleType>
    </xsd:element>
    <xsd:element name="zLegacyJSON" ma:index="44" nillable="true" ma:displayName="zLegacyJSON" ma:hidden="true" ma:internalName="zLegacyJS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f5c6748-c28d-4fd0-b98f-0f431de5959e" elementFormDefault="qualified">
    <xsd:import namespace="http://schemas.microsoft.com/office/2006/documentManagement/types"/>
    <xsd:import namespace="http://schemas.microsoft.com/office/infopath/2007/PartnerControls"/>
    <xsd:element name="ObjectiveID" ma:index="45" nillable="true" ma:displayName="Objective ID" ma:hidden="true" ma:internalName="ObjectiveID"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74b65f-670c-4d45-8bb4-1dbd1920ddae" elementFormDefault="qualified">
    <xsd:import namespace="http://schemas.microsoft.com/office/2006/documentManagement/types"/>
    <xsd:import namespace="http://schemas.microsoft.com/office/infopath/2007/PartnerControls"/>
    <xsd:element name="MediaServiceMetadata" ma:index="46" nillable="true" ma:displayName="MediaServiceMetadata" ma:hidden="true" ma:internalName="MediaServiceMetadata" ma:readOnly="true">
      <xsd:simpleType>
        <xsd:restriction base="dms:Note"/>
      </xsd:simpleType>
    </xsd:element>
    <xsd:element name="MediaServiceFastMetadata" ma:index="47" nillable="true" ma:displayName="MediaServiceFastMetadata" ma:hidden="true" ma:internalName="MediaServiceFastMetadata" ma:readOnly="true">
      <xsd:simpleType>
        <xsd:restriction base="dms:Note"/>
      </xsd:simpleType>
    </xsd:element>
    <xsd:element name="MediaServiceObjectDetectorVersions" ma:index="48" nillable="true" ma:displayName="MediaServiceObjectDetectorVersions" ma:hidden="true" ma:indexed="true" ma:internalName="MediaServiceObjectDetectorVersions" ma:readOnly="true">
      <xsd:simpleType>
        <xsd:restriction base="dms:Text"/>
      </xsd:simpleType>
    </xsd:element>
    <xsd:element name="MediaServiceDateTaken" ma:index="49" nillable="true" ma:displayName="MediaServiceDateTaken" ma:hidden="true" ma:indexed="true" ma:internalName="MediaServiceDateTaken" ma:readOnly="true">
      <xsd:simpleType>
        <xsd:restriction base="dms:Text"/>
      </xsd:simpleType>
    </xsd:element>
    <xsd:element name="MediaServiceGenerationTime" ma:index="50" nillable="true" ma:displayName="MediaServiceGenerationTime" ma:hidden="true" ma:internalName="MediaServiceGenerationTime" ma:readOnly="true">
      <xsd:simpleType>
        <xsd:restriction base="dms:Text"/>
      </xsd:simpleType>
    </xsd:element>
    <xsd:element name="MediaServiceEventHashCode" ma:index="51" nillable="true" ma:displayName="MediaServiceEventHashCode" ma:hidden="true" ma:internalName="MediaServiceEventHashCode" ma:readOnly="true">
      <xsd:simpleType>
        <xsd:restriction base="dms:Text"/>
      </xsd:simpleType>
    </xsd:element>
    <xsd:element name="MediaLengthInSeconds" ma:index="52" nillable="true" ma:displayName="MediaLengthInSeconds" ma:hidden="true"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Image Tags" ma:readOnly="false" ma:fieldId="{5cf76f15-5ced-4ddc-b409-7134ff3c332f}" ma:taxonomyMulti="true" ma:sspId="c7d328cb-87b6-454d-8e4d-926b9ed8b4ae" ma:termSetId="09814cd3-568e-fe90-9814-8d621ff8fb84" ma:anchorId="fba54fb3-c3e1-fe81-a776-ca4b69148c4d" ma:open="true" ma:isKeyword="false">
      <xsd:complexType>
        <xsd:sequence>
          <xsd:element ref="pc:Terms" minOccurs="0" maxOccurs="1"/>
        </xsd:sequence>
      </xsd:complexType>
    </xsd:element>
    <xsd:element name="MediaServiceOCR" ma:index="56" nillable="true" ma:displayName="Extracted Text" ma:internalName="MediaServiceOCR" ma:readOnly="true">
      <xsd:simpleType>
        <xsd:restriction base="dms:Note">
          <xsd:maxLength value="255"/>
        </xsd:restriction>
      </xsd:simpleType>
    </xsd:element>
    <xsd:element name="MediaServiceLocation" ma:index="57" nillable="true" ma:displayName="Location" ma:indexed="true" ma:internalName="MediaServiceLocation" ma:readOnly="true">
      <xsd:simpleType>
        <xsd:restriction base="dms:Text"/>
      </xsd:simpleType>
    </xsd:element>
    <xsd:element name="Links" ma:index="58" nillable="true" ma:displayName="Links" ma:internalName="Links">
      <xsd:simpleType>
        <xsd:restriction base="dms:Note">
          <xsd:maxLength value="255"/>
        </xsd:restriction>
      </xsd:simpleType>
    </xsd:element>
    <xsd:element name="MediaServiceSearchProperties" ma:index="64" nillable="true" ma:displayName="MediaServiceSearchProperties" ma:hidden="true" ma:internalName="MediaServiceSearchProperties" ma:readOnly="true">
      <xsd:simpleType>
        <xsd:restriction base="dms:Note"/>
      </xsd:simpleType>
    </xsd:element>
    <xsd:element name="MediaServiceBillingMetadata" ma:index="6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624c20-d424-4528-aba7-7a785f7b45c8" elementFormDefault="qualified">
    <xsd:import namespace="http://schemas.microsoft.com/office/2006/documentManagement/types"/>
    <xsd:import namespace="http://schemas.microsoft.com/office/infopath/2007/PartnerControls"/>
    <xsd:element name="TaxCatchAll" ma:index="55" nillable="true" ma:displayName="Taxonomy Catch All Column" ma:hidden="true" ma:list="{bc4854ef-955d-477c-a603-dee32718a7e3}" ma:internalName="TaxCatchAll" ma:showField="CatchAllData" ma:web="6c624c20-d424-4528-aba7-7a785f7b45c8">
      <xsd:complexType>
        <xsd:complexContent>
          <xsd:extension base="dms:MultiChoiceLookup">
            <xsd:sequence>
              <xsd:element name="Value" type="dms:Lookup" maxOccurs="unbounded" minOccurs="0" nillable="true"/>
            </xsd:sequence>
          </xsd:extension>
        </xsd:complexContent>
      </xsd:complexType>
    </xsd:element>
    <xsd:element name="SharedWithUsers" ma:index="5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60" nillable="true" ma:displayName="Shared With Details" ma:internalName="SharedWithDetails" ma:readOnly="true">
      <xsd:simpleType>
        <xsd:restriction base="dms:Note">
          <xsd:maxLength value="255"/>
        </xsd:restriction>
      </xsd:simpleType>
    </xsd:element>
    <xsd:element name="_dlc_DocId" ma:index="61" nillable="true" ma:displayName="Document ID Value" ma:description="The value of the document ID assigned to this item." ma:indexed="true" ma:internalName="_dlc_DocId" ma:readOnly="true">
      <xsd:simpleType>
        <xsd:restriction base="dms:Text"/>
      </xsd:simpleType>
    </xsd:element>
    <xsd:element name="_dlc_DocIdUrl" ma:index="6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8C7F5B0-26E0-4E36-B7F3-4D150EAF3606}">
  <ds:schemaRefs>
    <ds:schemaRef ds:uri="15ffb055-6eb4-45a1-bc20-bf2ac0d420da"/>
    <ds:schemaRef ds:uri="171d50a0-7225-461f-b21f-6c3b43848497"/>
    <ds:schemaRef ds:uri="4f9c820c-e7e2-444d-97ee-45f2b3485c1d"/>
    <ds:schemaRef ds:uri="725c79e5-42ce-4aa0-ac78-b6418001f0d2"/>
    <ds:schemaRef ds:uri="7af8820d-5d77-49fd-a90f-de67c7df7ae1"/>
    <ds:schemaRef ds:uri="81efc5af-811e-4102-85a2-c09936ab6678"/>
    <ds:schemaRef ds:uri="c0a89ac0-23e2-4541-b6b6-cc188e43f138"/>
    <ds:schemaRef ds:uri="c91a514c-9034-4fa3-897a-8352025b26ed"/>
    <ds:schemaRef ds:uri="cdedb0cc-52e9-4112-9809-155c1ad862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FA3F67F-D786-44CF-8E66-B2DF5AA46794}">
  <ds:schemaRefs>
    <ds:schemaRef ds:uri="http://schemas.microsoft.com/sharepoint/events"/>
  </ds:schemaRefs>
</ds:datastoreItem>
</file>

<file path=customXml/itemProps3.xml><?xml version="1.0" encoding="utf-8"?>
<ds:datastoreItem xmlns:ds="http://schemas.openxmlformats.org/officeDocument/2006/customXml" ds:itemID="{04085AEA-710A-41C1-803D-83A391B6594D}">
  <ds:schemaRefs>
    <ds:schemaRef ds:uri="http://schemas.microsoft.com/sharepoint/v3/contenttype/forms"/>
  </ds:schemaRefs>
</ds:datastoreItem>
</file>

<file path=customXml/itemProps4.xml><?xml version="1.0" encoding="utf-8"?>
<ds:datastoreItem xmlns:ds="http://schemas.openxmlformats.org/officeDocument/2006/customXml" ds:itemID="{78FEB285-DF9B-43F0-BA1A-D1C355E86FE2}"/>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52</Slides>
  <Notes>52</Notes>
  <HiddenSlides>0</HiddenSlide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Science Programme  Workshop 2   </vt:lpstr>
      <vt:lpstr>PowerPoint Presentation</vt:lpstr>
      <vt:lpstr>PowerPoint Presentation</vt:lpstr>
      <vt:lpstr>PowerPoint Presentation</vt:lpstr>
      <vt:lpstr>PowerPoint Presentation</vt:lpstr>
      <vt:lpstr>PowerPoint Presentation</vt:lpstr>
      <vt:lpstr>PowerPoint Presentation</vt:lpstr>
      <vt:lpstr>Questions /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Water Abstraction  &amp; Flow Alteration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Contaminants &amp; Nutrients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Habitat Loss  &amp; Physical Disturbance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Homersham</dc:creator>
  <cp:revision>1</cp:revision>
  <cp:lastPrinted>2026-08-18T20:21:26Z</cp:lastPrinted>
  <dcterms:created xsi:type="dcterms:W3CDTF">2013-07-15T20:26:40Z</dcterms:created>
  <dcterms:modified xsi:type="dcterms:W3CDTF">2026-09-02T03:22:17Z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0x0101002FFEDB9C6A73274794DF28531864304F</vt:lpwstr>
  </property>
  <property fmtid="{D5CDD505-2E9C-101B-9397-08002B2CF9AE}" pid="3" name="_dlc_DocIdItemGuid">
    <vt:lpwstr>60badb35-6af1-4f3f-a91f-7bc62888a6cd</vt:lpwstr>
  </property>
  <property fmtid="{D5CDD505-2E9C-101B-9397-08002B2CF9AE}" pid="4" name="MediaServiceImageTags">
    <vt:lpwstr/>
  </property>
</Properties>
</file>