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48"/>
  </p:notesMasterIdLst>
  <p:sldIdLst>
    <p:sldId id="319" r:id="rId6"/>
    <p:sldId id="329" r:id="rId7"/>
    <p:sldId id="343" r:id="rId8"/>
    <p:sldId id="344" r:id="rId9"/>
    <p:sldId id="378" r:id="rId10"/>
    <p:sldId id="320" r:id="rId11"/>
    <p:sldId id="357" r:id="rId12"/>
    <p:sldId id="368" r:id="rId13"/>
    <p:sldId id="330" r:id="rId14"/>
    <p:sldId id="366" r:id="rId15"/>
    <p:sldId id="380" r:id="rId16"/>
    <p:sldId id="381" r:id="rId17"/>
    <p:sldId id="382" r:id="rId18"/>
    <p:sldId id="383" r:id="rId19"/>
    <p:sldId id="384" r:id="rId20"/>
    <p:sldId id="347" r:id="rId21"/>
    <p:sldId id="275" r:id="rId22"/>
    <p:sldId id="334" r:id="rId23"/>
    <p:sldId id="350" r:id="rId24"/>
    <p:sldId id="351" r:id="rId25"/>
    <p:sldId id="352" r:id="rId26"/>
    <p:sldId id="324" r:id="rId27"/>
    <p:sldId id="356" r:id="rId28"/>
    <p:sldId id="372" r:id="rId29"/>
    <p:sldId id="276" r:id="rId30"/>
    <p:sldId id="373" r:id="rId31"/>
    <p:sldId id="358" r:id="rId32"/>
    <p:sldId id="374" r:id="rId33"/>
    <p:sldId id="364" r:id="rId34"/>
    <p:sldId id="377" r:id="rId35"/>
    <p:sldId id="375" r:id="rId36"/>
    <p:sldId id="365" r:id="rId37"/>
    <p:sldId id="376" r:id="rId38"/>
    <p:sldId id="385" r:id="rId39"/>
    <p:sldId id="379" r:id="rId40"/>
    <p:sldId id="325" r:id="rId41"/>
    <p:sldId id="327" r:id="rId42"/>
    <p:sldId id="355" r:id="rId43"/>
    <p:sldId id="386" r:id="rId44"/>
    <p:sldId id="289" r:id="rId45"/>
    <p:sldId id="346" r:id="rId46"/>
    <p:sldId id="349" r:id="rId47"/>
  </p:sldIdLst>
  <p:sldSz cx="12192000" cy="6858000"/>
  <p:notesSz cx="6669088" cy="9753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56B08123-AE5F-FCA5-4620-01AFF5EBBA82}" name="Tom De Pelsemaeker" initials="TP" userId="S::tom.depelsemaeker@orc.govt.nz::a2dc5448-a95a-4a9f-bcdc-53e7ddb0c2a5" providerId="AD"/>
  <p188:author id="{2A2CCA2E-AEBF-A588-5E46-215E433465B4}" name="Joanna Gilroy" initials="JG" userId="S::joanna.gilroy@orc.govt.nz::0fb10a87-f924-44fc-8e01-21a8a4c02a5f" providerId="AD"/>
  <p188:author id="{F958744A-9C94-7202-809D-8AF2C77B96EE}" name="Dolina Lee" initials="DL" userId="S::Dolina.Lee@orc.govt.nz::eb532096-d176-478e-a4c1-16eaabf0a49c" providerId="AD"/>
  <p188:author id="{0CA20893-80F6-2E12-CB19-238BBEC2695C}" name="Warren Hanley" initials="WH" userId="S::Warren.Hanley@orc.govt.nz::3217f5d4-0f3e-40e1-a8e3-73047f925450" providerId="AD"/>
  <p188:author id="{8E42F6A6-5FB1-D2C4-6C84-CF3115364DEB}" name="Tanith Robb" initials="TR" userId="S::Tanith.Robb@orc.govt.nz::acce6399-1467-41c9-8cf8-4fc9f0e28beb" providerId="AD"/>
  <p188:author id="{666C66AA-C9BE-5C52-3ED8-92B2E0083A4B}" name="Anita Dawe" initials="AD" userId="S::anita.dawe@orc.govt.nz::2bd34c31-4a1c-4e5c-abd7-cb3752b9ce66" providerId="AD"/>
  <p188:author id="{EAFC6FB5-10FB-B5F4-E941-867014CB6FFE}" name="Warren Hanley" initials="WH" userId="S::warren.hanley@orc.govt.nz::3217f5d4-0f3e-40e1-a8e3-73047f925450" providerId="AD"/>
  <p188:author id="{493BF5DA-4802-C577-19A0-DEAD4E162C9C}" name="Simon Wilson" initials="SW" userId="S::simon.wilson@orc.govt.nz::1814a734-4e9d-4080-9a30-45c4ac72f0f5" providerId="AD"/>
  <p188:author id="{0C4C98F2-531B-6BBD-30F9-9F40878AFBF0}" name="Tom De Pelsemaeker" initials="TD" userId="S::Tom.DePelsemaeker@orc.govt.nz::a2dc5448-a95a-4a9f-bcdc-53e7ddb0c2a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6A4146-43A5-4C93-B715-D26D5D0EA4F3}" v="1" dt="2026-09-10T01:37:55.651"/>
    <p1510:client id="{80C0C8DB-D673-4BB2-9FBE-8F02393F6B32}" v="59" dt="2026-09-11T00:22:11.203"/>
    <p1510:client id="{8B566D9B-783D-045E-88F8-20F5BBF58903}" v="18" dt="2026-09-10T21:36:51.600"/>
    <p1510:client id="{BC2485DF-5B26-143B-0B25-878C1BFACA16}" v="35" dt="2026-09-10T21:36:29.401"/>
    <p1510:client id="{C227F091-3030-4839-BA8F-98C3D3F103EB}" v="1900" dt="2026-09-10T21:39:54.6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8.xml" Id="rId13" /><Relationship Type="http://schemas.openxmlformats.org/officeDocument/2006/relationships/slide" Target="slides/slide13.xml" Id="rId18" /><Relationship Type="http://schemas.openxmlformats.org/officeDocument/2006/relationships/slide" Target="slides/slide21.xml" Id="rId26" /><Relationship Type="http://schemas.openxmlformats.org/officeDocument/2006/relationships/slide" Target="slides/slide34.xml" Id="rId39" /><Relationship Type="http://schemas.openxmlformats.org/officeDocument/2006/relationships/slide" Target="slides/slide16.xml" Id="rId21" /><Relationship Type="http://schemas.openxmlformats.org/officeDocument/2006/relationships/slide" Target="slides/slide29.xml" Id="rId34" /><Relationship Type="http://schemas.openxmlformats.org/officeDocument/2006/relationships/slide" Target="slides/slide37.xml" Id="rId42" /><Relationship Type="http://schemas.openxmlformats.org/officeDocument/2006/relationships/slide" Target="slides/slide42.xml" Id="rId47" /><Relationship Type="http://schemas.openxmlformats.org/officeDocument/2006/relationships/viewProps" Target="viewProps.xml" Id="rId50" /><Relationship Type="http://schemas.microsoft.com/office/2018/10/relationships/authors" Target="authors.xml" Id="rId55" /><Relationship Type="http://schemas.openxmlformats.org/officeDocument/2006/relationships/slide" Target="slides/slide2.xml" Id="rId7" /><Relationship Type="http://schemas.openxmlformats.org/officeDocument/2006/relationships/customXml" Target="../customXml/item2.xml" Id="rId2" /><Relationship Type="http://schemas.openxmlformats.org/officeDocument/2006/relationships/slide" Target="slides/slide11.xml" Id="rId16" /><Relationship Type="http://schemas.openxmlformats.org/officeDocument/2006/relationships/slide" Target="slides/slide24.xml" Id="rId29" /><Relationship Type="http://schemas.openxmlformats.org/officeDocument/2006/relationships/slide" Target="slides/slide6.xml" Id="rId11" /><Relationship Type="http://schemas.openxmlformats.org/officeDocument/2006/relationships/slide" Target="slides/slide19.xml" Id="rId24" /><Relationship Type="http://schemas.openxmlformats.org/officeDocument/2006/relationships/slide" Target="slides/slide27.xml" Id="rId32" /><Relationship Type="http://schemas.openxmlformats.org/officeDocument/2006/relationships/slide" Target="slides/slide32.xml" Id="rId37" /><Relationship Type="http://schemas.openxmlformats.org/officeDocument/2006/relationships/slide" Target="slides/slide35.xml" Id="rId40" /><Relationship Type="http://schemas.openxmlformats.org/officeDocument/2006/relationships/slide" Target="slides/slide40.xml" Id="rId45" /><Relationship Type="http://schemas.openxmlformats.org/officeDocument/2006/relationships/slideMaster" Target="slideMasters/slideMaster1.xml" Id="rId5" /><Relationship Type="http://schemas.openxmlformats.org/officeDocument/2006/relationships/slide" Target="slides/slide5.xml" Id="rId10" /><Relationship Type="http://schemas.openxmlformats.org/officeDocument/2006/relationships/slide" Target="slides/slide14.xml" Id="rId19" /><Relationship Type="http://schemas.openxmlformats.org/officeDocument/2006/relationships/slide" Target="slides/slide26.xml" Id="rId31" /><Relationship Type="http://schemas.openxmlformats.org/officeDocument/2006/relationships/slide" Target="slides/slide39.xml" Id="rId44" /><Relationship Type="http://schemas.openxmlformats.org/officeDocument/2006/relationships/tableStyles" Target="tableStyles.xml" Id="rId52" /><Relationship Type="http://schemas.openxmlformats.org/officeDocument/2006/relationships/customXml" Target="../customXml/item4.xml" Id="rId4" /><Relationship Type="http://schemas.openxmlformats.org/officeDocument/2006/relationships/slide" Target="slides/slide4.xml" Id="rId9" /><Relationship Type="http://schemas.openxmlformats.org/officeDocument/2006/relationships/slide" Target="slides/slide9.xml" Id="rId14" /><Relationship Type="http://schemas.openxmlformats.org/officeDocument/2006/relationships/slide" Target="slides/slide17.xml" Id="rId22" /><Relationship Type="http://schemas.openxmlformats.org/officeDocument/2006/relationships/slide" Target="slides/slide22.xml" Id="rId27" /><Relationship Type="http://schemas.openxmlformats.org/officeDocument/2006/relationships/slide" Target="slides/slide25.xml" Id="rId30" /><Relationship Type="http://schemas.openxmlformats.org/officeDocument/2006/relationships/slide" Target="slides/slide30.xml" Id="rId35" /><Relationship Type="http://schemas.openxmlformats.org/officeDocument/2006/relationships/slide" Target="slides/slide38.xml" Id="rId43" /><Relationship Type="http://schemas.openxmlformats.org/officeDocument/2006/relationships/notesMaster" Target="notesMasters/notesMaster1.xml" Id="rId48" /><Relationship Type="http://schemas.openxmlformats.org/officeDocument/2006/relationships/slide" Target="slides/slide3.xml" Id="rId8" /><Relationship Type="http://schemas.openxmlformats.org/officeDocument/2006/relationships/theme" Target="theme/theme1.xml" Id="rId51" /><Relationship Type="http://schemas.openxmlformats.org/officeDocument/2006/relationships/customXml" Target="../customXml/item3.xml" Id="rId3" /><Relationship Type="http://schemas.openxmlformats.org/officeDocument/2006/relationships/slide" Target="slides/slide7.xml" Id="rId12" /><Relationship Type="http://schemas.openxmlformats.org/officeDocument/2006/relationships/slide" Target="slides/slide12.xml" Id="rId17" /><Relationship Type="http://schemas.openxmlformats.org/officeDocument/2006/relationships/slide" Target="slides/slide20.xml" Id="rId25" /><Relationship Type="http://schemas.openxmlformats.org/officeDocument/2006/relationships/slide" Target="slides/slide28.xml" Id="rId33" /><Relationship Type="http://schemas.openxmlformats.org/officeDocument/2006/relationships/slide" Target="slides/slide33.xml" Id="rId38" /><Relationship Type="http://schemas.openxmlformats.org/officeDocument/2006/relationships/slide" Target="slides/slide41.xml" Id="rId46" /><Relationship Type="http://schemas.openxmlformats.org/officeDocument/2006/relationships/slide" Target="slides/slide15.xml" Id="rId20" /><Relationship Type="http://schemas.openxmlformats.org/officeDocument/2006/relationships/slide" Target="slides/slide36.xml" Id="rId41" /><Relationship Type="http://schemas.microsoft.com/office/2015/10/relationships/revisionInfo" Target="revisionInfo.xml" Id="rId54" /><Relationship Type="http://schemas.openxmlformats.org/officeDocument/2006/relationships/customXml" Target="../customXml/item1.xml" Id="rId1" /><Relationship Type="http://schemas.openxmlformats.org/officeDocument/2006/relationships/slide" Target="slides/slide1.xml" Id="rId6" /><Relationship Type="http://schemas.openxmlformats.org/officeDocument/2006/relationships/slide" Target="slides/slide10.xml" Id="rId15" /><Relationship Type="http://schemas.openxmlformats.org/officeDocument/2006/relationships/slide" Target="slides/slide18.xml" Id="rId23" /><Relationship Type="http://schemas.openxmlformats.org/officeDocument/2006/relationships/slide" Target="slides/slide23.xml" Id="rId28" /><Relationship Type="http://schemas.openxmlformats.org/officeDocument/2006/relationships/slide" Target="slides/slide31.xml" Id="rId36" /><Relationship Type="http://schemas.openxmlformats.org/officeDocument/2006/relationships/presProps" Target="presProps.xml" Id="rId49"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E295BB06-2A05-4C5E-9F81-0C52B83AF586}" type="datetimeFigureOut">
              <a:rPr lang="en-NZ" smtClean="0"/>
              <a:t>10/09/2026</a:t>
            </a:fld>
            <a:endParaRPr lang="en-NZ"/>
          </a:p>
        </p:txBody>
      </p:sp>
      <p:sp>
        <p:nvSpPr>
          <p:cNvPr id="4" name="Slide Image Placeholder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50BE0962-5B98-4F91-BDE0-A2F065B10CC4}" type="slidenum">
              <a:rPr lang="en-NZ" smtClean="0"/>
              <a:t>‹#›</a:t>
            </a:fld>
            <a:endParaRPr lang="en-NZ"/>
          </a:p>
        </p:txBody>
      </p:sp>
    </p:spTree>
    <p:extLst>
      <p:ext uri="{BB962C8B-B14F-4D97-AF65-F5344CB8AC3E}">
        <p14:creationId xmlns:p14="http://schemas.microsoft.com/office/powerpoint/2010/main" val="819023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1</a:t>
            </a:fld>
            <a:endParaRPr lang="en-NZ"/>
          </a:p>
        </p:txBody>
      </p:sp>
    </p:spTree>
    <p:extLst>
      <p:ext uri="{BB962C8B-B14F-4D97-AF65-F5344CB8AC3E}">
        <p14:creationId xmlns:p14="http://schemas.microsoft.com/office/powerpoint/2010/main" val="499246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2</a:t>
            </a:fld>
            <a:endParaRPr lang="en-NZ"/>
          </a:p>
        </p:txBody>
      </p:sp>
    </p:spTree>
    <p:extLst>
      <p:ext uri="{BB962C8B-B14F-4D97-AF65-F5344CB8AC3E}">
        <p14:creationId xmlns:p14="http://schemas.microsoft.com/office/powerpoint/2010/main" val="2108813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3</a:t>
            </a:fld>
            <a:endParaRPr lang="en-NZ"/>
          </a:p>
        </p:txBody>
      </p:sp>
    </p:spTree>
    <p:extLst>
      <p:ext uri="{BB962C8B-B14F-4D97-AF65-F5344CB8AC3E}">
        <p14:creationId xmlns:p14="http://schemas.microsoft.com/office/powerpoint/2010/main" val="3219641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D68B2-331F-9ADE-0646-FE18954D7C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6F7D54-27CF-4D5D-7DFF-2FE74A0129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222618-B822-7ECD-59FF-5FFF5A88857D}"/>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6DD7676A-F9FA-2C56-C946-B46189A1CBDA}"/>
              </a:ext>
            </a:extLst>
          </p:cNvPr>
          <p:cNvSpPr>
            <a:spLocks noGrp="1"/>
          </p:cNvSpPr>
          <p:nvPr>
            <p:ph type="sldNum" sz="quarter" idx="5"/>
          </p:nvPr>
        </p:nvSpPr>
        <p:spPr/>
        <p:txBody>
          <a:bodyPr/>
          <a:lstStyle/>
          <a:p>
            <a:fld id="{50BE0962-5B98-4F91-BDE0-A2F065B10CC4}" type="slidenum">
              <a:rPr lang="en-NZ" smtClean="0"/>
              <a:t>4</a:t>
            </a:fld>
            <a:endParaRPr lang="en-NZ"/>
          </a:p>
        </p:txBody>
      </p:sp>
    </p:spTree>
    <p:extLst>
      <p:ext uri="{BB962C8B-B14F-4D97-AF65-F5344CB8AC3E}">
        <p14:creationId xmlns:p14="http://schemas.microsoft.com/office/powerpoint/2010/main" val="3995330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5</a:t>
            </a:fld>
            <a:endParaRPr lang="en-NZ"/>
          </a:p>
        </p:txBody>
      </p:sp>
    </p:spTree>
    <p:extLst>
      <p:ext uri="{BB962C8B-B14F-4D97-AF65-F5344CB8AC3E}">
        <p14:creationId xmlns:p14="http://schemas.microsoft.com/office/powerpoint/2010/main" val="931401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6</a:t>
            </a:fld>
            <a:endParaRPr lang="en-NZ"/>
          </a:p>
        </p:txBody>
      </p:sp>
    </p:spTree>
    <p:extLst>
      <p:ext uri="{BB962C8B-B14F-4D97-AF65-F5344CB8AC3E}">
        <p14:creationId xmlns:p14="http://schemas.microsoft.com/office/powerpoint/2010/main" val="2817062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578CC-6843-507B-A121-8FF5753775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BB95CA-AC78-C410-1F49-8163ED288C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C850B1-18A1-EA08-ED60-D9645F45192B}"/>
              </a:ext>
            </a:extLst>
          </p:cNvPr>
          <p:cNvSpPr>
            <a:spLocks noGrp="1"/>
          </p:cNvSpPr>
          <p:nvPr>
            <p:ph type="body" idx="1"/>
          </p:nvPr>
        </p:nvSpPr>
        <p:spPr/>
        <p:txBody>
          <a:bodyPr/>
          <a:lstStyle/>
          <a:p>
            <a:pPr marL="0" indent="0">
              <a:buFont typeface="Arial" panose="020B0604020202020204" pitchFamily="34" charset="0"/>
              <a:buNone/>
            </a:pPr>
            <a:endParaRPr lang="en-NZ"/>
          </a:p>
        </p:txBody>
      </p:sp>
      <p:sp>
        <p:nvSpPr>
          <p:cNvPr id="4" name="Slide Number Placeholder 3">
            <a:extLst>
              <a:ext uri="{FF2B5EF4-FFF2-40B4-BE49-F238E27FC236}">
                <a16:creationId xmlns:a16="http://schemas.microsoft.com/office/drawing/2014/main" id="{9B895237-2344-D3D7-08B4-FBD274FDA91E}"/>
              </a:ext>
            </a:extLst>
          </p:cNvPr>
          <p:cNvSpPr>
            <a:spLocks noGrp="1"/>
          </p:cNvSpPr>
          <p:nvPr>
            <p:ph type="sldNum" sz="quarter" idx="5"/>
          </p:nvPr>
        </p:nvSpPr>
        <p:spPr/>
        <p:txBody>
          <a:bodyPr/>
          <a:lstStyle/>
          <a:p>
            <a:fld id="{50BE0962-5B98-4F91-BDE0-A2F065B10CC4}" type="slidenum">
              <a:rPr lang="en-NZ" smtClean="0"/>
              <a:t>7</a:t>
            </a:fld>
            <a:endParaRPr lang="en-NZ"/>
          </a:p>
        </p:txBody>
      </p:sp>
    </p:spTree>
    <p:extLst>
      <p:ext uri="{BB962C8B-B14F-4D97-AF65-F5344CB8AC3E}">
        <p14:creationId xmlns:p14="http://schemas.microsoft.com/office/powerpoint/2010/main" val="3610598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35E35-667B-9A61-9668-55E9889079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904D19-11F2-C849-570C-41483762CC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137F52-7C61-9722-149F-9B40AA3BA5A1}"/>
              </a:ext>
            </a:extLst>
          </p:cNvPr>
          <p:cNvSpPr>
            <a:spLocks noGrp="1"/>
          </p:cNvSpPr>
          <p:nvPr>
            <p:ph type="body" idx="1"/>
          </p:nvPr>
        </p:nvSpPr>
        <p:spPr/>
        <p:txBody>
          <a:bodyPr/>
          <a:lstStyle/>
          <a:p>
            <a:pPr marL="0" indent="0">
              <a:buFont typeface="Arial" panose="020B0604020202020204" pitchFamily="34" charset="0"/>
              <a:buNone/>
            </a:pPr>
            <a:endParaRPr lang="en-NZ"/>
          </a:p>
        </p:txBody>
      </p:sp>
      <p:sp>
        <p:nvSpPr>
          <p:cNvPr id="4" name="Slide Number Placeholder 3">
            <a:extLst>
              <a:ext uri="{FF2B5EF4-FFF2-40B4-BE49-F238E27FC236}">
                <a16:creationId xmlns:a16="http://schemas.microsoft.com/office/drawing/2014/main" id="{53CC4D8D-2A1E-ED01-BD6B-FCF51B8724B9}"/>
              </a:ext>
            </a:extLst>
          </p:cNvPr>
          <p:cNvSpPr>
            <a:spLocks noGrp="1"/>
          </p:cNvSpPr>
          <p:nvPr>
            <p:ph type="sldNum" sz="quarter" idx="5"/>
          </p:nvPr>
        </p:nvSpPr>
        <p:spPr/>
        <p:txBody>
          <a:bodyPr/>
          <a:lstStyle/>
          <a:p>
            <a:fld id="{50BE0962-5B98-4F91-BDE0-A2F065B10CC4}" type="slidenum">
              <a:rPr lang="en-NZ" smtClean="0"/>
              <a:t>8</a:t>
            </a:fld>
            <a:endParaRPr lang="en-NZ"/>
          </a:p>
        </p:txBody>
      </p:sp>
    </p:spTree>
    <p:extLst>
      <p:ext uri="{BB962C8B-B14F-4D97-AF65-F5344CB8AC3E}">
        <p14:creationId xmlns:p14="http://schemas.microsoft.com/office/powerpoint/2010/main" val="604787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9</a:t>
            </a:fld>
            <a:endParaRPr lang="en-NZ"/>
          </a:p>
        </p:txBody>
      </p:sp>
    </p:spTree>
    <p:extLst>
      <p:ext uri="{BB962C8B-B14F-4D97-AF65-F5344CB8AC3E}">
        <p14:creationId xmlns:p14="http://schemas.microsoft.com/office/powerpoint/2010/main" val="1567516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5C988-46FC-1154-B105-B9A1F7E90C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B44BB-1C7F-4AF9-8615-1FC615BBF8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DCC6F7-21B8-CCFC-8851-D514F1242553}"/>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3397B734-8D45-51A3-589C-8D5A3462B4F4}"/>
              </a:ext>
            </a:extLst>
          </p:cNvPr>
          <p:cNvSpPr>
            <a:spLocks noGrp="1"/>
          </p:cNvSpPr>
          <p:nvPr>
            <p:ph type="sldNum" sz="quarter" idx="5"/>
          </p:nvPr>
        </p:nvSpPr>
        <p:spPr/>
        <p:txBody>
          <a:bodyPr/>
          <a:lstStyle/>
          <a:p>
            <a:fld id="{50BE0962-5B98-4F91-BDE0-A2F065B10CC4}" type="slidenum">
              <a:rPr lang="en-NZ" smtClean="0"/>
              <a:t>10</a:t>
            </a:fld>
            <a:endParaRPr lang="en-NZ"/>
          </a:p>
        </p:txBody>
      </p:sp>
    </p:spTree>
    <p:extLst>
      <p:ext uri="{BB962C8B-B14F-4D97-AF65-F5344CB8AC3E}">
        <p14:creationId xmlns:p14="http://schemas.microsoft.com/office/powerpoint/2010/main" val="3124405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FBEBF-8564-3398-D02A-29787725AD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D1B9ED-98EC-CCFC-8C63-6192053A29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B0E0DD-323E-B8CF-DBFD-DDD3679CB456}"/>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0A4E08E9-50D7-5D76-BE5B-129E370BCA19}"/>
              </a:ext>
            </a:extLst>
          </p:cNvPr>
          <p:cNvSpPr>
            <a:spLocks noGrp="1"/>
          </p:cNvSpPr>
          <p:nvPr>
            <p:ph type="sldNum" sz="quarter" idx="5"/>
          </p:nvPr>
        </p:nvSpPr>
        <p:spPr/>
        <p:txBody>
          <a:bodyPr/>
          <a:lstStyle/>
          <a:p>
            <a:fld id="{50BE0962-5B98-4F91-BDE0-A2F065B10CC4}" type="slidenum">
              <a:rPr lang="en-NZ" smtClean="0"/>
              <a:t>11</a:t>
            </a:fld>
            <a:endParaRPr lang="en-NZ"/>
          </a:p>
        </p:txBody>
      </p:sp>
    </p:spTree>
    <p:extLst>
      <p:ext uri="{BB962C8B-B14F-4D97-AF65-F5344CB8AC3E}">
        <p14:creationId xmlns:p14="http://schemas.microsoft.com/office/powerpoint/2010/main" val="3549288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0C981-EE40-4125-3C8C-F7C17BDD6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CF7EA3-892B-34C8-A934-BF8A1ABB53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5A7C31-BE44-4500-C290-5FB1F0A15067}"/>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627D7CEE-03FF-ECF7-6504-7603E167888A}"/>
              </a:ext>
            </a:extLst>
          </p:cNvPr>
          <p:cNvSpPr>
            <a:spLocks noGrp="1"/>
          </p:cNvSpPr>
          <p:nvPr>
            <p:ph type="sldNum" sz="quarter" idx="5"/>
          </p:nvPr>
        </p:nvSpPr>
        <p:spPr/>
        <p:txBody>
          <a:bodyPr/>
          <a:lstStyle/>
          <a:p>
            <a:fld id="{50BE0962-5B98-4F91-BDE0-A2F065B10CC4}" type="slidenum">
              <a:rPr lang="en-NZ" smtClean="0"/>
              <a:t>12</a:t>
            </a:fld>
            <a:endParaRPr lang="en-NZ"/>
          </a:p>
        </p:txBody>
      </p:sp>
    </p:spTree>
    <p:extLst>
      <p:ext uri="{BB962C8B-B14F-4D97-AF65-F5344CB8AC3E}">
        <p14:creationId xmlns:p14="http://schemas.microsoft.com/office/powerpoint/2010/main" val="365701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61284-D729-E932-70AE-7DEF3A5C88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CBFBEB-6082-36A5-3578-3FD315E34C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3AC8ED-D696-D39C-80A9-E0568CA2E1E1}"/>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7D166735-E922-0808-9678-C93BB4B6781F}"/>
              </a:ext>
            </a:extLst>
          </p:cNvPr>
          <p:cNvSpPr>
            <a:spLocks noGrp="1"/>
          </p:cNvSpPr>
          <p:nvPr>
            <p:ph type="sldNum" sz="quarter" idx="5"/>
          </p:nvPr>
        </p:nvSpPr>
        <p:spPr/>
        <p:txBody>
          <a:bodyPr/>
          <a:lstStyle/>
          <a:p>
            <a:fld id="{50BE0962-5B98-4F91-BDE0-A2F065B10CC4}" type="slidenum">
              <a:rPr lang="en-NZ" smtClean="0"/>
              <a:t>13</a:t>
            </a:fld>
            <a:endParaRPr lang="en-NZ"/>
          </a:p>
        </p:txBody>
      </p:sp>
    </p:spTree>
    <p:extLst>
      <p:ext uri="{BB962C8B-B14F-4D97-AF65-F5344CB8AC3E}">
        <p14:creationId xmlns:p14="http://schemas.microsoft.com/office/powerpoint/2010/main" val="2250788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C9C50-6BE8-209D-AB13-C8D682D7D0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831EB-3F2F-ECB7-1D0D-305CD5E29D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F5D9A9-2910-270B-6133-01D37D76C89B}"/>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931650FA-8E5B-489F-12A1-79329622C9DF}"/>
              </a:ext>
            </a:extLst>
          </p:cNvPr>
          <p:cNvSpPr>
            <a:spLocks noGrp="1"/>
          </p:cNvSpPr>
          <p:nvPr>
            <p:ph type="sldNum" sz="quarter" idx="5"/>
          </p:nvPr>
        </p:nvSpPr>
        <p:spPr/>
        <p:txBody>
          <a:bodyPr/>
          <a:lstStyle/>
          <a:p>
            <a:fld id="{50BE0962-5B98-4F91-BDE0-A2F065B10CC4}" type="slidenum">
              <a:rPr lang="en-NZ" smtClean="0"/>
              <a:t>14</a:t>
            </a:fld>
            <a:endParaRPr lang="en-NZ"/>
          </a:p>
        </p:txBody>
      </p:sp>
    </p:spTree>
    <p:extLst>
      <p:ext uri="{BB962C8B-B14F-4D97-AF65-F5344CB8AC3E}">
        <p14:creationId xmlns:p14="http://schemas.microsoft.com/office/powerpoint/2010/main" val="2298902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C8186-EB55-3E83-F59A-C48FE24864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96E785-9695-E064-55AE-A64136446A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41C93D-4442-0A24-9AC0-1D43A53E2DD8}"/>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26997F1B-4511-2A85-E62A-53F402D39285}"/>
              </a:ext>
            </a:extLst>
          </p:cNvPr>
          <p:cNvSpPr>
            <a:spLocks noGrp="1"/>
          </p:cNvSpPr>
          <p:nvPr>
            <p:ph type="sldNum" sz="quarter" idx="5"/>
          </p:nvPr>
        </p:nvSpPr>
        <p:spPr/>
        <p:txBody>
          <a:bodyPr/>
          <a:lstStyle/>
          <a:p>
            <a:fld id="{50BE0962-5B98-4F91-BDE0-A2F065B10CC4}" type="slidenum">
              <a:rPr lang="en-NZ" smtClean="0"/>
              <a:t>15</a:t>
            </a:fld>
            <a:endParaRPr lang="en-NZ"/>
          </a:p>
        </p:txBody>
      </p:sp>
    </p:spTree>
    <p:extLst>
      <p:ext uri="{BB962C8B-B14F-4D97-AF65-F5344CB8AC3E}">
        <p14:creationId xmlns:p14="http://schemas.microsoft.com/office/powerpoint/2010/main" val="2812840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E7CE1-3476-7834-3C0F-3FC5D54E3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E3A91F-7DF8-2361-5B82-5C8498BE0E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610D47-C2A1-4808-4E01-896287A8BDA7}"/>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BC9AB0DE-AB02-F759-73C4-CF6115BA1F37}"/>
              </a:ext>
            </a:extLst>
          </p:cNvPr>
          <p:cNvSpPr>
            <a:spLocks noGrp="1"/>
          </p:cNvSpPr>
          <p:nvPr>
            <p:ph type="sldNum" sz="quarter" idx="5"/>
          </p:nvPr>
        </p:nvSpPr>
        <p:spPr/>
        <p:txBody>
          <a:bodyPr/>
          <a:lstStyle/>
          <a:p>
            <a:fld id="{50BE0962-5B98-4F91-BDE0-A2F065B10CC4}" type="slidenum">
              <a:rPr lang="en-NZ" smtClean="0"/>
              <a:t>16</a:t>
            </a:fld>
            <a:endParaRPr lang="en-NZ"/>
          </a:p>
        </p:txBody>
      </p:sp>
    </p:spTree>
    <p:extLst>
      <p:ext uri="{BB962C8B-B14F-4D97-AF65-F5344CB8AC3E}">
        <p14:creationId xmlns:p14="http://schemas.microsoft.com/office/powerpoint/2010/main" val="27273946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2925" lvl="1" indent="-542925"/>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17</a:t>
            </a:fld>
            <a:endParaRPr lang="en-NZ"/>
          </a:p>
        </p:txBody>
      </p:sp>
    </p:spTree>
    <p:extLst>
      <p:ext uri="{BB962C8B-B14F-4D97-AF65-F5344CB8AC3E}">
        <p14:creationId xmlns:p14="http://schemas.microsoft.com/office/powerpoint/2010/main" val="3875813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18</a:t>
            </a:fld>
            <a:endParaRPr lang="en-NZ"/>
          </a:p>
        </p:txBody>
      </p:sp>
    </p:spTree>
    <p:extLst>
      <p:ext uri="{BB962C8B-B14F-4D97-AF65-F5344CB8AC3E}">
        <p14:creationId xmlns:p14="http://schemas.microsoft.com/office/powerpoint/2010/main" val="2495370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878B5-B070-5E1D-C762-836B153B57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90C83-BACD-CDEB-0DB8-9E0DD9A13B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FDA37E-DA1A-AEB1-36A9-79B6EEB98886}"/>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647F0813-F324-3210-630D-B5BDBE7FEE71}"/>
              </a:ext>
            </a:extLst>
          </p:cNvPr>
          <p:cNvSpPr>
            <a:spLocks noGrp="1"/>
          </p:cNvSpPr>
          <p:nvPr>
            <p:ph type="sldNum" sz="quarter" idx="5"/>
          </p:nvPr>
        </p:nvSpPr>
        <p:spPr/>
        <p:txBody>
          <a:bodyPr/>
          <a:lstStyle/>
          <a:p>
            <a:fld id="{50BE0962-5B98-4F91-BDE0-A2F065B10CC4}" type="slidenum">
              <a:rPr lang="en-NZ" smtClean="0"/>
              <a:t>19</a:t>
            </a:fld>
            <a:endParaRPr lang="en-NZ"/>
          </a:p>
        </p:txBody>
      </p:sp>
    </p:spTree>
    <p:extLst>
      <p:ext uri="{BB962C8B-B14F-4D97-AF65-F5344CB8AC3E}">
        <p14:creationId xmlns:p14="http://schemas.microsoft.com/office/powerpoint/2010/main" val="1732998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2E8CC-90FA-3969-4198-AE9803B69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A8F825-2F2F-E088-BBC4-3A48D2BC49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10460-094D-A877-F345-A18F030736D2}"/>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80E6BDB3-109E-948B-9AE3-FA4F2F2A241F}"/>
              </a:ext>
            </a:extLst>
          </p:cNvPr>
          <p:cNvSpPr>
            <a:spLocks noGrp="1"/>
          </p:cNvSpPr>
          <p:nvPr>
            <p:ph type="sldNum" sz="quarter" idx="5"/>
          </p:nvPr>
        </p:nvSpPr>
        <p:spPr/>
        <p:txBody>
          <a:bodyPr/>
          <a:lstStyle/>
          <a:p>
            <a:fld id="{50BE0962-5B98-4F91-BDE0-A2F065B10CC4}" type="slidenum">
              <a:rPr lang="en-NZ" smtClean="0"/>
              <a:t>20</a:t>
            </a:fld>
            <a:endParaRPr lang="en-NZ"/>
          </a:p>
        </p:txBody>
      </p:sp>
    </p:spTree>
    <p:extLst>
      <p:ext uri="{BB962C8B-B14F-4D97-AF65-F5344CB8AC3E}">
        <p14:creationId xmlns:p14="http://schemas.microsoft.com/office/powerpoint/2010/main" val="779919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F30EB-C684-2390-779B-B7A060527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73C504-298B-548C-6ACE-BEF839EF5F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8B06AE-5798-D613-7E33-2CA04929EEA6}"/>
              </a:ext>
            </a:extLst>
          </p:cNvPr>
          <p:cNvSpPr>
            <a:spLocks noGrp="1"/>
          </p:cNvSpPr>
          <p:nvPr>
            <p:ph type="body" idx="1"/>
          </p:nvPr>
        </p:nvSpPr>
        <p:spPr/>
        <p:txBody>
          <a:bodyPr/>
          <a:lstStyle/>
          <a:p>
            <a:endParaRPr lang="en-NZ" sz="2000"/>
          </a:p>
        </p:txBody>
      </p:sp>
      <p:sp>
        <p:nvSpPr>
          <p:cNvPr id="4" name="Slide Number Placeholder 3">
            <a:extLst>
              <a:ext uri="{FF2B5EF4-FFF2-40B4-BE49-F238E27FC236}">
                <a16:creationId xmlns:a16="http://schemas.microsoft.com/office/drawing/2014/main" id="{3DB4C0CB-422D-4336-6B2F-22B9C59521B1}"/>
              </a:ext>
            </a:extLst>
          </p:cNvPr>
          <p:cNvSpPr>
            <a:spLocks noGrp="1"/>
          </p:cNvSpPr>
          <p:nvPr>
            <p:ph type="sldNum" sz="quarter" idx="5"/>
          </p:nvPr>
        </p:nvSpPr>
        <p:spPr/>
        <p:txBody>
          <a:bodyPr/>
          <a:lstStyle/>
          <a:p>
            <a:fld id="{50BE0962-5B98-4F91-BDE0-A2F065B10CC4}" type="slidenum">
              <a:rPr lang="en-NZ" smtClean="0"/>
              <a:t>21</a:t>
            </a:fld>
            <a:endParaRPr lang="en-NZ"/>
          </a:p>
        </p:txBody>
      </p:sp>
    </p:spTree>
    <p:extLst>
      <p:ext uri="{BB962C8B-B14F-4D97-AF65-F5344CB8AC3E}">
        <p14:creationId xmlns:p14="http://schemas.microsoft.com/office/powerpoint/2010/main" val="37917047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22</a:t>
            </a:fld>
            <a:endParaRPr lang="en-NZ"/>
          </a:p>
        </p:txBody>
      </p:sp>
    </p:spTree>
    <p:extLst>
      <p:ext uri="{BB962C8B-B14F-4D97-AF65-F5344CB8AC3E}">
        <p14:creationId xmlns:p14="http://schemas.microsoft.com/office/powerpoint/2010/main" val="2696577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6AFEF-A892-0EE0-8C96-828A47132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FDB3F4-18D9-7570-5A72-29CD5E5C3B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4DBFED-BB3D-F014-EC88-5659356EC1EC}"/>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6C4C0440-6C96-067D-4743-50CBA405CEB4}"/>
              </a:ext>
            </a:extLst>
          </p:cNvPr>
          <p:cNvSpPr>
            <a:spLocks noGrp="1"/>
          </p:cNvSpPr>
          <p:nvPr>
            <p:ph type="sldNum" sz="quarter" idx="5"/>
          </p:nvPr>
        </p:nvSpPr>
        <p:spPr/>
        <p:txBody>
          <a:bodyPr/>
          <a:lstStyle/>
          <a:p>
            <a:fld id="{50BE0962-5B98-4F91-BDE0-A2F065B10CC4}" type="slidenum">
              <a:rPr lang="en-NZ" smtClean="0"/>
              <a:t>23</a:t>
            </a:fld>
            <a:endParaRPr lang="en-NZ"/>
          </a:p>
        </p:txBody>
      </p:sp>
    </p:spTree>
    <p:extLst>
      <p:ext uri="{BB962C8B-B14F-4D97-AF65-F5344CB8AC3E}">
        <p14:creationId xmlns:p14="http://schemas.microsoft.com/office/powerpoint/2010/main" val="2302819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11F9A-5FB7-77BA-E1D5-4E4E21EAB1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DBA8AF-EE69-19A1-6696-E56A350B41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D7773D-88A2-CB88-88EB-D9FA6ED07C85}"/>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4DA6463B-04AB-8572-EDF5-244861F98026}"/>
              </a:ext>
            </a:extLst>
          </p:cNvPr>
          <p:cNvSpPr>
            <a:spLocks noGrp="1"/>
          </p:cNvSpPr>
          <p:nvPr>
            <p:ph type="sldNum" sz="quarter" idx="5"/>
          </p:nvPr>
        </p:nvSpPr>
        <p:spPr/>
        <p:txBody>
          <a:bodyPr/>
          <a:lstStyle/>
          <a:p>
            <a:fld id="{50BE0962-5B98-4F91-BDE0-A2F065B10CC4}" type="slidenum">
              <a:rPr lang="en-NZ" smtClean="0"/>
              <a:t>24</a:t>
            </a:fld>
            <a:endParaRPr lang="en-NZ"/>
          </a:p>
        </p:txBody>
      </p:sp>
    </p:spTree>
    <p:extLst>
      <p:ext uri="{BB962C8B-B14F-4D97-AF65-F5344CB8AC3E}">
        <p14:creationId xmlns:p14="http://schemas.microsoft.com/office/powerpoint/2010/main" val="17961594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25</a:t>
            </a:fld>
            <a:endParaRPr lang="en-NZ"/>
          </a:p>
        </p:txBody>
      </p:sp>
    </p:spTree>
    <p:extLst>
      <p:ext uri="{BB962C8B-B14F-4D97-AF65-F5344CB8AC3E}">
        <p14:creationId xmlns:p14="http://schemas.microsoft.com/office/powerpoint/2010/main" val="2568834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5BE56-CD02-E761-D3FF-3C1F4AD14B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3A311-4958-B074-CE18-F2F6077158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E3E00B-FA23-3E43-FA1F-7162BB3AB930}"/>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3F6A0864-3E94-3F59-CBDF-D1AB204ECBCF}"/>
              </a:ext>
            </a:extLst>
          </p:cNvPr>
          <p:cNvSpPr>
            <a:spLocks noGrp="1"/>
          </p:cNvSpPr>
          <p:nvPr>
            <p:ph type="sldNum" sz="quarter" idx="5"/>
          </p:nvPr>
        </p:nvSpPr>
        <p:spPr/>
        <p:txBody>
          <a:bodyPr/>
          <a:lstStyle/>
          <a:p>
            <a:fld id="{50BE0962-5B98-4F91-BDE0-A2F065B10CC4}" type="slidenum">
              <a:rPr lang="en-NZ" smtClean="0"/>
              <a:t>26</a:t>
            </a:fld>
            <a:endParaRPr lang="en-NZ"/>
          </a:p>
        </p:txBody>
      </p:sp>
    </p:spTree>
    <p:extLst>
      <p:ext uri="{BB962C8B-B14F-4D97-AF65-F5344CB8AC3E}">
        <p14:creationId xmlns:p14="http://schemas.microsoft.com/office/powerpoint/2010/main" val="33095973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43385-72CA-AC13-7869-871B586ECD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5D984F-EA06-157B-205F-AF4518F1AD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B3DC39-D480-4C63-CAB4-77522106D02D}"/>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6B22CDB8-224A-8066-ED67-A01B2983C9D0}"/>
              </a:ext>
            </a:extLst>
          </p:cNvPr>
          <p:cNvSpPr>
            <a:spLocks noGrp="1"/>
          </p:cNvSpPr>
          <p:nvPr>
            <p:ph type="sldNum" sz="quarter" idx="5"/>
          </p:nvPr>
        </p:nvSpPr>
        <p:spPr/>
        <p:txBody>
          <a:bodyPr/>
          <a:lstStyle/>
          <a:p>
            <a:fld id="{50BE0962-5B98-4F91-BDE0-A2F065B10CC4}" type="slidenum">
              <a:rPr lang="en-NZ" smtClean="0"/>
              <a:t>27</a:t>
            </a:fld>
            <a:endParaRPr lang="en-NZ"/>
          </a:p>
        </p:txBody>
      </p:sp>
    </p:spTree>
    <p:extLst>
      <p:ext uri="{BB962C8B-B14F-4D97-AF65-F5344CB8AC3E}">
        <p14:creationId xmlns:p14="http://schemas.microsoft.com/office/powerpoint/2010/main" val="611097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BB8A0-9E8D-33DC-5470-07F3B98506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1EC8C-578D-E05F-DD97-5B3FC53A20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723603-70EB-3084-433F-73A0FE560E44}"/>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DF944A10-36E7-D028-58F5-8019A0773EB3}"/>
              </a:ext>
            </a:extLst>
          </p:cNvPr>
          <p:cNvSpPr>
            <a:spLocks noGrp="1"/>
          </p:cNvSpPr>
          <p:nvPr>
            <p:ph type="sldNum" sz="quarter" idx="5"/>
          </p:nvPr>
        </p:nvSpPr>
        <p:spPr/>
        <p:txBody>
          <a:bodyPr/>
          <a:lstStyle/>
          <a:p>
            <a:fld id="{50BE0962-5B98-4F91-BDE0-A2F065B10CC4}" type="slidenum">
              <a:rPr lang="en-NZ" smtClean="0"/>
              <a:t>28</a:t>
            </a:fld>
            <a:endParaRPr lang="en-NZ"/>
          </a:p>
        </p:txBody>
      </p:sp>
    </p:spTree>
    <p:extLst>
      <p:ext uri="{BB962C8B-B14F-4D97-AF65-F5344CB8AC3E}">
        <p14:creationId xmlns:p14="http://schemas.microsoft.com/office/powerpoint/2010/main" val="30861513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73F6A-A999-C265-7448-79BE974EFD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2E0A5C-D360-BD62-9063-B705F79F8B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8FC7E4-AE57-97F3-438A-AA1E80A919CA}"/>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3E8BA66A-C7F1-618A-DC25-A688813C84EE}"/>
              </a:ext>
            </a:extLst>
          </p:cNvPr>
          <p:cNvSpPr>
            <a:spLocks noGrp="1"/>
          </p:cNvSpPr>
          <p:nvPr>
            <p:ph type="sldNum" sz="quarter" idx="5"/>
          </p:nvPr>
        </p:nvSpPr>
        <p:spPr/>
        <p:txBody>
          <a:bodyPr/>
          <a:lstStyle/>
          <a:p>
            <a:fld id="{50BE0962-5B98-4F91-BDE0-A2F065B10CC4}" type="slidenum">
              <a:rPr lang="en-NZ" smtClean="0"/>
              <a:t>29</a:t>
            </a:fld>
            <a:endParaRPr lang="en-NZ"/>
          </a:p>
        </p:txBody>
      </p:sp>
    </p:spTree>
    <p:extLst>
      <p:ext uri="{BB962C8B-B14F-4D97-AF65-F5344CB8AC3E}">
        <p14:creationId xmlns:p14="http://schemas.microsoft.com/office/powerpoint/2010/main" val="7383251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22638-64C9-BEB6-1D33-5A1FA8015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F8D88-A8E6-7B2A-5707-2757DA9FCD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D40A90-6ACC-E6C0-0A93-7A5FCFB54477}"/>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8A537585-3704-C7DB-D5AC-71219C0BB1BC}"/>
              </a:ext>
            </a:extLst>
          </p:cNvPr>
          <p:cNvSpPr>
            <a:spLocks noGrp="1"/>
          </p:cNvSpPr>
          <p:nvPr>
            <p:ph type="sldNum" sz="quarter" idx="5"/>
          </p:nvPr>
        </p:nvSpPr>
        <p:spPr/>
        <p:txBody>
          <a:bodyPr/>
          <a:lstStyle/>
          <a:p>
            <a:fld id="{50BE0962-5B98-4F91-BDE0-A2F065B10CC4}" type="slidenum">
              <a:rPr lang="en-NZ" smtClean="0"/>
              <a:t>30</a:t>
            </a:fld>
            <a:endParaRPr lang="en-NZ"/>
          </a:p>
        </p:txBody>
      </p:sp>
    </p:spTree>
    <p:extLst>
      <p:ext uri="{BB962C8B-B14F-4D97-AF65-F5344CB8AC3E}">
        <p14:creationId xmlns:p14="http://schemas.microsoft.com/office/powerpoint/2010/main" val="18333795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C87E1-3444-FF32-404E-6AA8D1406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CD10E2-8B9E-154C-9658-3DA3F20AD9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F51CBE-048C-339C-BF2E-469475A87FAC}"/>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A4231947-F434-693C-32F3-E6ADB123A605}"/>
              </a:ext>
            </a:extLst>
          </p:cNvPr>
          <p:cNvSpPr>
            <a:spLocks noGrp="1"/>
          </p:cNvSpPr>
          <p:nvPr>
            <p:ph type="sldNum" sz="quarter" idx="5"/>
          </p:nvPr>
        </p:nvSpPr>
        <p:spPr/>
        <p:txBody>
          <a:bodyPr/>
          <a:lstStyle/>
          <a:p>
            <a:fld id="{50BE0962-5B98-4F91-BDE0-A2F065B10CC4}" type="slidenum">
              <a:rPr lang="en-NZ" smtClean="0"/>
              <a:t>31</a:t>
            </a:fld>
            <a:endParaRPr lang="en-NZ"/>
          </a:p>
        </p:txBody>
      </p:sp>
    </p:spTree>
    <p:extLst>
      <p:ext uri="{BB962C8B-B14F-4D97-AF65-F5344CB8AC3E}">
        <p14:creationId xmlns:p14="http://schemas.microsoft.com/office/powerpoint/2010/main" val="22114650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C0F2C-B196-08C6-CD9C-9A4F30D509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9C5A72-6172-29E3-9970-2F807065AF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C26DE3-0AFD-BB8F-D881-EB23AB843938}"/>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B4DDE77A-CA5C-D3F5-DF3F-E1130A44B263}"/>
              </a:ext>
            </a:extLst>
          </p:cNvPr>
          <p:cNvSpPr>
            <a:spLocks noGrp="1"/>
          </p:cNvSpPr>
          <p:nvPr>
            <p:ph type="sldNum" sz="quarter" idx="5"/>
          </p:nvPr>
        </p:nvSpPr>
        <p:spPr/>
        <p:txBody>
          <a:bodyPr/>
          <a:lstStyle/>
          <a:p>
            <a:fld id="{50BE0962-5B98-4F91-BDE0-A2F065B10CC4}" type="slidenum">
              <a:rPr lang="en-NZ" smtClean="0"/>
              <a:t>32</a:t>
            </a:fld>
            <a:endParaRPr lang="en-NZ"/>
          </a:p>
        </p:txBody>
      </p:sp>
    </p:spTree>
    <p:extLst>
      <p:ext uri="{BB962C8B-B14F-4D97-AF65-F5344CB8AC3E}">
        <p14:creationId xmlns:p14="http://schemas.microsoft.com/office/powerpoint/2010/main" val="20628728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7B971-FBB0-9852-4DDE-2DB447E74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9DE1BC-CA04-154B-8938-24FA8F77BC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A12FE3-CF10-36F4-699C-3135A7EF607E}"/>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ACE994AD-9CE5-091F-CD3D-44DFB7106502}"/>
              </a:ext>
            </a:extLst>
          </p:cNvPr>
          <p:cNvSpPr>
            <a:spLocks noGrp="1"/>
          </p:cNvSpPr>
          <p:nvPr>
            <p:ph type="sldNum" sz="quarter" idx="5"/>
          </p:nvPr>
        </p:nvSpPr>
        <p:spPr/>
        <p:txBody>
          <a:bodyPr/>
          <a:lstStyle/>
          <a:p>
            <a:fld id="{50BE0962-5B98-4F91-BDE0-A2F065B10CC4}" type="slidenum">
              <a:rPr lang="en-NZ" smtClean="0"/>
              <a:t>33</a:t>
            </a:fld>
            <a:endParaRPr lang="en-NZ"/>
          </a:p>
        </p:txBody>
      </p:sp>
    </p:spTree>
    <p:extLst>
      <p:ext uri="{BB962C8B-B14F-4D97-AF65-F5344CB8AC3E}">
        <p14:creationId xmlns:p14="http://schemas.microsoft.com/office/powerpoint/2010/main" val="26775291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B1332-B6FF-97C4-625D-663516E46F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EC896C-F039-05EA-A45A-129A8EB866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CF7A1E-468A-19BE-95A7-4178DE63C50E}"/>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B01B654F-6115-5CE1-7768-E0A3A828DDA6}"/>
              </a:ext>
            </a:extLst>
          </p:cNvPr>
          <p:cNvSpPr>
            <a:spLocks noGrp="1"/>
          </p:cNvSpPr>
          <p:nvPr>
            <p:ph type="sldNum" sz="quarter" idx="5"/>
          </p:nvPr>
        </p:nvSpPr>
        <p:spPr/>
        <p:txBody>
          <a:bodyPr/>
          <a:lstStyle/>
          <a:p>
            <a:fld id="{50BE0962-5B98-4F91-BDE0-A2F065B10CC4}" type="slidenum">
              <a:rPr lang="en-NZ" smtClean="0"/>
              <a:t>34</a:t>
            </a:fld>
            <a:endParaRPr lang="en-NZ"/>
          </a:p>
        </p:txBody>
      </p:sp>
    </p:spTree>
    <p:extLst>
      <p:ext uri="{BB962C8B-B14F-4D97-AF65-F5344CB8AC3E}">
        <p14:creationId xmlns:p14="http://schemas.microsoft.com/office/powerpoint/2010/main" val="20991748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DFDF8-0E4E-B630-29BB-610B2215B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69D02-4A13-49C5-34F5-F1F0D23B0B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6D8CEB-264B-4994-7830-420C7A1B4224}"/>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C1A0D1ED-3994-E6A7-135C-E39D1B738A56}"/>
              </a:ext>
            </a:extLst>
          </p:cNvPr>
          <p:cNvSpPr>
            <a:spLocks noGrp="1"/>
          </p:cNvSpPr>
          <p:nvPr>
            <p:ph type="sldNum" sz="quarter" idx="5"/>
          </p:nvPr>
        </p:nvSpPr>
        <p:spPr/>
        <p:txBody>
          <a:bodyPr/>
          <a:lstStyle/>
          <a:p>
            <a:fld id="{50BE0962-5B98-4F91-BDE0-A2F065B10CC4}" type="slidenum">
              <a:rPr lang="en-NZ" smtClean="0"/>
              <a:t>35</a:t>
            </a:fld>
            <a:endParaRPr lang="en-NZ"/>
          </a:p>
        </p:txBody>
      </p:sp>
    </p:spTree>
    <p:extLst>
      <p:ext uri="{BB962C8B-B14F-4D97-AF65-F5344CB8AC3E}">
        <p14:creationId xmlns:p14="http://schemas.microsoft.com/office/powerpoint/2010/main" val="1987458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36</a:t>
            </a:fld>
            <a:endParaRPr lang="en-NZ"/>
          </a:p>
        </p:txBody>
      </p:sp>
    </p:spTree>
    <p:extLst>
      <p:ext uri="{BB962C8B-B14F-4D97-AF65-F5344CB8AC3E}">
        <p14:creationId xmlns:p14="http://schemas.microsoft.com/office/powerpoint/2010/main" val="19255924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37</a:t>
            </a:fld>
            <a:endParaRPr lang="en-NZ"/>
          </a:p>
        </p:txBody>
      </p:sp>
    </p:spTree>
    <p:extLst>
      <p:ext uri="{BB962C8B-B14F-4D97-AF65-F5344CB8AC3E}">
        <p14:creationId xmlns:p14="http://schemas.microsoft.com/office/powerpoint/2010/main" val="41785620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D223E-D871-DF7D-2F1D-BFFC1023A4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065B67-BE3E-3673-8BF0-CB8A67152E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FFDEAE-E530-5712-7DE2-59415608669D}"/>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3BC48A0C-0010-7E7D-E449-D2E6049A796A}"/>
              </a:ext>
            </a:extLst>
          </p:cNvPr>
          <p:cNvSpPr>
            <a:spLocks noGrp="1"/>
          </p:cNvSpPr>
          <p:nvPr>
            <p:ph type="sldNum" sz="quarter" idx="5"/>
          </p:nvPr>
        </p:nvSpPr>
        <p:spPr/>
        <p:txBody>
          <a:bodyPr/>
          <a:lstStyle/>
          <a:p>
            <a:fld id="{50BE0962-5B98-4F91-BDE0-A2F065B10CC4}" type="slidenum">
              <a:rPr lang="en-NZ" smtClean="0"/>
              <a:t>38</a:t>
            </a:fld>
            <a:endParaRPr lang="en-NZ"/>
          </a:p>
        </p:txBody>
      </p:sp>
    </p:spTree>
    <p:extLst>
      <p:ext uri="{BB962C8B-B14F-4D97-AF65-F5344CB8AC3E}">
        <p14:creationId xmlns:p14="http://schemas.microsoft.com/office/powerpoint/2010/main" val="35209353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39</a:t>
            </a:fld>
            <a:endParaRPr lang="en-NZ"/>
          </a:p>
        </p:txBody>
      </p:sp>
    </p:spTree>
    <p:extLst>
      <p:ext uri="{BB962C8B-B14F-4D97-AF65-F5344CB8AC3E}">
        <p14:creationId xmlns:p14="http://schemas.microsoft.com/office/powerpoint/2010/main" val="28981520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40</a:t>
            </a:fld>
            <a:endParaRPr lang="en-NZ"/>
          </a:p>
        </p:txBody>
      </p:sp>
    </p:spTree>
    <p:extLst>
      <p:ext uri="{BB962C8B-B14F-4D97-AF65-F5344CB8AC3E}">
        <p14:creationId xmlns:p14="http://schemas.microsoft.com/office/powerpoint/2010/main" val="18205683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41</a:t>
            </a:fld>
            <a:endParaRPr lang="en-NZ"/>
          </a:p>
        </p:txBody>
      </p:sp>
    </p:spTree>
    <p:extLst>
      <p:ext uri="{BB962C8B-B14F-4D97-AF65-F5344CB8AC3E}">
        <p14:creationId xmlns:p14="http://schemas.microsoft.com/office/powerpoint/2010/main" val="30394194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0BE0962-5B98-4F91-BDE0-A2F065B10CC4}" type="slidenum">
              <a:rPr lang="en-NZ" smtClean="0"/>
              <a:t>42</a:t>
            </a:fld>
            <a:endParaRPr lang="en-NZ"/>
          </a:p>
        </p:txBody>
      </p:sp>
    </p:spTree>
    <p:extLst>
      <p:ext uri="{BB962C8B-B14F-4D97-AF65-F5344CB8AC3E}">
        <p14:creationId xmlns:p14="http://schemas.microsoft.com/office/powerpoint/2010/main" val="1006520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ne column text on white">
    <p:bg>
      <p:bgPr>
        <a:solidFill>
          <a:schemeClr val="bg1"/>
        </a:solidFill>
        <a:effectLst/>
      </p:bgPr>
    </p:bg>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966F452A-D209-3145-B9E5-418684C85786}"/>
              </a:ext>
            </a:extLst>
          </p:cNvPr>
          <p:cNvSpPr>
            <a:spLocks noGrp="1"/>
          </p:cNvSpPr>
          <p:nvPr>
            <p:ph type="title" hasCustomPrompt="1"/>
          </p:nvPr>
        </p:nvSpPr>
        <p:spPr>
          <a:xfrm>
            <a:off x="725231" y="926045"/>
            <a:ext cx="10629021" cy="505548"/>
          </a:xfrm>
          <a:prstGeom prst="rect">
            <a:avLst/>
          </a:prstGeom>
        </p:spPr>
        <p:txBody>
          <a:bodyPr>
            <a:noAutofit/>
          </a:bodyPr>
          <a:lstStyle>
            <a:lvl1pPr>
              <a:defRPr sz="4000" b="0" i="0" baseline="0">
                <a:solidFill>
                  <a:srgbClr val="0A395B"/>
                </a:solidFill>
                <a:latin typeface=" Source Sans Pro Semibold"/>
                <a:cs typeface="Arial" panose="020B0604020202020204" pitchFamily="34" charset="0"/>
              </a:defRPr>
            </a:lvl1pPr>
          </a:lstStyle>
          <a:p>
            <a:r>
              <a:rPr lang="en-GB"/>
              <a:t>Click to add title</a:t>
            </a:r>
            <a:endParaRPr lang="en-US"/>
          </a:p>
        </p:txBody>
      </p:sp>
      <p:sp>
        <p:nvSpPr>
          <p:cNvPr id="22" name="Text Placeholder 21">
            <a:extLst>
              <a:ext uri="{FF2B5EF4-FFF2-40B4-BE49-F238E27FC236}">
                <a16:creationId xmlns:a16="http://schemas.microsoft.com/office/drawing/2014/main" id="{424A0A90-0190-8845-8B51-BBF8FB888DD6}"/>
              </a:ext>
            </a:extLst>
          </p:cNvPr>
          <p:cNvSpPr>
            <a:spLocks noGrp="1"/>
          </p:cNvSpPr>
          <p:nvPr>
            <p:ph type="body" sz="quarter" idx="20" hasCustomPrompt="1"/>
          </p:nvPr>
        </p:nvSpPr>
        <p:spPr>
          <a:xfrm>
            <a:off x="723901" y="1460602"/>
            <a:ext cx="10629900" cy="347133"/>
          </a:xfrm>
          <a:prstGeom prst="rect">
            <a:avLst/>
          </a:prstGeom>
        </p:spPr>
        <p:txBody>
          <a:bodyPr>
            <a:noAutofit/>
          </a:bodyPr>
          <a:lstStyle>
            <a:lvl1pPr marL="0" indent="0">
              <a:buNone/>
              <a:defRPr b="1"/>
            </a:lvl1pPr>
          </a:lstStyle>
          <a:p>
            <a:pPr lvl="0"/>
            <a:r>
              <a:rPr lang="en-GB"/>
              <a:t>Click to add subtitle</a:t>
            </a:r>
          </a:p>
        </p:txBody>
      </p:sp>
      <p:sp>
        <p:nvSpPr>
          <p:cNvPr id="7" name="Slide Number Placeholder 7">
            <a:extLst>
              <a:ext uri="{FF2B5EF4-FFF2-40B4-BE49-F238E27FC236}">
                <a16:creationId xmlns:a16="http://schemas.microsoft.com/office/drawing/2014/main" id="{ED590F41-6246-E941-AA78-A83304293432}"/>
              </a:ext>
            </a:extLst>
          </p:cNvPr>
          <p:cNvSpPr>
            <a:spLocks noGrp="1"/>
          </p:cNvSpPr>
          <p:nvPr>
            <p:ph type="sldNum" sz="quarter" idx="4"/>
          </p:nvPr>
        </p:nvSpPr>
        <p:spPr>
          <a:xfrm>
            <a:off x="9127384" y="6357600"/>
            <a:ext cx="2743200" cy="365125"/>
          </a:xfrm>
          <a:prstGeom prst="rect">
            <a:avLst/>
          </a:prstGeom>
        </p:spPr>
        <p:txBody>
          <a:bodyPr vert="horz" lIns="91440" tIns="45720" rIns="91440" bIns="45720" rtlCol="0" anchor="ctr"/>
          <a:lstStyle>
            <a:lvl1pPr algn="r">
              <a:defRPr sz="1200" b="0" i="0">
                <a:solidFill>
                  <a:schemeClr val="bg1">
                    <a:lumMod val="65000"/>
                  </a:schemeClr>
                </a:solidFill>
                <a:latin typeface="Arial" panose="020B0604020202020204" pitchFamily="34" charset="0"/>
              </a:defRPr>
            </a:lvl1pPr>
          </a:lstStyle>
          <a:p>
            <a:fld id="{9445717F-2858-4043-A9CA-B2273EB60975}" type="slidenum">
              <a:rPr lang="en-US" smtClean="0"/>
              <a:pPr/>
              <a:t>‹#›</a:t>
            </a:fld>
            <a:endParaRPr lang="en-US"/>
          </a:p>
        </p:txBody>
      </p:sp>
      <p:sp>
        <p:nvSpPr>
          <p:cNvPr id="4" name="Text Placeholder 23">
            <a:extLst>
              <a:ext uri="{FF2B5EF4-FFF2-40B4-BE49-F238E27FC236}">
                <a16:creationId xmlns:a16="http://schemas.microsoft.com/office/drawing/2014/main" id="{F4501DD9-80C5-1BB6-61BB-D4D43FCAFE7A}"/>
              </a:ext>
            </a:extLst>
          </p:cNvPr>
          <p:cNvSpPr>
            <a:spLocks noGrp="1"/>
          </p:cNvSpPr>
          <p:nvPr>
            <p:ph type="body" sz="quarter" idx="21" hasCustomPrompt="1"/>
          </p:nvPr>
        </p:nvSpPr>
        <p:spPr>
          <a:xfrm>
            <a:off x="723901" y="2012262"/>
            <a:ext cx="10629900" cy="4033212"/>
          </a:xfrm>
          <a:prstGeom prst="rect">
            <a:avLst/>
          </a:prstGeom>
        </p:spPr>
        <p:txBody>
          <a:bodyPr numCol="1" spcCol="180000">
            <a:noAutofit/>
          </a:bodyPr>
          <a:lstStyle>
            <a:lvl1pPr marL="0" indent="0">
              <a:lnSpc>
                <a:spcPts val="3067"/>
              </a:lnSpc>
              <a:spcAft>
                <a:spcPts val="400"/>
              </a:spcAft>
              <a:buFont typeface="Arial" panose="020B0604020202020204" pitchFamily="34" charset="0"/>
              <a:buNone/>
              <a:defRPr/>
            </a:lvl1pPr>
          </a:lstStyle>
          <a:p>
            <a:pPr lvl="0"/>
            <a:r>
              <a:rPr lang="en-GB"/>
              <a:t>Click to add single column text</a:t>
            </a:r>
          </a:p>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sed</a:t>
            </a:r>
            <a:r>
              <a:rPr lang="en-GB"/>
              <a:t> do </a:t>
            </a:r>
            <a:r>
              <a:rPr lang="en-GB" err="1"/>
              <a:t>eiusmod</a:t>
            </a:r>
            <a:r>
              <a:rPr lang="en-GB"/>
              <a:t> </a:t>
            </a:r>
            <a:r>
              <a:rPr lang="en-GB" err="1"/>
              <a:t>tempor</a:t>
            </a:r>
            <a:r>
              <a:rPr lang="en-GB"/>
              <a:t> </a:t>
            </a:r>
            <a:r>
              <a:rPr lang="en-GB" err="1"/>
              <a:t>incididunt</a:t>
            </a:r>
            <a:r>
              <a:rPr lang="en-GB"/>
              <a:t> </a:t>
            </a:r>
            <a:r>
              <a:rPr lang="en-GB" err="1"/>
              <a:t>ut</a:t>
            </a:r>
            <a:r>
              <a:rPr lang="en-GB"/>
              <a:t> </a:t>
            </a:r>
            <a:r>
              <a:rPr lang="en-GB" err="1"/>
              <a:t>labore</a:t>
            </a:r>
            <a:r>
              <a:rPr lang="en-GB"/>
              <a:t> et dolore magna </a:t>
            </a:r>
            <a:r>
              <a:rPr lang="en-GB" err="1"/>
              <a:t>aliqua</a:t>
            </a:r>
            <a:r>
              <a:rPr lang="en-GB"/>
              <a:t>. Libero </a:t>
            </a:r>
            <a:r>
              <a:rPr lang="en-GB" err="1"/>
              <a:t>nunc</a:t>
            </a:r>
            <a:r>
              <a:rPr lang="en-GB"/>
              <a:t> </a:t>
            </a:r>
            <a:r>
              <a:rPr lang="en-GB" err="1"/>
              <a:t>consequat</a:t>
            </a:r>
            <a:r>
              <a:rPr lang="en-GB"/>
              <a:t> </a:t>
            </a:r>
            <a:r>
              <a:rPr lang="en-GB" err="1"/>
              <a:t>interdum</a:t>
            </a:r>
            <a:r>
              <a:rPr lang="en-GB"/>
              <a:t> </a:t>
            </a:r>
            <a:r>
              <a:rPr lang="en-GB" err="1"/>
              <a:t>varius</a:t>
            </a:r>
            <a:r>
              <a:rPr lang="en-GB"/>
              <a:t>. At </a:t>
            </a:r>
            <a:r>
              <a:rPr lang="en-GB" err="1"/>
              <a:t>risus</a:t>
            </a:r>
            <a:r>
              <a:rPr lang="en-GB"/>
              <a:t> </a:t>
            </a:r>
            <a:r>
              <a:rPr lang="en-GB" err="1"/>
              <a:t>viverra</a:t>
            </a:r>
            <a:r>
              <a:rPr lang="en-GB"/>
              <a:t> </a:t>
            </a:r>
            <a:r>
              <a:rPr lang="en-GB" err="1"/>
              <a:t>adipiscing</a:t>
            </a:r>
            <a:r>
              <a:rPr lang="en-GB"/>
              <a:t> at in </a:t>
            </a:r>
            <a:r>
              <a:rPr lang="en-GB" err="1"/>
              <a:t>tellus</a:t>
            </a:r>
            <a:r>
              <a:rPr lang="en-GB"/>
              <a:t> integer </a:t>
            </a:r>
            <a:r>
              <a:rPr lang="en-GB" err="1"/>
              <a:t>feugiat</a:t>
            </a:r>
            <a:r>
              <a:rPr lang="en-GB"/>
              <a:t>. Felis </a:t>
            </a:r>
            <a:r>
              <a:rPr lang="en-GB" err="1"/>
              <a:t>eget</a:t>
            </a:r>
            <a:r>
              <a:rPr lang="en-GB"/>
              <a:t> </a:t>
            </a:r>
            <a:r>
              <a:rPr lang="en-GB" err="1"/>
              <a:t>velit</a:t>
            </a:r>
            <a:r>
              <a:rPr lang="en-GB"/>
              <a:t> </a:t>
            </a:r>
            <a:r>
              <a:rPr lang="en-GB" err="1"/>
              <a:t>aliquet</a:t>
            </a:r>
            <a:r>
              <a:rPr lang="en-GB"/>
              <a:t> </a:t>
            </a:r>
            <a:r>
              <a:rPr lang="en-GB" err="1"/>
              <a:t>sagittis</a:t>
            </a:r>
            <a:r>
              <a:rPr lang="en-GB"/>
              <a:t> id. </a:t>
            </a:r>
            <a:r>
              <a:rPr lang="en-GB" err="1"/>
              <a:t>Quisque</a:t>
            </a:r>
            <a:r>
              <a:rPr lang="en-GB"/>
              <a:t> id </a:t>
            </a:r>
            <a:r>
              <a:rPr lang="en-GB" err="1"/>
              <a:t>diam</a:t>
            </a:r>
            <a:r>
              <a:rPr lang="en-GB"/>
              <a:t> </a:t>
            </a:r>
            <a:r>
              <a:rPr lang="en-GB" err="1"/>
              <a:t>vel</a:t>
            </a:r>
            <a:r>
              <a:rPr lang="en-GB"/>
              <a:t> </a:t>
            </a:r>
            <a:r>
              <a:rPr lang="en-GB" err="1"/>
              <a:t>quam</a:t>
            </a:r>
            <a:r>
              <a:rPr lang="en-GB"/>
              <a:t> </a:t>
            </a:r>
            <a:r>
              <a:rPr lang="en-GB" err="1"/>
              <a:t>elementum</a:t>
            </a:r>
            <a:r>
              <a:rPr lang="en-GB"/>
              <a:t> pulvinar. </a:t>
            </a:r>
          </a:p>
          <a:p>
            <a:pPr lvl="0"/>
            <a:r>
              <a:rPr lang="en-GB" err="1"/>
              <a:t>Pellentesque</a:t>
            </a:r>
            <a:r>
              <a:rPr lang="en-GB"/>
              <a:t> sit </a:t>
            </a:r>
            <a:r>
              <a:rPr lang="en-GB" err="1"/>
              <a:t>amet</a:t>
            </a:r>
            <a:r>
              <a:rPr lang="en-GB"/>
              <a:t> </a:t>
            </a:r>
            <a:r>
              <a:rPr lang="en-GB" err="1"/>
              <a:t>porttitor</a:t>
            </a:r>
            <a:r>
              <a:rPr lang="en-GB"/>
              <a:t> </a:t>
            </a:r>
            <a:r>
              <a:rPr lang="en-GB" err="1"/>
              <a:t>eget</a:t>
            </a:r>
            <a:r>
              <a:rPr lang="en-GB"/>
              <a:t> </a:t>
            </a:r>
            <a:r>
              <a:rPr lang="en-GB" err="1"/>
              <a:t>dolor</a:t>
            </a:r>
            <a:r>
              <a:rPr lang="en-GB"/>
              <a:t> </a:t>
            </a:r>
            <a:r>
              <a:rPr lang="en-GB" err="1"/>
              <a:t>morbi</a:t>
            </a:r>
            <a:r>
              <a:rPr lang="en-GB"/>
              <a:t>. </a:t>
            </a:r>
            <a:r>
              <a:rPr lang="en-GB" err="1"/>
              <a:t>Tortor</a:t>
            </a:r>
            <a:r>
              <a:rPr lang="en-GB"/>
              <a:t> </a:t>
            </a:r>
            <a:r>
              <a:rPr lang="en-GB" err="1"/>
              <a:t>aliquam</a:t>
            </a:r>
            <a:r>
              <a:rPr lang="en-GB"/>
              <a:t> </a:t>
            </a:r>
            <a:r>
              <a:rPr lang="en-GB" err="1"/>
              <a:t>nulla</a:t>
            </a:r>
            <a:r>
              <a:rPr lang="en-GB"/>
              <a:t> </a:t>
            </a:r>
            <a:r>
              <a:rPr lang="en-GB" err="1"/>
              <a:t>facilisi</a:t>
            </a:r>
            <a:r>
              <a:rPr lang="en-GB"/>
              <a:t> </a:t>
            </a:r>
            <a:r>
              <a:rPr lang="en-GB" err="1"/>
              <a:t>cras</a:t>
            </a:r>
            <a:r>
              <a:rPr lang="en-GB"/>
              <a:t> fermentum. </a:t>
            </a:r>
            <a:r>
              <a:rPr lang="en-GB" err="1"/>
              <a:t>Malesuada</a:t>
            </a:r>
            <a:r>
              <a:rPr lang="en-GB"/>
              <a:t> </a:t>
            </a:r>
            <a:r>
              <a:rPr lang="en-GB" err="1"/>
              <a:t>nunc</a:t>
            </a:r>
            <a:r>
              <a:rPr lang="en-GB"/>
              <a:t> </a:t>
            </a:r>
            <a:r>
              <a:rPr lang="en-GB" err="1"/>
              <a:t>vel</a:t>
            </a:r>
            <a:r>
              <a:rPr lang="en-GB"/>
              <a:t> </a:t>
            </a:r>
            <a:r>
              <a:rPr lang="en-GB" err="1"/>
              <a:t>risus</a:t>
            </a:r>
            <a:r>
              <a:rPr lang="en-GB"/>
              <a:t> </a:t>
            </a:r>
            <a:r>
              <a:rPr lang="en-GB" err="1"/>
              <a:t>commodo</a:t>
            </a:r>
            <a:r>
              <a:rPr lang="en-GB"/>
              <a:t> </a:t>
            </a:r>
            <a:r>
              <a:rPr lang="en-GB" err="1"/>
              <a:t>viverra</a:t>
            </a:r>
            <a:r>
              <a:rPr lang="en-GB"/>
              <a:t> </a:t>
            </a:r>
            <a:r>
              <a:rPr lang="en-GB" err="1"/>
              <a:t>maecenas</a:t>
            </a:r>
            <a:r>
              <a:rPr lang="en-GB"/>
              <a:t>. </a:t>
            </a:r>
            <a:r>
              <a:rPr lang="en-GB" err="1"/>
              <a:t>Arcu</a:t>
            </a:r>
            <a:r>
              <a:rPr lang="en-GB"/>
              <a:t> non </a:t>
            </a:r>
            <a:r>
              <a:rPr lang="en-GB" err="1"/>
              <a:t>odio</a:t>
            </a:r>
            <a:r>
              <a:rPr lang="en-GB"/>
              <a:t> </a:t>
            </a:r>
            <a:r>
              <a:rPr lang="en-GB" err="1"/>
              <a:t>euismod</a:t>
            </a:r>
            <a:r>
              <a:rPr lang="en-GB"/>
              <a:t> lacinia at </a:t>
            </a:r>
            <a:r>
              <a:rPr lang="en-GB" err="1"/>
              <a:t>quis</a:t>
            </a:r>
            <a:r>
              <a:rPr lang="en-GB"/>
              <a:t> </a:t>
            </a:r>
            <a:r>
              <a:rPr lang="en-GB" err="1"/>
              <a:t>risus</a:t>
            </a:r>
            <a:r>
              <a:rPr lang="en-GB"/>
              <a:t>. </a:t>
            </a:r>
            <a:r>
              <a:rPr lang="en-GB" err="1"/>
              <a:t>Dapibus</a:t>
            </a:r>
            <a:r>
              <a:rPr lang="en-GB"/>
              <a:t> </a:t>
            </a:r>
            <a:r>
              <a:rPr lang="en-GB" err="1"/>
              <a:t>ultrices</a:t>
            </a:r>
            <a:r>
              <a:rPr lang="en-GB"/>
              <a:t> in </a:t>
            </a:r>
            <a:r>
              <a:rPr lang="en-GB" err="1"/>
              <a:t>iaculis</a:t>
            </a:r>
            <a:r>
              <a:rPr lang="en-GB"/>
              <a:t> </a:t>
            </a:r>
            <a:r>
              <a:rPr lang="en-GB" err="1"/>
              <a:t>nunc</a:t>
            </a:r>
            <a:r>
              <a:rPr lang="en-GB"/>
              <a:t>. Fermentum dui </a:t>
            </a:r>
            <a:r>
              <a:rPr lang="en-GB" err="1"/>
              <a:t>faucibus</a:t>
            </a:r>
            <a:r>
              <a:rPr lang="en-GB"/>
              <a:t> in </a:t>
            </a:r>
            <a:r>
              <a:rPr lang="en-GB" err="1"/>
              <a:t>ornare</a:t>
            </a:r>
            <a:r>
              <a:rPr lang="en-GB"/>
              <a:t> </a:t>
            </a:r>
            <a:r>
              <a:rPr lang="en-GB" err="1"/>
              <a:t>quam</a:t>
            </a:r>
            <a:r>
              <a:rPr lang="en-GB"/>
              <a:t> </a:t>
            </a:r>
            <a:r>
              <a:rPr lang="en-GB" err="1"/>
              <a:t>viverra</a:t>
            </a:r>
            <a:r>
              <a:rPr lang="en-GB"/>
              <a:t>.</a:t>
            </a:r>
          </a:p>
          <a:p>
            <a:pPr lvl="0"/>
            <a:endParaRPr lang="en-GB"/>
          </a:p>
        </p:txBody>
      </p:sp>
      <p:sp>
        <p:nvSpPr>
          <p:cNvPr id="5" name="Rectangle 4">
            <a:extLst>
              <a:ext uri="{FF2B5EF4-FFF2-40B4-BE49-F238E27FC236}">
                <a16:creationId xmlns:a16="http://schemas.microsoft.com/office/drawing/2014/main" id="{7287AB96-42FD-5DF1-6E07-C785DA185518}"/>
              </a:ext>
            </a:extLst>
          </p:cNvPr>
          <p:cNvSpPr/>
          <p:nvPr userDrawn="1"/>
        </p:nvSpPr>
        <p:spPr>
          <a:xfrm>
            <a:off x="723901" y="6783510"/>
            <a:ext cx="11468100" cy="95693"/>
          </a:xfrm>
          <a:prstGeom prst="rect">
            <a:avLst/>
          </a:prstGeom>
          <a:solidFill>
            <a:srgbClr val="FFE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2400"/>
          </a:p>
        </p:txBody>
      </p:sp>
    </p:spTree>
    <p:extLst>
      <p:ext uri="{BB962C8B-B14F-4D97-AF65-F5344CB8AC3E}">
        <p14:creationId xmlns:p14="http://schemas.microsoft.com/office/powerpoint/2010/main" val="1632554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ver page Light">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BE8FF240-2C96-184B-BF50-BCC6EFB69007}"/>
              </a:ext>
            </a:extLst>
          </p:cNvPr>
          <p:cNvSpPr>
            <a:spLocks noGrp="1"/>
          </p:cNvSpPr>
          <p:nvPr>
            <p:ph type="body" sz="quarter" idx="16" hasCustomPrompt="1"/>
          </p:nvPr>
        </p:nvSpPr>
        <p:spPr>
          <a:xfrm>
            <a:off x="1409701" y="2608618"/>
            <a:ext cx="9291412" cy="478367"/>
          </a:xfrm>
          <a:prstGeom prst="rect">
            <a:avLst/>
          </a:prstGeom>
        </p:spPr>
        <p:txBody>
          <a:bodyPr>
            <a:normAutofit/>
          </a:bodyPr>
          <a:lstStyle>
            <a:lvl1pPr marL="0" indent="0">
              <a:buNone/>
              <a:defRPr sz="2133" b="1" i="0">
                <a:solidFill>
                  <a:srgbClr val="0073A0"/>
                </a:solidFill>
                <a:latin typeface="Source Sans Pro" panose="020B0503030403020204" pitchFamily="34" charset="0"/>
                <a:cs typeface="Arial" panose="020B0604020202020204" pitchFamily="34" charset="0"/>
              </a:defRPr>
            </a:lvl1pPr>
          </a:lstStyle>
          <a:p>
            <a:pPr lvl="0"/>
            <a:r>
              <a:rPr lang="en-GB"/>
              <a:t>Click to add subtitle</a:t>
            </a:r>
            <a:endParaRPr lang="en-US"/>
          </a:p>
        </p:txBody>
      </p:sp>
      <p:sp>
        <p:nvSpPr>
          <p:cNvPr id="2" name="Text Placeholder 4">
            <a:extLst>
              <a:ext uri="{FF2B5EF4-FFF2-40B4-BE49-F238E27FC236}">
                <a16:creationId xmlns:a16="http://schemas.microsoft.com/office/drawing/2014/main" id="{50DB1F15-37EC-C830-706B-5BCF91B821EC}"/>
              </a:ext>
            </a:extLst>
          </p:cNvPr>
          <p:cNvSpPr>
            <a:spLocks noGrp="1"/>
          </p:cNvSpPr>
          <p:nvPr>
            <p:ph type="body" sz="quarter" idx="13" hasCustomPrompt="1"/>
          </p:nvPr>
        </p:nvSpPr>
        <p:spPr>
          <a:xfrm>
            <a:off x="1409221" y="3178860"/>
            <a:ext cx="9291892" cy="1441267"/>
          </a:xfrm>
          <a:prstGeom prst="rect">
            <a:avLst/>
          </a:prstGeom>
        </p:spPr>
        <p:txBody>
          <a:bodyPr>
            <a:noAutofit/>
          </a:bodyPr>
          <a:lstStyle>
            <a:lvl1pPr marL="0" indent="0" algn="l">
              <a:lnSpc>
                <a:spcPts val="5333"/>
              </a:lnSpc>
              <a:buNone/>
              <a:defRPr sz="5000" b="1">
                <a:solidFill>
                  <a:srgbClr val="003E60"/>
                </a:solidFill>
              </a:defRPr>
            </a:lvl1pPr>
          </a:lstStyle>
          <a:p>
            <a:pPr lvl="0"/>
            <a:r>
              <a:rPr lang="en-US"/>
              <a:t>Click to edit</a:t>
            </a:r>
            <a:br>
              <a:rPr lang="en-US"/>
            </a:br>
            <a:r>
              <a:rPr lang="en-US"/>
              <a:t>Master text styles</a:t>
            </a:r>
          </a:p>
        </p:txBody>
      </p:sp>
      <p:sp>
        <p:nvSpPr>
          <p:cNvPr id="3" name="Text Placeholder 4">
            <a:extLst>
              <a:ext uri="{FF2B5EF4-FFF2-40B4-BE49-F238E27FC236}">
                <a16:creationId xmlns:a16="http://schemas.microsoft.com/office/drawing/2014/main" id="{3449DD78-0BAA-FDBA-DD0E-0511BC7D3FF4}"/>
              </a:ext>
            </a:extLst>
          </p:cNvPr>
          <p:cNvSpPr>
            <a:spLocks noGrp="1"/>
          </p:cNvSpPr>
          <p:nvPr>
            <p:ph type="body" sz="quarter" idx="15" hasCustomPrompt="1"/>
          </p:nvPr>
        </p:nvSpPr>
        <p:spPr>
          <a:xfrm>
            <a:off x="1409220" y="5773982"/>
            <a:ext cx="9291411" cy="491861"/>
          </a:xfrm>
          <a:prstGeom prst="rect">
            <a:avLst/>
          </a:prstGeom>
        </p:spPr>
        <p:txBody>
          <a:bodyPr>
            <a:noAutofit/>
          </a:bodyPr>
          <a:lstStyle>
            <a:lvl1pPr marL="0" indent="0" algn="l">
              <a:buNone/>
              <a:defRPr sz="1800" b="0" i="0" baseline="0">
                <a:solidFill>
                  <a:schemeClr val="bg1">
                    <a:lumMod val="65000"/>
                  </a:schemeClr>
                </a:solidFill>
                <a:latin typeface="Source Sans Pro Semibold" panose="020B0603030403020204" pitchFamily="34" charset="0"/>
                <a:ea typeface="Source Sans Pro Semibold" panose="020B0603030403020204" pitchFamily="34" charset="0"/>
                <a:cs typeface="Arial" panose="020B0604020202020204" pitchFamily="34" charset="0"/>
              </a:defRPr>
            </a:lvl1pPr>
            <a:lvl2pPr>
              <a:defRPr b="1" i="0">
                <a:latin typeface="Arial" panose="020B0606030504020204" pitchFamily="34" charset="0"/>
                <a:ea typeface="Arial" panose="020B0606030504020204" pitchFamily="34" charset="0"/>
                <a:cs typeface="Arial" panose="020B0606030504020204" pitchFamily="34" charset="0"/>
              </a:defRPr>
            </a:lvl2pPr>
            <a:lvl3pPr>
              <a:defRPr b="1" i="0">
                <a:latin typeface="Arial" panose="020B0606030504020204" pitchFamily="34" charset="0"/>
                <a:ea typeface="Arial" panose="020B0606030504020204" pitchFamily="34" charset="0"/>
                <a:cs typeface="Arial" panose="020B0606030504020204" pitchFamily="34" charset="0"/>
              </a:defRPr>
            </a:lvl3pPr>
            <a:lvl4pPr>
              <a:defRPr b="1" i="0">
                <a:latin typeface="Arial" panose="020B0606030504020204" pitchFamily="34" charset="0"/>
                <a:ea typeface="Arial" panose="020B0606030504020204" pitchFamily="34" charset="0"/>
                <a:cs typeface="Arial" panose="020B0606030504020204" pitchFamily="34" charset="0"/>
              </a:defRPr>
            </a:lvl4pPr>
            <a:lvl5pPr>
              <a:defRPr b="1" i="0">
                <a:latin typeface="Arial" panose="020B0606030504020204" pitchFamily="34" charset="0"/>
                <a:ea typeface="Arial" panose="020B0606030504020204" pitchFamily="34" charset="0"/>
                <a:cs typeface="Arial" panose="020B0606030504020204" pitchFamily="34" charset="0"/>
              </a:defRPr>
            </a:lvl5pPr>
          </a:lstStyle>
          <a:p>
            <a:pPr lvl="0"/>
            <a:r>
              <a:rPr lang="en-GB"/>
              <a:t>Click to add presenter | date</a:t>
            </a:r>
          </a:p>
        </p:txBody>
      </p:sp>
      <p:pic>
        <p:nvPicPr>
          <p:cNvPr id="4" name="Picture 3" descr="Logo, company name&#10;&#10;Description automatically generated">
            <a:extLst>
              <a:ext uri="{FF2B5EF4-FFF2-40B4-BE49-F238E27FC236}">
                <a16:creationId xmlns:a16="http://schemas.microsoft.com/office/drawing/2014/main" id="{C83ADCCC-5A96-0066-844E-71118B0AAEE5}"/>
              </a:ext>
            </a:extLst>
          </p:cNvPr>
          <p:cNvPicPr>
            <a:picLocks noChangeAspect="1"/>
          </p:cNvPicPr>
          <p:nvPr userDrawn="1"/>
        </p:nvPicPr>
        <p:blipFill>
          <a:blip r:embed="rId2"/>
          <a:stretch>
            <a:fillRect/>
          </a:stretch>
        </p:blipFill>
        <p:spPr>
          <a:xfrm>
            <a:off x="1297020" y="579044"/>
            <a:ext cx="1910675" cy="1145217"/>
          </a:xfrm>
          <a:prstGeom prst="rect">
            <a:avLst/>
          </a:prstGeom>
        </p:spPr>
      </p:pic>
      <p:sp>
        <p:nvSpPr>
          <p:cNvPr id="8" name="Rectangle 7">
            <a:extLst>
              <a:ext uri="{FF2B5EF4-FFF2-40B4-BE49-F238E27FC236}">
                <a16:creationId xmlns:a16="http://schemas.microsoft.com/office/drawing/2014/main" id="{04B0D8A2-B580-C924-F819-C39D2DFE8570}"/>
              </a:ext>
            </a:extLst>
          </p:cNvPr>
          <p:cNvSpPr/>
          <p:nvPr userDrawn="1"/>
        </p:nvSpPr>
        <p:spPr>
          <a:xfrm>
            <a:off x="1509824" y="6783510"/>
            <a:ext cx="10682177" cy="95693"/>
          </a:xfrm>
          <a:prstGeom prst="rect">
            <a:avLst/>
          </a:prstGeom>
          <a:solidFill>
            <a:srgbClr val="FFE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2400"/>
          </a:p>
        </p:txBody>
      </p:sp>
    </p:spTree>
    <p:extLst>
      <p:ext uri="{BB962C8B-B14F-4D97-AF65-F5344CB8AC3E}">
        <p14:creationId xmlns:p14="http://schemas.microsoft.com/office/powerpoint/2010/main" val="2437625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ingle image/chart">
    <p:bg>
      <p:bgPr>
        <a:solidFill>
          <a:srgbClr val="0A395B"/>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5A7720B-CFD9-844D-8184-00529D01B308}"/>
              </a:ext>
            </a:extLst>
          </p:cNvPr>
          <p:cNvSpPr>
            <a:spLocks noGrp="1"/>
          </p:cNvSpPr>
          <p:nvPr>
            <p:ph type="pic" sz="quarter" idx="17"/>
          </p:nvPr>
        </p:nvSpPr>
        <p:spPr>
          <a:xfrm>
            <a:off x="723900" y="2078637"/>
            <a:ext cx="10929179" cy="4034297"/>
          </a:xfrm>
          <a:prstGeom prst="rect">
            <a:avLst/>
          </a:prstGeom>
        </p:spPr>
        <p:txBody>
          <a:bodyPr/>
          <a:lstStyle>
            <a:lvl1pPr marL="0" indent="0" algn="ctr">
              <a:buFontTx/>
              <a:buNone/>
              <a:defRPr>
                <a:solidFill>
                  <a:srgbClr val="0A395B"/>
                </a:solidFill>
              </a:defRPr>
            </a:lvl1pPr>
          </a:lstStyle>
          <a:p>
            <a:r>
              <a:rPr lang="en-US"/>
              <a:t>Click icon to add picture</a:t>
            </a:r>
          </a:p>
        </p:txBody>
      </p:sp>
      <p:sp>
        <p:nvSpPr>
          <p:cNvPr id="7" name="Title 7">
            <a:extLst>
              <a:ext uri="{FF2B5EF4-FFF2-40B4-BE49-F238E27FC236}">
                <a16:creationId xmlns:a16="http://schemas.microsoft.com/office/drawing/2014/main" id="{99FCE8A5-72FA-D04E-A2BD-CECBFACEF60A}"/>
              </a:ext>
            </a:extLst>
          </p:cNvPr>
          <p:cNvSpPr>
            <a:spLocks noGrp="1"/>
          </p:cNvSpPr>
          <p:nvPr>
            <p:ph type="title" hasCustomPrompt="1"/>
          </p:nvPr>
        </p:nvSpPr>
        <p:spPr>
          <a:xfrm>
            <a:off x="725232" y="926045"/>
            <a:ext cx="8982321" cy="505548"/>
          </a:xfrm>
          <a:prstGeom prst="rect">
            <a:avLst/>
          </a:prstGeom>
          <a:noFill/>
        </p:spPr>
        <p:txBody>
          <a:bodyPr>
            <a:noAutofit/>
          </a:bodyPr>
          <a:lstStyle>
            <a:lvl1pPr>
              <a:defRPr sz="4000" b="1" i="0" baseline="0">
                <a:solidFill>
                  <a:schemeClr val="bg1"/>
                </a:solidFill>
                <a:latin typeface="Source Sans Pro Semibold" panose="020B0603030403020204" pitchFamily="34" charset="0"/>
                <a:cs typeface="Arial" panose="020B0604020202020204" pitchFamily="34" charset="0"/>
              </a:defRPr>
            </a:lvl1pPr>
          </a:lstStyle>
          <a:p>
            <a:r>
              <a:rPr lang="en-GB"/>
              <a:t>Click to add title</a:t>
            </a:r>
            <a:endParaRPr lang="en-US"/>
          </a:p>
        </p:txBody>
      </p:sp>
      <p:sp>
        <p:nvSpPr>
          <p:cNvPr id="11" name="Text Placeholder 21">
            <a:extLst>
              <a:ext uri="{FF2B5EF4-FFF2-40B4-BE49-F238E27FC236}">
                <a16:creationId xmlns:a16="http://schemas.microsoft.com/office/drawing/2014/main" id="{D459210A-D34A-C842-A9EB-444B1C75AE6E}"/>
              </a:ext>
            </a:extLst>
          </p:cNvPr>
          <p:cNvSpPr>
            <a:spLocks noGrp="1"/>
          </p:cNvSpPr>
          <p:nvPr>
            <p:ph type="body" sz="quarter" idx="20" hasCustomPrompt="1"/>
          </p:nvPr>
        </p:nvSpPr>
        <p:spPr>
          <a:xfrm>
            <a:off x="723901" y="1460602"/>
            <a:ext cx="8983064" cy="347133"/>
          </a:xfrm>
          <a:prstGeom prst="rect">
            <a:avLst/>
          </a:prstGeom>
        </p:spPr>
        <p:txBody>
          <a:bodyPr>
            <a:noAutofit/>
          </a:bodyPr>
          <a:lstStyle>
            <a:lvl1pPr marL="0" indent="0">
              <a:buNone/>
              <a:defRPr b="1">
                <a:solidFill>
                  <a:schemeClr val="bg2"/>
                </a:solidFill>
              </a:defRPr>
            </a:lvl1pPr>
          </a:lstStyle>
          <a:p>
            <a:pPr lvl="0"/>
            <a:r>
              <a:rPr lang="en-GB"/>
              <a:t>Click to add subtitle</a:t>
            </a:r>
          </a:p>
        </p:txBody>
      </p:sp>
      <p:sp>
        <p:nvSpPr>
          <p:cNvPr id="8" name="Slide Number Placeholder 7">
            <a:extLst>
              <a:ext uri="{FF2B5EF4-FFF2-40B4-BE49-F238E27FC236}">
                <a16:creationId xmlns:a16="http://schemas.microsoft.com/office/drawing/2014/main" id="{2C012AB0-F4BF-9544-A4A7-0AD273D018C2}"/>
              </a:ext>
            </a:extLst>
          </p:cNvPr>
          <p:cNvSpPr>
            <a:spLocks noGrp="1"/>
          </p:cNvSpPr>
          <p:nvPr>
            <p:ph type="sldNum" sz="quarter" idx="4"/>
          </p:nvPr>
        </p:nvSpPr>
        <p:spPr>
          <a:xfrm>
            <a:off x="9127384" y="6357600"/>
            <a:ext cx="2743200" cy="365125"/>
          </a:xfrm>
          <a:prstGeom prst="rect">
            <a:avLst/>
          </a:prstGeom>
        </p:spPr>
        <p:txBody>
          <a:bodyPr vert="horz" lIns="91440" tIns="45720" rIns="91440" bIns="45720" rtlCol="0" anchor="ctr"/>
          <a:lstStyle>
            <a:lvl1pPr algn="r">
              <a:defRPr sz="1200" b="0" i="0">
                <a:solidFill>
                  <a:schemeClr val="bg1">
                    <a:lumMod val="65000"/>
                  </a:schemeClr>
                </a:solidFill>
                <a:latin typeface="Arial" panose="020B0604020202020204" pitchFamily="34" charset="0"/>
              </a:defRPr>
            </a:lvl1pPr>
          </a:lstStyle>
          <a:p>
            <a:fld id="{9445717F-2858-4043-A9CA-B2273EB60975}" type="slidenum">
              <a:rPr lang="en-US" smtClean="0"/>
              <a:pPr/>
              <a:t>‹#›</a:t>
            </a:fld>
            <a:endParaRPr lang="en-US"/>
          </a:p>
        </p:txBody>
      </p:sp>
      <p:sp>
        <p:nvSpPr>
          <p:cNvPr id="5" name="Rectangle 4">
            <a:extLst>
              <a:ext uri="{FF2B5EF4-FFF2-40B4-BE49-F238E27FC236}">
                <a16:creationId xmlns:a16="http://schemas.microsoft.com/office/drawing/2014/main" id="{87AC2D10-1D0D-BEFF-F12F-0575FC7FA0C5}"/>
              </a:ext>
            </a:extLst>
          </p:cNvPr>
          <p:cNvSpPr/>
          <p:nvPr userDrawn="1"/>
        </p:nvSpPr>
        <p:spPr>
          <a:xfrm>
            <a:off x="725230" y="6790003"/>
            <a:ext cx="11466769" cy="89200"/>
          </a:xfrm>
          <a:prstGeom prst="rect">
            <a:avLst/>
          </a:prstGeom>
          <a:solidFill>
            <a:srgbClr val="FFE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2400"/>
          </a:p>
        </p:txBody>
      </p:sp>
      <p:pic>
        <p:nvPicPr>
          <p:cNvPr id="2" name="Picture 1" descr="A picture containing graphical user interface&#10;&#10;Description automatically generated">
            <a:extLst>
              <a:ext uri="{FF2B5EF4-FFF2-40B4-BE49-F238E27FC236}">
                <a16:creationId xmlns:a16="http://schemas.microsoft.com/office/drawing/2014/main" id="{DDE8BCB8-31D3-4395-9C50-C24DA6806B4A}"/>
              </a:ext>
            </a:extLst>
          </p:cNvPr>
          <p:cNvPicPr>
            <a:picLocks noChangeAspect="1"/>
          </p:cNvPicPr>
          <p:nvPr userDrawn="1"/>
        </p:nvPicPr>
        <p:blipFill>
          <a:blip r:embed="rId2"/>
          <a:stretch>
            <a:fillRect/>
          </a:stretch>
        </p:blipFill>
        <p:spPr>
          <a:xfrm>
            <a:off x="10008047" y="352052"/>
            <a:ext cx="1910675" cy="1145217"/>
          </a:xfrm>
          <a:prstGeom prst="rect">
            <a:avLst/>
          </a:prstGeom>
        </p:spPr>
      </p:pic>
    </p:spTree>
    <p:extLst>
      <p:ext uri="{BB962C8B-B14F-4D97-AF65-F5344CB8AC3E}">
        <p14:creationId xmlns:p14="http://schemas.microsoft.com/office/powerpoint/2010/main" val="3999118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End page— blue ">
    <p:bg>
      <p:bgPr>
        <a:solidFill>
          <a:srgbClr val="003E60"/>
        </a:soli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6F8FDD63-9674-CACA-786F-769DD6248B73}"/>
              </a:ext>
            </a:extLst>
          </p:cNvPr>
          <p:cNvSpPr>
            <a:spLocks noGrp="1"/>
          </p:cNvSpPr>
          <p:nvPr>
            <p:ph type="body" sz="quarter" idx="14" hasCustomPrompt="1"/>
          </p:nvPr>
        </p:nvSpPr>
        <p:spPr>
          <a:xfrm>
            <a:off x="1450055" y="2983524"/>
            <a:ext cx="9291892" cy="1437680"/>
          </a:xfrm>
        </p:spPr>
        <p:txBody>
          <a:bodyPr>
            <a:noAutofit/>
          </a:bodyPr>
          <a:lstStyle>
            <a:lvl1pPr marL="0" indent="0" algn="l">
              <a:lnSpc>
                <a:spcPts val="5333"/>
              </a:lnSpc>
              <a:spcBef>
                <a:spcPts val="0"/>
              </a:spcBef>
              <a:buNone/>
              <a:defRPr sz="5000" b="1">
                <a:solidFill>
                  <a:srgbClr val="EAECED"/>
                </a:solidFill>
              </a:defRPr>
            </a:lvl1pPr>
          </a:lstStyle>
          <a:p>
            <a:pPr lvl="0"/>
            <a:r>
              <a:rPr lang="en-GB"/>
              <a:t>Click to add end page text</a:t>
            </a:r>
          </a:p>
        </p:txBody>
      </p:sp>
      <p:pic>
        <p:nvPicPr>
          <p:cNvPr id="6" name="Picture 5" descr="A picture containing graphical user interface&#10;&#10;Description automatically generated">
            <a:extLst>
              <a:ext uri="{FF2B5EF4-FFF2-40B4-BE49-F238E27FC236}">
                <a16:creationId xmlns:a16="http://schemas.microsoft.com/office/drawing/2014/main" id="{EB747D04-D878-252D-86A4-C89D5CB38B34}"/>
              </a:ext>
            </a:extLst>
          </p:cNvPr>
          <p:cNvPicPr>
            <a:picLocks noChangeAspect="1"/>
          </p:cNvPicPr>
          <p:nvPr userDrawn="1"/>
        </p:nvPicPr>
        <p:blipFill>
          <a:blip r:embed="rId2"/>
          <a:stretch>
            <a:fillRect/>
          </a:stretch>
        </p:blipFill>
        <p:spPr>
          <a:xfrm>
            <a:off x="1297021" y="579546"/>
            <a:ext cx="1910675" cy="1145217"/>
          </a:xfrm>
          <a:prstGeom prst="rect">
            <a:avLst/>
          </a:prstGeom>
        </p:spPr>
      </p:pic>
      <p:sp>
        <p:nvSpPr>
          <p:cNvPr id="8" name="Rectangle 7">
            <a:extLst>
              <a:ext uri="{FF2B5EF4-FFF2-40B4-BE49-F238E27FC236}">
                <a16:creationId xmlns:a16="http://schemas.microsoft.com/office/drawing/2014/main" id="{85937E9F-3682-BA48-CD5B-52645781BB53}"/>
              </a:ext>
            </a:extLst>
          </p:cNvPr>
          <p:cNvSpPr/>
          <p:nvPr userDrawn="1"/>
        </p:nvSpPr>
        <p:spPr>
          <a:xfrm>
            <a:off x="1524001" y="6790003"/>
            <a:ext cx="10667999" cy="89200"/>
          </a:xfrm>
          <a:prstGeom prst="rect">
            <a:avLst/>
          </a:prstGeom>
          <a:solidFill>
            <a:srgbClr val="FFE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2400"/>
          </a:p>
        </p:txBody>
      </p:sp>
    </p:spTree>
    <p:extLst>
      <p:ext uri="{BB962C8B-B14F-4D97-AF65-F5344CB8AC3E}">
        <p14:creationId xmlns:p14="http://schemas.microsoft.com/office/powerpoint/2010/main" val="551004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0CFCAE8-E1D6-8C7B-9C87-805B7CE95960}"/>
              </a:ext>
            </a:extLst>
          </p:cNvPr>
          <p:cNvSpPr>
            <a:spLocks noGrp="1"/>
          </p:cNvSpPr>
          <p:nvPr>
            <p:ph type="body" sz="quarter" idx="16"/>
          </p:nvPr>
        </p:nvSpPr>
        <p:spPr>
          <a:xfrm>
            <a:off x="1409220" y="2834640"/>
            <a:ext cx="9332485" cy="508000"/>
          </a:xfrm>
        </p:spPr>
        <p:txBody>
          <a:bodyPr>
            <a:normAutofit/>
          </a:bodyPr>
          <a:lstStyle/>
          <a:p>
            <a:pPr algn="ctr"/>
            <a:r>
              <a:rPr lang="en-NZ" sz="2400">
                <a:latin typeface="Calibri" panose="020F0502020204030204" pitchFamily="34" charset="0"/>
                <a:ea typeface="Calibri" panose="020F0502020204030204" pitchFamily="34" charset="0"/>
                <a:cs typeface="Calibri" panose="020F0502020204030204" pitchFamily="34" charset="0"/>
              </a:rPr>
              <a:t>Presentation for Councillors on Resource Management Reform</a:t>
            </a:r>
            <a:endParaRPr lang="en-NZ" sz="2400"/>
          </a:p>
        </p:txBody>
      </p:sp>
      <p:sp>
        <p:nvSpPr>
          <p:cNvPr id="3" name="Text Placeholder 2">
            <a:extLst>
              <a:ext uri="{FF2B5EF4-FFF2-40B4-BE49-F238E27FC236}">
                <a16:creationId xmlns:a16="http://schemas.microsoft.com/office/drawing/2014/main" id="{9A93D632-AE30-4338-D686-AA7A63E67C8E}"/>
              </a:ext>
            </a:extLst>
          </p:cNvPr>
          <p:cNvSpPr>
            <a:spLocks noGrp="1"/>
          </p:cNvSpPr>
          <p:nvPr>
            <p:ph type="body" sz="quarter" idx="13"/>
          </p:nvPr>
        </p:nvSpPr>
        <p:spPr>
          <a:xfrm>
            <a:off x="1409220" y="3429000"/>
            <a:ext cx="9332485" cy="1937657"/>
          </a:xfrm>
        </p:spPr>
        <p:txBody>
          <a:bodyPr/>
          <a:lstStyle/>
          <a:p>
            <a:pPr algn="ctr"/>
            <a:r>
              <a:rPr lang="en-US" sz="4800">
                <a:latin typeface="Calibri" panose="020F0502020204030204" pitchFamily="34" charset="0"/>
                <a:ea typeface="Calibri" panose="020F0502020204030204" pitchFamily="34" charset="0"/>
                <a:cs typeface="Calibri" panose="020F0502020204030204" pitchFamily="34" charset="0"/>
              </a:rPr>
              <a:t>Illustrative National Policy Direction</a:t>
            </a:r>
            <a:endParaRPr lang="en-NZ" sz="4800">
              <a:latin typeface="Calibri" panose="020F0502020204030204" pitchFamily="34" charset="0"/>
              <a:ea typeface="Calibri" panose="020F0502020204030204" pitchFamily="34" charset="0"/>
              <a:cs typeface="Calibri" panose="020F0502020204030204" pitchFamily="34" charset="0"/>
            </a:endParaRPr>
          </a:p>
          <a:p>
            <a:br>
              <a:rPr lang="en-NZ"/>
            </a:br>
            <a:endParaRPr lang="en-NZ" sz="3200"/>
          </a:p>
        </p:txBody>
      </p:sp>
      <p:sp>
        <p:nvSpPr>
          <p:cNvPr id="5" name="Text Placeholder 4">
            <a:extLst>
              <a:ext uri="{FF2B5EF4-FFF2-40B4-BE49-F238E27FC236}">
                <a16:creationId xmlns:a16="http://schemas.microsoft.com/office/drawing/2014/main" id="{129DD7EE-0F60-3EC5-F355-4332D9C79FFB}"/>
              </a:ext>
            </a:extLst>
          </p:cNvPr>
          <p:cNvSpPr>
            <a:spLocks noGrp="1"/>
          </p:cNvSpPr>
          <p:nvPr>
            <p:ph type="body" sz="quarter" idx="15"/>
          </p:nvPr>
        </p:nvSpPr>
        <p:spPr>
          <a:xfrm>
            <a:off x="1409220" y="6065591"/>
            <a:ext cx="9291411" cy="491861"/>
          </a:xfrm>
        </p:spPr>
        <p:txBody>
          <a:bodyPr/>
          <a:lstStyle/>
          <a:p>
            <a:r>
              <a:rPr lang="en-NZ"/>
              <a:t>17 September 2026</a:t>
            </a:r>
          </a:p>
        </p:txBody>
      </p:sp>
    </p:spTree>
    <p:extLst>
      <p:ext uri="{BB962C8B-B14F-4D97-AF65-F5344CB8AC3E}">
        <p14:creationId xmlns:p14="http://schemas.microsoft.com/office/powerpoint/2010/main" val="3546650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9253F1F-E314-E39A-BEF6-000A2FF53116}"/>
              </a:ext>
            </a:extLst>
          </p:cNvPr>
          <p:cNvSpPr>
            <a:spLocks noGrp="1"/>
          </p:cNvSpPr>
          <p:nvPr>
            <p:ph type="pic" sz="quarter" idx="17"/>
          </p:nvPr>
        </p:nvSpPr>
        <p:spPr>
          <a:xfrm>
            <a:off x="723901" y="1457325"/>
            <a:ext cx="9225318" cy="5011715"/>
          </a:xfrm>
        </p:spPr>
        <p:txBody>
          <a:bodyPr>
            <a:normAutofit/>
          </a:bodyPr>
          <a:lstStyle/>
          <a:p>
            <a:pPr algn="l"/>
            <a:r>
              <a:rPr lang="en-NZ" sz="3500" b="1">
                <a:solidFill>
                  <a:schemeClr val="bg1"/>
                </a:solidFill>
              </a:rPr>
              <a:t>Purpose of the presentation</a:t>
            </a:r>
          </a:p>
          <a:p>
            <a:pPr algn="l"/>
            <a:endParaRPr lang="en-NZ" b="1">
              <a:solidFill>
                <a:schemeClr val="bg1"/>
              </a:solidFill>
            </a:endParaRPr>
          </a:p>
          <a:p>
            <a:pPr marL="457200" indent="-457200" algn="l">
              <a:spcBef>
                <a:spcPts val="1200"/>
              </a:spcBef>
              <a:spcAft>
                <a:spcPts val="600"/>
              </a:spcAft>
              <a:buFont typeface="Arial" panose="020B0604020202020204" pitchFamily="34" charset="0"/>
              <a:buChar char="•"/>
            </a:pPr>
            <a:r>
              <a:rPr lang="en-NZ">
                <a:solidFill>
                  <a:schemeClr val="bg1"/>
                </a:solidFill>
              </a:rPr>
              <a:t>To provide a high-level overview of the Illustrative National Policy Direction (INPD)</a:t>
            </a:r>
          </a:p>
          <a:p>
            <a:pPr marL="457200" indent="-457200" algn="l">
              <a:spcBef>
                <a:spcPts val="1200"/>
              </a:spcBef>
              <a:spcAft>
                <a:spcPts val="600"/>
              </a:spcAft>
              <a:buFont typeface="Arial" panose="020B0604020202020204" pitchFamily="34" charset="0"/>
              <a:buChar char="•"/>
            </a:pPr>
            <a:r>
              <a:rPr lang="en-NZ">
                <a:solidFill>
                  <a:schemeClr val="bg1"/>
                </a:solidFill>
              </a:rPr>
              <a:t>To discuss the need for feedback on the structure and usability of the INPD, and on how it will function in practice under the new planning system </a:t>
            </a:r>
          </a:p>
          <a:p>
            <a:pPr algn="l">
              <a:spcBef>
                <a:spcPts val="1200"/>
              </a:spcBef>
              <a:spcAft>
                <a:spcPts val="600"/>
              </a:spcAft>
            </a:pPr>
            <a:endParaRPr lang="en-NZ">
              <a:solidFill>
                <a:schemeClr val="bg1"/>
              </a:solidFill>
            </a:endParaRPr>
          </a:p>
          <a:p>
            <a:pPr algn="l"/>
            <a:endParaRPr lang="en-NZ" b="1">
              <a:solidFill>
                <a:schemeClr val="bg1"/>
              </a:solidFill>
            </a:endParaRPr>
          </a:p>
          <a:p>
            <a:pPr marL="457200" indent="-457200" algn="l">
              <a:buFont typeface="Arial" panose="020B0604020202020204" pitchFamily="34" charset="0"/>
              <a:buChar char="•"/>
            </a:pPr>
            <a:endParaRPr lang="en-NZ">
              <a:solidFill>
                <a:schemeClr val="bg1"/>
              </a:solidFill>
            </a:endParaRPr>
          </a:p>
        </p:txBody>
      </p:sp>
    </p:spTree>
    <p:extLst>
      <p:ext uri="{BB962C8B-B14F-4D97-AF65-F5344CB8AC3E}">
        <p14:creationId xmlns:p14="http://schemas.microsoft.com/office/powerpoint/2010/main" val="3019810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058DB-9BC6-DB29-CBB8-D1EB2031DE1F}"/>
            </a:ext>
          </a:extLst>
        </p:cNvPr>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B20B4F4-BC4C-F0D1-4958-CE90C77B9DB2}"/>
              </a:ext>
            </a:extLst>
          </p:cNvPr>
          <p:cNvSpPr>
            <a:spLocks noGrp="1"/>
          </p:cNvSpPr>
          <p:nvPr>
            <p:ph type="pic" sz="quarter" idx="17"/>
          </p:nvPr>
        </p:nvSpPr>
        <p:spPr>
          <a:xfrm>
            <a:off x="1103853" y="470847"/>
            <a:ext cx="9225318" cy="5916305"/>
          </a:xfrm>
        </p:spPr>
        <p:txBody>
          <a:bodyPr>
            <a:normAutofit/>
          </a:bodyPr>
          <a:lstStyle/>
          <a:p>
            <a:pPr algn="l"/>
            <a:endParaRPr lang="en-NZ" sz="1400" b="1">
              <a:solidFill>
                <a:schemeClr val="bg1"/>
              </a:solidFill>
            </a:endParaRPr>
          </a:p>
          <a:p>
            <a:pPr algn="l"/>
            <a:r>
              <a:rPr lang="en-NZ" sz="3500" b="1">
                <a:solidFill>
                  <a:schemeClr val="bg1"/>
                </a:solidFill>
              </a:rPr>
              <a:t>Structure of the presentation</a:t>
            </a:r>
          </a:p>
          <a:p>
            <a:pPr algn="l"/>
            <a:endParaRPr lang="en-NZ" sz="3500">
              <a:solidFill>
                <a:schemeClr val="bg1"/>
              </a:solidFill>
            </a:endParaRPr>
          </a:p>
          <a:p>
            <a:pPr marL="0" lvl="1" indent="0">
              <a:lnSpc>
                <a:spcPct val="100000"/>
              </a:lnSpc>
              <a:spcBef>
                <a:spcPts val="1200"/>
              </a:spcBef>
              <a:spcAft>
                <a:spcPts val="600"/>
              </a:spcAft>
              <a:buNone/>
            </a:pPr>
            <a:r>
              <a:rPr lang="en-NZ" sz="2800">
                <a:solidFill>
                  <a:schemeClr val="bg1"/>
                </a:solidFill>
              </a:rPr>
              <a:t>Section A: Introduction</a:t>
            </a:r>
          </a:p>
          <a:p>
            <a:pPr marL="0" lvl="1" indent="0">
              <a:lnSpc>
                <a:spcPct val="100000"/>
              </a:lnSpc>
              <a:spcBef>
                <a:spcPts val="1200"/>
              </a:spcBef>
              <a:spcAft>
                <a:spcPts val="600"/>
              </a:spcAft>
              <a:buNone/>
            </a:pPr>
            <a:r>
              <a:rPr lang="en-NZ" sz="2800">
                <a:solidFill>
                  <a:schemeClr val="bg1"/>
                </a:solidFill>
              </a:rPr>
              <a:t>Section B: INPD Key cross-cutting directives</a:t>
            </a:r>
          </a:p>
          <a:p>
            <a:pPr marL="0" lvl="1" indent="0">
              <a:lnSpc>
                <a:spcPct val="100000"/>
              </a:lnSpc>
              <a:spcBef>
                <a:spcPts val="1200"/>
              </a:spcBef>
              <a:spcAft>
                <a:spcPts val="600"/>
              </a:spcAft>
              <a:buNone/>
            </a:pPr>
            <a:r>
              <a:rPr lang="en-NZ" sz="2800">
                <a:solidFill>
                  <a:schemeClr val="bg1"/>
                </a:solidFill>
              </a:rPr>
              <a:t>Section C: INPD Themes and key observations</a:t>
            </a:r>
          </a:p>
          <a:p>
            <a:pPr marL="0" lvl="1" indent="0">
              <a:lnSpc>
                <a:spcPct val="100000"/>
              </a:lnSpc>
              <a:spcBef>
                <a:spcPts val="1200"/>
              </a:spcBef>
              <a:spcAft>
                <a:spcPts val="600"/>
              </a:spcAft>
              <a:buNone/>
            </a:pPr>
            <a:r>
              <a:rPr lang="en-NZ" sz="2800">
                <a:solidFill>
                  <a:schemeClr val="bg1"/>
                </a:solidFill>
              </a:rPr>
              <a:t>Section D: System-wide directives</a:t>
            </a:r>
          </a:p>
          <a:p>
            <a:pPr marL="0" lvl="1" indent="0">
              <a:lnSpc>
                <a:spcPct val="100000"/>
              </a:lnSpc>
              <a:spcBef>
                <a:spcPts val="1200"/>
              </a:spcBef>
              <a:spcAft>
                <a:spcPts val="600"/>
              </a:spcAft>
              <a:buNone/>
            </a:pPr>
            <a:r>
              <a:rPr lang="en-NZ" sz="2800">
                <a:solidFill>
                  <a:schemeClr val="bg1"/>
                </a:solidFill>
              </a:rPr>
              <a:t>Section E: Next steps</a:t>
            </a:r>
          </a:p>
          <a:p>
            <a:pPr marL="457200" indent="-457200" algn="l">
              <a:buFont typeface="Arial" panose="020B0604020202020204" pitchFamily="34" charset="0"/>
              <a:buChar char="•"/>
            </a:pPr>
            <a:endParaRPr lang="en-NZ">
              <a:solidFill>
                <a:schemeClr val="bg1"/>
              </a:solidFill>
            </a:endParaRPr>
          </a:p>
        </p:txBody>
      </p:sp>
    </p:spTree>
    <p:extLst>
      <p:ext uri="{BB962C8B-B14F-4D97-AF65-F5344CB8AC3E}">
        <p14:creationId xmlns:p14="http://schemas.microsoft.com/office/powerpoint/2010/main" val="3713205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D6B6E-8C4A-1887-6FBF-FA695801BB4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05A1965-556A-BCD1-1A1C-777060B4A5D7}"/>
              </a:ext>
            </a:extLst>
          </p:cNvPr>
          <p:cNvSpPr>
            <a:spLocks noGrp="1"/>
          </p:cNvSpPr>
          <p:nvPr>
            <p:ph type="sldNum" sz="quarter" idx="4"/>
          </p:nvPr>
        </p:nvSpPr>
        <p:spPr/>
        <p:txBody>
          <a:bodyPr/>
          <a:lstStyle/>
          <a:p>
            <a:fld id="{9445717F-2858-4043-A9CA-B2273EB60975}" type="slidenum">
              <a:rPr lang="en-US" smtClean="0"/>
              <a:pPr/>
              <a:t>4</a:t>
            </a:fld>
            <a:endParaRPr lang="en-US"/>
          </a:p>
        </p:txBody>
      </p:sp>
      <p:sp>
        <p:nvSpPr>
          <p:cNvPr id="6" name="Picture Placeholder 5">
            <a:extLst>
              <a:ext uri="{FF2B5EF4-FFF2-40B4-BE49-F238E27FC236}">
                <a16:creationId xmlns:a16="http://schemas.microsoft.com/office/drawing/2014/main" id="{9E43D267-AE2C-F2B5-E4BF-63B457DAF0B1}"/>
              </a:ext>
            </a:extLst>
          </p:cNvPr>
          <p:cNvSpPr>
            <a:spLocks noGrp="1"/>
          </p:cNvSpPr>
          <p:nvPr>
            <p:ph type="pic" sz="quarter" idx="17"/>
          </p:nvPr>
        </p:nvSpPr>
        <p:spPr>
          <a:xfrm>
            <a:off x="1050588" y="2333767"/>
            <a:ext cx="3937670" cy="3705083"/>
          </a:xfrm>
        </p:spPr>
        <p:txBody>
          <a:bodyPr>
            <a:normAutofit/>
          </a:bodyPr>
          <a:lstStyle/>
          <a:p>
            <a:pPr algn="l">
              <a:lnSpc>
                <a:spcPct val="110000"/>
              </a:lnSpc>
              <a:spcBef>
                <a:spcPts val="1800"/>
              </a:spcBef>
              <a:spcAft>
                <a:spcPts val="1200"/>
              </a:spcAft>
            </a:pPr>
            <a:r>
              <a:rPr lang="en-NZ" sz="3600" b="1">
                <a:solidFill>
                  <a:schemeClr val="bg1"/>
                </a:solidFill>
              </a:rPr>
              <a:t>Section A:</a:t>
            </a:r>
          </a:p>
          <a:p>
            <a:pPr algn="l">
              <a:lnSpc>
                <a:spcPct val="110000"/>
              </a:lnSpc>
              <a:spcBef>
                <a:spcPts val="600"/>
              </a:spcBef>
              <a:spcAft>
                <a:spcPts val="600"/>
              </a:spcAft>
            </a:pPr>
            <a:r>
              <a:rPr lang="en-NZ" sz="3600" b="1">
                <a:solidFill>
                  <a:schemeClr val="bg1"/>
                </a:solidFill>
              </a:rPr>
              <a:t>Introduction </a:t>
            </a:r>
            <a:endParaRPr lang="en-NZ" sz="3600">
              <a:solidFill>
                <a:schemeClr val="bg1"/>
              </a:solidFill>
            </a:endParaRPr>
          </a:p>
        </p:txBody>
      </p:sp>
      <p:sp>
        <p:nvSpPr>
          <p:cNvPr id="2" name="Picture Placeholder 1">
            <a:extLst>
              <a:ext uri="{FF2B5EF4-FFF2-40B4-BE49-F238E27FC236}">
                <a16:creationId xmlns:a16="http://schemas.microsoft.com/office/drawing/2014/main" id="{0FD746C5-B8B0-00FC-8966-B70D099BFBE4}"/>
              </a:ext>
            </a:extLst>
          </p:cNvPr>
          <p:cNvSpPr txBox="1">
            <a:spLocks/>
          </p:cNvSpPr>
          <p:nvPr/>
        </p:nvSpPr>
        <p:spPr>
          <a:xfrm>
            <a:off x="5923129" y="1933717"/>
            <a:ext cx="5588758" cy="370508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Tx/>
              <a:buNone/>
              <a:defRPr sz="2800" kern="1200">
                <a:solidFill>
                  <a:srgbClr val="0A39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NZ" b="1">
              <a:solidFill>
                <a:schemeClr val="bg1"/>
              </a:solidFill>
            </a:endParaRPr>
          </a:p>
          <a:p>
            <a:pPr marL="514350" lvl="2" indent="-514350">
              <a:lnSpc>
                <a:spcPct val="100000"/>
              </a:lnSpc>
              <a:spcBef>
                <a:spcPts val="600"/>
              </a:spcBef>
              <a:spcAft>
                <a:spcPts val="600"/>
              </a:spcAft>
            </a:pPr>
            <a:r>
              <a:rPr lang="en-NZ" sz="2400">
                <a:solidFill>
                  <a:schemeClr val="bg1"/>
                </a:solidFill>
              </a:rPr>
              <a:t>Recap of new RM framework</a:t>
            </a:r>
          </a:p>
          <a:p>
            <a:pPr marL="514350" lvl="2" indent="-514350">
              <a:lnSpc>
                <a:spcPct val="100000"/>
              </a:lnSpc>
              <a:spcBef>
                <a:spcPts val="600"/>
              </a:spcBef>
              <a:spcAft>
                <a:spcPts val="600"/>
              </a:spcAft>
            </a:pPr>
            <a:r>
              <a:rPr lang="en-NZ" sz="2400">
                <a:solidFill>
                  <a:schemeClr val="bg1"/>
                </a:solidFill>
              </a:rPr>
              <a:t>What is the INPD?</a:t>
            </a:r>
          </a:p>
          <a:p>
            <a:pPr marL="514350" lvl="2" indent="-514350">
              <a:lnSpc>
                <a:spcPct val="100000"/>
              </a:lnSpc>
              <a:spcBef>
                <a:spcPts val="600"/>
              </a:spcBef>
              <a:spcAft>
                <a:spcPts val="600"/>
              </a:spcAft>
            </a:pPr>
            <a:r>
              <a:rPr lang="en-NZ" sz="2400">
                <a:solidFill>
                  <a:schemeClr val="bg1"/>
                </a:solidFill>
              </a:rPr>
              <a:t>How is the INPD structured?</a:t>
            </a:r>
            <a:endParaRPr lang="en-NZ" sz="2200">
              <a:solidFill>
                <a:schemeClr val="bg1"/>
              </a:solidFill>
            </a:endParaRPr>
          </a:p>
          <a:p>
            <a:pPr marL="514350" lvl="2" indent="-514350">
              <a:lnSpc>
                <a:spcPct val="100000"/>
              </a:lnSpc>
              <a:spcBef>
                <a:spcPts val="600"/>
              </a:spcBef>
              <a:spcAft>
                <a:spcPts val="600"/>
              </a:spcAft>
            </a:pPr>
            <a:r>
              <a:rPr lang="en-NZ" sz="2400">
                <a:solidFill>
                  <a:schemeClr val="bg1"/>
                </a:solidFill>
              </a:rPr>
              <a:t>What feedback is the Government seeking </a:t>
            </a:r>
          </a:p>
          <a:p>
            <a:pPr marL="514350" lvl="2" indent="-514350">
              <a:lnSpc>
                <a:spcPct val="100000"/>
              </a:lnSpc>
              <a:spcBef>
                <a:spcPts val="600"/>
              </a:spcBef>
              <a:spcAft>
                <a:spcPts val="600"/>
              </a:spcAft>
            </a:pPr>
            <a:r>
              <a:rPr lang="en-NZ" sz="2400">
                <a:solidFill>
                  <a:schemeClr val="bg1"/>
                </a:solidFill>
              </a:rPr>
              <a:t>Initial feedback from staff for discussion</a:t>
            </a:r>
          </a:p>
          <a:p>
            <a:pPr algn="l"/>
            <a:endParaRPr lang="en-NZ">
              <a:solidFill>
                <a:schemeClr val="bg1"/>
              </a:solidFill>
            </a:endParaRPr>
          </a:p>
        </p:txBody>
      </p:sp>
    </p:spTree>
    <p:extLst>
      <p:ext uri="{BB962C8B-B14F-4D97-AF65-F5344CB8AC3E}">
        <p14:creationId xmlns:p14="http://schemas.microsoft.com/office/powerpoint/2010/main" val="1529725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E36D0-25FD-01B5-E790-CB4D4EA97FAC}"/>
              </a:ext>
            </a:extLst>
          </p:cNvPr>
          <p:cNvSpPr>
            <a:spLocks noGrp="1"/>
          </p:cNvSpPr>
          <p:nvPr>
            <p:ph type="title"/>
          </p:nvPr>
        </p:nvSpPr>
        <p:spPr>
          <a:xfrm>
            <a:off x="552889" y="409595"/>
            <a:ext cx="11480255" cy="539325"/>
          </a:xfrm>
        </p:spPr>
        <p:txBody>
          <a:bodyPr/>
          <a:lstStyle/>
          <a:p>
            <a:r>
              <a:rPr lang="en-NZ" b="1">
                <a:latin typeface="Calibri" panose="020F0502020204030204" pitchFamily="34" charset="0"/>
                <a:ea typeface="Calibri" panose="020F0502020204030204" pitchFamily="34" charset="0"/>
                <a:cs typeface="Calibri" panose="020F0502020204030204" pitchFamily="34" charset="0"/>
              </a:rPr>
              <a:t>Recap of the new Resource Management framework</a:t>
            </a:r>
            <a:endParaRPr lang="en-NZ"/>
          </a:p>
        </p:txBody>
      </p:sp>
      <p:sp>
        <p:nvSpPr>
          <p:cNvPr id="4" name="Slide Number Placeholder 3">
            <a:extLst>
              <a:ext uri="{FF2B5EF4-FFF2-40B4-BE49-F238E27FC236}">
                <a16:creationId xmlns:a16="http://schemas.microsoft.com/office/drawing/2014/main" id="{CD4AD328-2BFD-256C-0811-66A639B42219}"/>
              </a:ext>
            </a:extLst>
          </p:cNvPr>
          <p:cNvSpPr>
            <a:spLocks noGrp="1"/>
          </p:cNvSpPr>
          <p:nvPr>
            <p:ph type="sldNum" sz="quarter" idx="4"/>
          </p:nvPr>
        </p:nvSpPr>
        <p:spPr/>
        <p:txBody>
          <a:bodyPr/>
          <a:lstStyle/>
          <a:p>
            <a:fld id="{9445717F-2858-4043-A9CA-B2273EB60975}" type="slidenum">
              <a:rPr lang="en-US" smtClean="0"/>
              <a:pPr/>
              <a:t>5</a:t>
            </a:fld>
            <a:endParaRPr lang="en-US"/>
          </a:p>
        </p:txBody>
      </p:sp>
      <p:pic>
        <p:nvPicPr>
          <p:cNvPr id="6" name="Picture 5">
            <a:extLst>
              <a:ext uri="{FF2B5EF4-FFF2-40B4-BE49-F238E27FC236}">
                <a16:creationId xmlns:a16="http://schemas.microsoft.com/office/drawing/2014/main" id="{6723543E-57E3-95AD-C83A-744910BABBFE}"/>
              </a:ext>
            </a:extLst>
          </p:cNvPr>
          <p:cNvPicPr>
            <a:picLocks noChangeAspect="1"/>
          </p:cNvPicPr>
          <p:nvPr/>
        </p:nvPicPr>
        <p:blipFill>
          <a:blip r:embed="rId3"/>
          <a:srcRect r="1957" b="6147"/>
          <a:stretch>
            <a:fillRect/>
          </a:stretch>
        </p:blipFill>
        <p:spPr>
          <a:xfrm>
            <a:off x="1676401" y="1148062"/>
            <a:ext cx="8056879" cy="5574663"/>
          </a:xfrm>
          <a:prstGeom prst="rect">
            <a:avLst/>
          </a:prstGeom>
        </p:spPr>
      </p:pic>
    </p:spTree>
    <p:extLst>
      <p:ext uri="{BB962C8B-B14F-4D97-AF65-F5344CB8AC3E}">
        <p14:creationId xmlns:p14="http://schemas.microsoft.com/office/powerpoint/2010/main" val="2211017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2AA77-4512-7B48-A7CA-06B70B059038}"/>
              </a:ext>
            </a:extLst>
          </p:cNvPr>
          <p:cNvSpPr>
            <a:spLocks noGrp="1"/>
          </p:cNvSpPr>
          <p:nvPr>
            <p:ph type="title"/>
          </p:nvPr>
        </p:nvSpPr>
        <p:spPr>
          <a:xfrm>
            <a:off x="858581" y="404037"/>
            <a:ext cx="10629021" cy="839971"/>
          </a:xfrm>
        </p:spPr>
        <p:txBody>
          <a:bodyPr/>
          <a:lstStyle/>
          <a:p>
            <a:r>
              <a:rPr lang="en-NZ" b="1">
                <a:latin typeface="Calibri" panose="020F0502020204030204" pitchFamily="34" charset="0"/>
                <a:ea typeface="Calibri" panose="020F0502020204030204" pitchFamily="34" charset="0"/>
                <a:cs typeface="Calibri" panose="020F0502020204030204" pitchFamily="34" charset="0"/>
              </a:rPr>
              <a:t>What is the INPD? </a:t>
            </a:r>
            <a:endParaRPr lang="en-US"/>
          </a:p>
        </p:txBody>
      </p:sp>
      <p:sp>
        <p:nvSpPr>
          <p:cNvPr id="4" name="Text Placeholder 3">
            <a:extLst>
              <a:ext uri="{FF2B5EF4-FFF2-40B4-BE49-F238E27FC236}">
                <a16:creationId xmlns:a16="http://schemas.microsoft.com/office/drawing/2014/main" id="{8EA1CDEE-06D7-424E-9107-9BBAAC4AF787}"/>
              </a:ext>
            </a:extLst>
          </p:cNvPr>
          <p:cNvSpPr>
            <a:spLocks noGrp="1"/>
          </p:cNvSpPr>
          <p:nvPr>
            <p:ph type="body" sz="quarter" idx="4294967295"/>
          </p:nvPr>
        </p:nvSpPr>
        <p:spPr>
          <a:xfrm>
            <a:off x="537210" y="1323753"/>
            <a:ext cx="11132820" cy="4954102"/>
          </a:xfrm>
          <a:prstGeom prst="rect">
            <a:avLst/>
          </a:prstGeom>
        </p:spPr>
        <p:txBody>
          <a:bodyPr vert="horz" lIns="91440" tIns="45720" rIns="91440" bIns="45720" rtlCol="0" anchor="t">
            <a:noAutofit/>
          </a:bodyPr>
          <a:lstStyle/>
          <a:p>
            <a:pPr marL="538163" indent="-538163">
              <a:spcBef>
                <a:spcPts val="1200"/>
              </a:spcBef>
              <a:spcAft>
                <a:spcPts val="1200"/>
              </a:spcAft>
            </a:pPr>
            <a:r>
              <a:rPr lang="en-NZ"/>
              <a:t>The INPD is an </a:t>
            </a:r>
            <a:r>
              <a:rPr lang="en-NZ" b="1"/>
              <a:t>early example </a:t>
            </a:r>
            <a:r>
              <a:rPr lang="en-NZ"/>
              <a:t>of </a:t>
            </a:r>
            <a:r>
              <a:rPr lang="en-NZ" b="1"/>
              <a:t>how National Policy Direction </a:t>
            </a:r>
            <a:r>
              <a:rPr lang="en-NZ"/>
              <a:t>(NPD) could operate and </a:t>
            </a:r>
            <a:r>
              <a:rPr lang="en-NZ" b="1"/>
              <a:t>guide future planning </a:t>
            </a:r>
            <a:r>
              <a:rPr lang="en-NZ"/>
              <a:t>under the forthcoming Planning and Natural Environment Acts</a:t>
            </a:r>
          </a:p>
          <a:p>
            <a:pPr marL="538163" indent="-538163">
              <a:spcBef>
                <a:spcPts val="1200"/>
              </a:spcBef>
              <a:spcAft>
                <a:spcPts val="1200"/>
              </a:spcAft>
            </a:pPr>
            <a:r>
              <a:rPr lang="en-NZ"/>
              <a:t>The NPD is the mechanism through which the Government sets </a:t>
            </a:r>
            <a:r>
              <a:rPr lang="en-NZ" b="1"/>
              <a:t>national priorities</a:t>
            </a:r>
          </a:p>
          <a:p>
            <a:pPr marL="537845" indent="-537845">
              <a:spcBef>
                <a:spcPts val="1200"/>
              </a:spcBef>
              <a:spcAft>
                <a:spcPts val="1200"/>
              </a:spcAft>
            </a:pPr>
            <a:r>
              <a:rPr lang="en-NZ" b="1"/>
              <a:t>The NPD </a:t>
            </a:r>
            <a:r>
              <a:rPr lang="en-NZ"/>
              <a:t>provides </a:t>
            </a:r>
            <a:r>
              <a:rPr lang="en-NZ" b="1"/>
              <a:t>direction</a:t>
            </a:r>
            <a:r>
              <a:rPr lang="en-NZ"/>
              <a:t> for</a:t>
            </a:r>
            <a:r>
              <a:rPr lang="en-NZ" strike="sngStrike">
                <a:solidFill>
                  <a:srgbClr val="FF0000"/>
                </a:solidFill>
              </a:rPr>
              <a:t> </a:t>
            </a:r>
            <a:r>
              <a:rPr lang="en-NZ"/>
              <a:t>preparing Regional Spatial Plans (RSPs), Land Use Plans (LUPs) &amp; Natural Environment Plans (NEPs)</a:t>
            </a:r>
          </a:p>
          <a:p>
            <a:pPr marL="542925" indent="-542925">
              <a:spcBef>
                <a:spcPts val="1200"/>
              </a:spcBef>
              <a:spcAft>
                <a:spcPts val="1200"/>
              </a:spcAft>
            </a:pPr>
            <a:r>
              <a:rPr lang="en-NZ"/>
              <a:t>The INPD has been developed to </a:t>
            </a:r>
            <a:r>
              <a:rPr lang="en-NZ" b="1"/>
              <a:t>support discussion </a:t>
            </a:r>
            <a:r>
              <a:rPr lang="en-NZ"/>
              <a:t>and </a:t>
            </a:r>
            <a:r>
              <a:rPr lang="en-NZ" b="1"/>
              <a:t>test</a:t>
            </a:r>
            <a:r>
              <a:rPr lang="en-NZ"/>
              <a:t> the proposed approach </a:t>
            </a:r>
            <a:r>
              <a:rPr lang="en-NZ" b="1"/>
              <a:t>before formal statutory consultation</a:t>
            </a:r>
            <a:r>
              <a:rPr lang="en-NZ"/>
              <a:t> on the proposed NPD (this will occur after the Bills are enacted)</a:t>
            </a:r>
            <a:endParaRPr lang="en-US"/>
          </a:p>
        </p:txBody>
      </p:sp>
      <p:sp>
        <p:nvSpPr>
          <p:cNvPr id="5" name="Slide Number Placeholder 4">
            <a:extLst>
              <a:ext uri="{FF2B5EF4-FFF2-40B4-BE49-F238E27FC236}">
                <a16:creationId xmlns:a16="http://schemas.microsoft.com/office/drawing/2014/main" id="{2AABEBD7-27D4-8947-A7BE-A9957FD8B3F4}"/>
              </a:ext>
            </a:extLst>
          </p:cNvPr>
          <p:cNvSpPr>
            <a:spLocks noGrp="1"/>
          </p:cNvSpPr>
          <p:nvPr>
            <p:ph type="sldNum" sz="quarter" idx="4"/>
          </p:nvPr>
        </p:nvSpPr>
        <p:spPr/>
        <p:txBody>
          <a:bodyPr/>
          <a:lstStyle/>
          <a:p>
            <a:fld id="{9445717F-2858-4043-A9CA-B2273EB60975}" type="slidenum">
              <a:rPr lang="en-US" smtClean="0"/>
              <a:pPr/>
              <a:t>6</a:t>
            </a:fld>
            <a:endParaRPr lang="en-US"/>
          </a:p>
        </p:txBody>
      </p:sp>
    </p:spTree>
    <p:extLst>
      <p:ext uri="{BB962C8B-B14F-4D97-AF65-F5344CB8AC3E}">
        <p14:creationId xmlns:p14="http://schemas.microsoft.com/office/powerpoint/2010/main" val="2787533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E7421-2A96-03A2-BDA9-F0666D77B5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6D86C5-3FA9-1AE2-EA43-0F8573C4B845}"/>
              </a:ext>
            </a:extLst>
          </p:cNvPr>
          <p:cNvSpPr>
            <a:spLocks noGrp="1"/>
          </p:cNvSpPr>
          <p:nvPr>
            <p:ph type="title"/>
          </p:nvPr>
        </p:nvSpPr>
        <p:spPr>
          <a:xfrm>
            <a:off x="723900" y="389305"/>
            <a:ext cx="10629021" cy="945628"/>
          </a:xfrm>
        </p:spPr>
        <p:txBody>
          <a:bodyPr/>
          <a:lstStyle/>
          <a:p>
            <a:r>
              <a:rPr lang="en-NZ"/>
              <a:t>How is the INPD structured?</a:t>
            </a:r>
            <a:endParaRPr lang="en-US"/>
          </a:p>
        </p:txBody>
      </p:sp>
      <p:sp>
        <p:nvSpPr>
          <p:cNvPr id="4" name="Text Placeholder 3">
            <a:extLst>
              <a:ext uri="{FF2B5EF4-FFF2-40B4-BE49-F238E27FC236}">
                <a16:creationId xmlns:a16="http://schemas.microsoft.com/office/drawing/2014/main" id="{CDF6D923-96A3-67CD-99DB-AD0F55BBBF16}"/>
              </a:ext>
            </a:extLst>
          </p:cNvPr>
          <p:cNvSpPr>
            <a:spLocks noGrp="1"/>
          </p:cNvSpPr>
          <p:nvPr>
            <p:ph type="body" sz="quarter" idx="4294967295"/>
          </p:nvPr>
        </p:nvSpPr>
        <p:spPr>
          <a:xfrm>
            <a:off x="723900" y="1334933"/>
            <a:ext cx="10854541" cy="5276696"/>
          </a:xfrm>
          <a:prstGeom prst="rect">
            <a:avLst/>
          </a:prstGeom>
        </p:spPr>
        <p:txBody>
          <a:bodyPr>
            <a:noAutofit/>
          </a:bodyPr>
          <a:lstStyle/>
          <a:p>
            <a:pPr marL="538163" indent="-538163">
              <a:spcBef>
                <a:spcPts val="600"/>
              </a:spcBef>
              <a:spcAft>
                <a:spcPts val="600"/>
              </a:spcAft>
            </a:pPr>
            <a:r>
              <a:rPr lang="en-NZ"/>
              <a:t>Organised around </a:t>
            </a:r>
            <a:r>
              <a:rPr lang="en-NZ" b="1"/>
              <a:t>themes,</a:t>
            </a:r>
            <a:r>
              <a:rPr lang="en-NZ"/>
              <a:t> reflecting the Government’s key priorities for the planning system</a:t>
            </a:r>
          </a:p>
          <a:p>
            <a:pPr marL="538163" indent="-538163">
              <a:spcBef>
                <a:spcPts val="600"/>
              </a:spcBef>
              <a:spcAft>
                <a:spcPts val="600"/>
              </a:spcAft>
            </a:pPr>
            <a:r>
              <a:rPr lang="en-NZ"/>
              <a:t>Within each theme, </a:t>
            </a:r>
            <a:r>
              <a:rPr lang="en-NZ" b="1"/>
              <a:t>directives</a:t>
            </a:r>
            <a:r>
              <a:rPr lang="en-NZ"/>
              <a:t> provide direction on how the goals of the planning system should be put into practice</a:t>
            </a:r>
          </a:p>
          <a:p>
            <a:pPr marL="538163" indent="-538163">
              <a:spcBef>
                <a:spcPts val="600"/>
              </a:spcBef>
              <a:spcAft>
                <a:spcPts val="600"/>
              </a:spcAft>
            </a:pPr>
            <a:r>
              <a:rPr lang="en-NZ"/>
              <a:t>Directives are the </a:t>
            </a:r>
            <a:r>
              <a:rPr lang="en-NZ" b="1"/>
              <a:t>policy instructions </a:t>
            </a:r>
            <a:r>
              <a:rPr lang="en-NZ"/>
              <a:t>that ‘particularise’ the goals of the Bills and </a:t>
            </a:r>
            <a:r>
              <a:rPr lang="en-NZ" b="1"/>
              <a:t>describe the outcomes </a:t>
            </a:r>
            <a:r>
              <a:rPr lang="en-NZ"/>
              <a:t>that planning and decision making are expected to support</a:t>
            </a:r>
          </a:p>
          <a:p>
            <a:pPr marL="538163" indent="-538163">
              <a:spcBef>
                <a:spcPts val="600"/>
              </a:spcBef>
              <a:spcAft>
                <a:spcPts val="600"/>
              </a:spcAft>
            </a:pPr>
            <a:r>
              <a:rPr lang="en-NZ"/>
              <a:t>Some matters apply across the planning system rather than sitting within a single theme</a:t>
            </a:r>
          </a:p>
          <a:p>
            <a:pPr marL="1076325" lvl="1" indent="-533400">
              <a:spcBef>
                <a:spcPts val="600"/>
              </a:spcBef>
              <a:spcAft>
                <a:spcPts val="600"/>
              </a:spcAft>
            </a:pPr>
            <a:r>
              <a:rPr lang="en-NZ" sz="2800"/>
              <a:t>National Policy Direction cross-cutting directives</a:t>
            </a:r>
          </a:p>
          <a:p>
            <a:pPr marL="1076325" lvl="1" indent="-533400">
              <a:spcBef>
                <a:spcPts val="600"/>
              </a:spcBef>
              <a:spcAft>
                <a:spcPts val="600"/>
              </a:spcAft>
            </a:pPr>
            <a:r>
              <a:rPr lang="en-NZ" sz="2800"/>
              <a:t>System-wide directives</a:t>
            </a:r>
          </a:p>
          <a:p>
            <a:pPr marL="0" indent="0">
              <a:buNone/>
            </a:pPr>
            <a:endParaRPr lang="en-US"/>
          </a:p>
        </p:txBody>
      </p:sp>
      <p:sp>
        <p:nvSpPr>
          <p:cNvPr id="5" name="Slide Number Placeholder 4">
            <a:extLst>
              <a:ext uri="{FF2B5EF4-FFF2-40B4-BE49-F238E27FC236}">
                <a16:creationId xmlns:a16="http://schemas.microsoft.com/office/drawing/2014/main" id="{047FCBFB-5405-301C-31BF-0AE2134B4215}"/>
              </a:ext>
            </a:extLst>
          </p:cNvPr>
          <p:cNvSpPr>
            <a:spLocks noGrp="1"/>
          </p:cNvSpPr>
          <p:nvPr>
            <p:ph type="sldNum" sz="quarter" idx="4"/>
          </p:nvPr>
        </p:nvSpPr>
        <p:spPr/>
        <p:txBody>
          <a:bodyPr/>
          <a:lstStyle/>
          <a:p>
            <a:fld id="{9445717F-2858-4043-A9CA-B2273EB60975}" type="slidenum">
              <a:rPr lang="en-US" smtClean="0"/>
              <a:pPr/>
              <a:t>7</a:t>
            </a:fld>
            <a:endParaRPr lang="en-US"/>
          </a:p>
        </p:txBody>
      </p:sp>
    </p:spTree>
    <p:extLst>
      <p:ext uri="{BB962C8B-B14F-4D97-AF65-F5344CB8AC3E}">
        <p14:creationId xmlns:p14="http://schemas.microsoft.com/office/powerpoint/2010/main" val="2170107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35134-DF72-152C-7E8A-B2B1D4352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08EAA7-CFAD-3C7D-2C28-D8F06170B6B7}"/>
              </a:ext>
            </a:extLst>
          </p:cNvPr>
          <p:cNvSpPr>
            <a:spLocks noGrp="1"/>
          </p:cNvSpPr>
          <p:nvPr>
            <p:ph type="title"/>
          </p:nvPr>
        </p:nvSpPr>
        <p:spPr>
          <a:xfrm>
            <a:off x="725229" y="307282"/>
            <a:ext cx="10629021" cy="1190845"/>
          </a:xfrm>
        </p:spPr>
        <p:txBody>
          <a:bodyPr/>
          <a:lstStyle/>
          <a:p>
            <a:r>
              <a:rPr lang="en-NZ" b="1">
                <a:latin typeface="Calibri" panose="020F0502020204030204" pitchFamily="34" charset="0"/>
                <a:ea typeface="Calibri" panose="020F0502020204030204" pitchFamily="34" charset="0"/>
                <a:cs typeface="Calibri" panose="020F0502020204030204" pitchFamily="34" charset="0"/>
              </a:rPr>
              <a:t>Understanding the limits of the INPD</a:t>
            </a:r>
            <a:endParaRPr lang="en-US" u="sng"/>
          </a:p>
        </p:txBody>
      </p:sp>
      <p:sp>
        <p:nvSpPr>
          <p:cNvPr id="4" name="Text Placeholder 3">
            <a:extLst>
              <a:ext uri="{FF2B5EF4-FFF2-40B4-BE49-F238E27FC236}">
                <a16:creationId xmlns:a16="http://schemas.microsoft.com/office/drawing/2014/main" id="{CF54D83E-8107-E414-4A61-798293387B92}"/>
              </a:ext>
            </a:extLst>
          </p:cNvPr>
          <p:cNvSpPr>
            <a:spLocks noGrp="1"/>
          </p:cNvSpPr>
          <p:nvPr>
            <p:ph type="body" sz="quarter" idx="4294967295"/>
          </p:nvPr>
        </p:nvSpPr>
        <p:spPr>
          <a:xfrm>
            <a:off x="571500" y="1324089"/>
            <a:ext cx="11048999" cy="4209821"/>
          </a:xfrm>
          <a:prstGeom prst="rect">
            <a:avLst/>
          </a:prstGeom>
        </p:spPr>
        <p:txBody>
          <a:bodyPr>
            <a:noAutofit/>
          </a:bodyPr>
          <a:lstStyle/>
          <a:p>
            <a:pPr marL="538163" indent="-538163">
              <a:spcBef>
                <a:spcPts val="1200"/>
              </a:spcBef>
              <a:spcAft>
                <a:spcPts val="1200"/>
              </a:spcAft>
            </a:pPr>
            <a:r>
              <a:rPr lang="en-NZ"/>
              <a:t>The INPD is not the full picture </a:t>
            </a:r>
          </a:p>
          <a:p>
            <a:pPr marL="538163" indent="-538163">
              <a:spcBef>
                <a:spcPts val="1200"/>
              </a:spcBef>
              <a:spcAft>
                <a:spcPts val="1200"/>
              </a:spcAft>
            </a:pPr>
            <a:r>
              <a:rPr lang="en-NZ"/>
              <a:t>The INPD provides an indicative list of </a:t>
            </a:r>
            <a:r>
              <a:rPr lang="en-NZ" b="1"/>
              <a:t>national standards </a:t>
            </a:r>
            <a:r>
              <a:rPr lang="en-NZ"/>
              <a:t>for each theme for testing and discussion purposes, but detail is missing</a:t>
            </a:r>
          </a:p>
          <a:p>
            <a:pPr marL="538163" indent="-538163">
              <a:spcBef>
                <a:spcPts val="1200"/>
              </a:spcBef>
              <a:spcAft>
                <a:spcPts val="1200"/>
              </a:spcAft>
            </a:pPr>
            <a:r>
              <a:rPr lang="en-NZ" b="1"/>
              <a:t>National standards </a:t>
            </a:r>
            <a:r>
              <a:rPr lang="en-NZ"/>
              <a:t>will be the </a:t>
            </a:r>
            <a:r>
              <a:rPr lang="en-NZ" b="1"/>
              <a:t>critical intermediary </a:t>
            </a:r>
            <a:r>
              <a:rPr lang="en-NZ"/>
              <a:t>between the National Policy Direction and plans:</a:t>
            </a:r>
          </a:p>
          <a:p>
            <a:pPr marL="1073150" lvl="1" indent="-530225">
              <a:spcBef>
                <a:spcPts val="1200"/>
              </a:spcBef>
              <a:spcAft>
                <a:spcPts val="1200"/>
              </a:spcAft>
              <a:buFont typeface="Wingdings" panose="05000000000000000000" pitchFamily="2" charset="2"/>
              <a:buChar char="Ø"/>
            </a:pPr>
            <a:r>
              <a:rPr lang="en-NZ" sz="2800"/>
              <a:t>They will specify how National Policy Direction is implemented in plans</a:t>
            </a:r>
          </a:p>
          <a:p>
            <a:pPr marL="1073150" lvl="1" indent="-530225">
              <a:spcBef>
                <a:spcPts val="1200"/>
              </a:spcBef>
              <a:spcAft>
                <a:spcPts val="1200"/>
              </a:spcAft>
              <a:buFont typeface="Wingdings" panose="05000000000000000000" pitchFamily="2" charset="2"/>
              <a:buChar char="Ø"/>
            </a:pPr>
            <a:r>
              <a:rPr lang="en-NZ" sz="2800"/>
              <a:t>Limited visibility of the proposed national standards is a significant gap in understanding how the NPD will operate in practice</a:t>
            </a:r>
          </a:p>
          <a:p>
            <a:endParaRPr lang="en-US"/>
          </a:p>
        </p:txBody>
      </p:sp>
      <p:sp>
        <p:nvSpPr>
          <p:cNvPr id="5" name="Slide Number Placeholder 4">
            <a:extLst>
              <a:ext uri="{FF2B5EF4-FFF2-40B4-BE49-F238E27FC236}">
                <a16:creationId xmlns:a16="http://schemas.microsoft.com/office/drawing/2014/main" id="{25D6E80C-85C0-DC34-288F-63CAB639F349}"/>
              </a:ext>
            </a:extLst>
          </p:cNvPr>
          <p:cNvSpPr>
            <a:spLocks noGrp="1"/>
          </p:cNvSpPr>
          <p:nvPr>
            <p:ph type="sldNum" sz="quarter" idx="4"/>
          </p:nvPr>
        </p:nvSpPr>
        <p:spPr/>
        <p:txBody>
          <a:bodyPr/>
          <a:lstStyle/>
          <a:p>
            <a:fld id="{9445717F-2858-4043-A9CA-B2273EB60975}" type="slidenum">
              <a:rPr lang="en-US" smtClean="0"/>
              <a:pPr/>
              <a:t>8</a:t>
            </a:fld>
            <a:endParaRPr lang="en-US"/>
          </a:p>
        </p:txBody>
      </p:sp>
    </p:spTree>
    <p:extLst>
      <p:ext uri="{BB962C8B-B14F-4D97-AF65-F5344CB8AC3E}">
        <p14:creationId xmlns:p14="http://schemas.microsoft.com/office/powerpoint/2010/main" val="2419888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04288-9C59-18D9-EEB5-4E122747B43E}"/>
              </a:ext>
            </a:extLst>
          </p:cNvPr>
          <p:cNvSpPr>
            <a:spLocks noGrp="1"/>
          </p:cNvSpPr>
          <p:nvPr>
            <p:ph type="title"/>
          </p:nvPr>
        </p:nvSpPr>
        <p:spPr>
          <a:xfrm>
            <a:off x="781489" y="297998"/>
            <a:ext cx="10629021" cy="685799"/>
          </a:xfrm>
        </p:spPr>
        <p:txBody>
          <a:bodyPr/>
          <a:lstStyle/>
          <a:p>
            <a:r>
              <a:rPr lang="en-NZ" b="1">
                <a:latin typeface="Calibri" panose="020F0502020204030204" pitchFamily="34" charset="0"/>
                <a:ea typeface="Calibri" panose="020F0502020204030204" pitchFamily="34" charset="0"/>
                <a:cs typeface="Calibri" panose="020F0502020204030204" pitchFamily="34" charset="0"/>
              </a:rPr>
              <a:t>Feedback on the INPD</a:t>
            </a:r>
            <a:endParaRPr lang="en-NZ" b="1"/>
          </a:p>
        </p:txBody>
      </p:sp>
      <p:sp>
        <p:nvSpPr>
          <p:cNvPr id="4" name="Text Placeholder 3">
            <a:extLst>
              <a:ext uri="{FF2B5EF4-FFF2-40B4-BE49-F238E27FC236}">
                <a16:creationId xmlns:a16="http://schemas.microsoft.com/office/drawing/2014/main" id="{E9DB9256-EC3E-6CB6-78D7-91AA60493E20}"/>
              </a:ext>
            </a:extLst>
          </p:cNvPr>
          <p:cNvSpPr>
            <a:spLocks noGrp="1"/>
          </p:cNvSpPr>
          <p:nvPr>
            <p:ph type="body" sz="quarter" idx="21"/>
          </p:nvPr>
        </p:nvSpPr>
        <p:spPr>
          <a:xfrm>
            <a:off x="595885" y="1063398"/>
            <a:ext cx="10629022" cy="4731204"/>
          </a:xfrm>
        </p:spPr>
        <p:txBody>
          <a:bodyPr/>
          <a:lstStyle/>
          <a:p>
            <a:pPr>
              <a:lnSpc>
                <a:spcPct val="100000"/>
              </a:lnSpc>
              <a:spcBef>
                <a:spcPts val="1200"/>
              </a:spcBef>
              <a:spcAft>
                <a:spcPts val="600"/>
              </a:spcAft>
            </a:pPr>
            <a:r>
              <a:rPr lang="en-NZ"/>
              <a:t>The Government is interested in whether the proposed approach is clear, useful and effective, in particular:</a:t>
            </a:r>
          </a:p>
          <a:p>
            <a:pPr marL="1076325" indent="-533400">
              <a:lnSpc>
                <a:spcPct val="100000"/>
              </a:lnSpc>
              <a:spcBef>
                <a:spcPts val="1200"/>
              </a:spcBef>
              <a:spcAft>
                <a:spcPts val="600"/>
              </a:spcAft>
              <a:buFont typeface="+mj-lt"/>
              <a:buAutoNum type="arabicPeriod"/>
            </a:pPr>
            <a:r>
              <a:rPr lang="en-NZ"/>
              <a:t>Whether the thematic structure is clear &amp; easy to understand (Q1)</a:t>
            </a:r>
          </a:p>
          <a:p>
            <a:pPr marL="1076325" indent="-533400">
              <a:lnSpc>
                <a:spcPct val="100000"/>
              </a:lnSpc>
              <a:spcBef>
                <a:spcPts val="1200"/>
              </a:spcBef>
              <a:spcAft>
                <a:spcPts val="600"/>
              </a:spcAft>
              <a:buFont typeface="+mj-lt"/>
              <a:buAutoNum type="arabicPeriod"/>
            </a:pPr>
            <a:r>
              <a:rPr lang="en-NZ"/>
              <a:t>Whether the INPD provides a clear picture of how National Policy Direction could work in practice (Q2)</a:t>
            </a:r>
          </a:p>
          <a:p>
            <a:pPr marL="1076325" indent="-533400">
              <a:lnSpc>
                <a:spcPct val="100000"/>
              </a:lnSpc>
              <a:spcBef>
                <a:spcPts val="1200"/>
              </a:spcBef>
              <a:spcAft>
                <a:spcPts val="600"/>
              </a:spcAft>
              <a:buFont typeface="+mj-lt"/>
              <a:buAutoNum type="arabicPeriod"/>
            </a:pPr>
            <a:r>
              <a:rPr lang="en-NZ"/>
              <a:t>Whether there are any important priorities, gaps or trade-offs that are not adequately reflected (Q3)</a:t>
            </a:r>
          </a:p>
          <a:p>
            <a:pPr marL="1076325" indent="-533400">
              <a:lnSpc>
                <a:spcPct val="100000"/>
              </a:lnSpc>
              <a:spcBef>
                <a:spcPts val="1200"/>
              </a:spcBef>
              <a:spcAft>
                <a:spcPts val="600"/>
              </a:spcAft>
              <a:buFont typeface="+mj-lt"/>
              <a:buAutoNum type="arabicPeriod"/>
            </a:pPr>
            <a:r>
              <a:rPr lang="en-NZ"/>
              <a:t>How National Policy Direction could be made more useful and effective (Q4)</a:t>
            </a:r>
          </a:p>
          <a:p>
            <a:pPr marL="542925">
              <a:lnSpc>
                <a:spcPct val="100000"/>
              </a:lnSpc>
              <a:spcBef>
                <a:spcPts val="1200"/>
              </a:spcBef>
              <a:spcAft>
                <a:spcPts val="600"/>
              </a:spcAft>
            </a:pPr>
            <a:r>
              <a:rPr lang="en-NZ"/>
              <a:t> </a:t>
            </a:r>
          </a:p>
          <a:p>
            <a:pPr>
              <a:lnSpc>
                <a:spcPct val="100000"/>
              </a:lnSpc>
              <a:spcBef>
                <a:spcPts val="600"/>
              </a:spcBef>
              <a:spcAft>
                <a:spcPts val="600"/>
              </a:spcAft>
            </a:pPr>
            <a:r>
              <a:rPr lang="en-NZ" sz="2400"/>
              <a:t> </a:t>
            </a:r>
          </a:p>
          <a:p>
            <a:pPr>
              <a:lnSpc>
                <a:spcPct val="100000"/>
              </a:lnSpc>
              <a:spcBef>
                <a:spcPts val="600"/>
              </a:spcBef>
              <a:spcAft>
                <a:spcPts val="600"/>
              </a:spcAft>
            </a:pPr>
            <a:endParaRPr lang="en-NZ"/>
          </a:p>
        </p:txBody>
      </p:sp>
    </p:spTree>
    <p:extLst>
      <p:ext uri="{BB962C8B-B14F-4D97-AF65-F5344CB8AC3E}">
        <p14:creationId xmlns:p14="http://schemas.microsoft.com/office/powerpoint/2010/main" val="1388698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26217-9294-BE86-FA27-29663AB6B7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0A3C19-3C35-CE14-BAE1-5DD9BB39EC55}"/>
              </a:ext>
            </a:extLst>
          </p:cNvPr>
          <p:cNvSpPr>
            <a:spLocks noGrp="1"/>
          </p:cNvSpPr>
          <p:nvPr>
            <p:ph type="title"/>
          </p:nvPr>
        </p:nvSpPr>
        <p:spPr>
          <a:xfrm>
            <a:off x="462708" y="514683"/>
            <a:ext cx="10891544" cy="629314"/>
          </a:xfrm>
        </p:spPr>
        <p:txBody>
          <a:bodyPr/>
          <a:lstStyle/>
          <a:p>
            <a:r>
              <a:rPr lang="en-NZ" b="1">
                <a:latin typeface="Calibri" panose="020F0502020204030204" pitchFamily="34" charset="0"/>
                <a:ea typeface="Calibri" panose="020F0502020204030204" pitchFamily="34" charset="0"/>
                <a:cs typeface="Calibri" panose="020F0502020204030204" pitchFamily="34" charset="0"/>
              </a:rPr>
              <a:t>Feedback on the illustrative NPD (cont’d)</a:t>
            </a:r>
            <a:endParaRPr lang="en-NZ" b="1"/>
          </a:p>
        </p:txBody>
      </p:sp>
      <p:sp>
        <p:nvSpPr>
          <p:cNvPr id="4" name="Text Placeholder 3">
            <a:extLst>
              <a:ext uri="{FF2B5EF4-FFF2-40B4-BE49-F238E27FC236}">
                <a16:creationId xmlns:a16="http://schemas.microsoft.com/office/drawing/2014/main" id="{A42AA78B-0B2A-6CFA-B643-EE9765CE1406}"/>
              </a:ext>
            </a:extLst>
          </p:cNvPr>
          <p:cNvSpPr>
            <a:spLocks noGrp="1"/>
          </p:cNvSpPr>
          <p:nvPr>
            <p:ph type="body" sz="quarter" idx="21"/>
          </p:nvPr>
        </p:nvSpPr>
        <p:spPr>
          <a:xfrm>
            <a:off x="532151" y="1268252"/>
            <a:ext cx="11292290" cy="5828635"/>
          </a:xfrm>
        </p:spPr>
        <p:txBody>
          <a:bodyPr vert="horz" lIns="91440" tIns="45720" rIns="91440" bIns="45720" numCol="1" spcCol="180000" rtlCol="0" anchor="t">
            <a:noAutofit/>
          </a:bodyPr>
          <a:lstStyle/>
          <a:p>
            <a:pPr>
              <a:lnSpc>
                <a:spcPct val="100000"/>
              </a:lnSpc>
              <a:spcBef>
                <a:spcPts val="600"/>
              </a:spcBef>
              <a:spcAft>
                <a:spcPts val="600"/>
              </a:spcAft>
            </a:pPr>
            <a:r>
              <a:rPr lang="en-NZ" b="1"/>
              <a:t>Thematic structure (Q1) </a:t>
            </a:r>
            <a:r>
              <a:rPr lang="en-NZ"/>
              <a:t>– Initial staff thoughts</a:t>
            </a:r>
          </a:p>
          <a:p>
            <a:pPr marL="1073150" indent="-530225">
              <a:lnSpc>
                <a:spcPct val="100000"/>
              </a:lnSpc>
              <a:spcBef>
                <a:spcPts val="300"/>
              </a:spcBef>
              <a:spcAft>
                <a:spcPts val="300"/>
              </a:spcAft>
              <a:buFont typeface="Arial" panose="020B0604020202020204" pitchFamily="34" charset="0"/>
              <a:buChar char="•"/>
            </a:pPr>
            <a:r>
              <a:rPr lang="en-NZ"/>
              <a:t>The thematic structure is generally clear and easy to understand (i.e. five themes with sub-themes, directives, and overarching directives that are relevant to all themes).</a:t>
            </a:r>
          </a:p>
          <a:p>
            <a:pPr marL="1073150" indent="-530225">
              <a:lnSpc>
                <a:spcPct val="100000"/>
              </a:lnSpc>
              <a:spcBef>
                <a:spcPts val="300"/>
              </a:spcBef>
              <a:spcAft>
                <a:spcPts val="300"/>
              </a:spcAft>
              <a:buFont typeface="Arial" panose="020B0604020202020204" pitchFamily="34" charset="0"/>
              <a:buChar char="•"/>
            </a:pPr>
            <a:r>
              <a:rPr lang="en-NZ"/>
              <a:t>It is unclear why there are two categories of matters that apply to all themes (i.e. ‘cross-cutting directives’ and ‘system-wide directives’), and whether this distinction is important for interpretative purposes.</a:t>
            </a:r>
          </a:p>
          <a:p>
            <a:pPr marL="1073150" indent="-530225">
              <a:lnSpc>
                <a:spcPct val="100000"/>
              </a:lnSpc>
              <a:spcBef>
                <a:spcPts val="300"/>
              </a:spcBef>
              <a:spcAft>
                <a:spcPts val="300"/>
              </a:spcAft>
              <a:buFont typeface="Arial" panose="020B0604020202020204" pitchFamily="34" charset="0"/>
              <a:buChar char="•"/>
            </a:pPr>
            <a:r>
              <a:rPr lang="en-NZ"/>
              <a:t>Unlike other themes, Primary Production contains no directives for RSPs (It is unclear how  rural land will be addressed in RSPs, beyond reverse sensitivity)</a:t>
            </a:r>
          </a:p>
          <a:p>
            <a:pPr>
              <a:lnSpc>
                <a:spcPct val="100000"/>
              </a:lnSpc>
              <a:spcBef>
                <a:spcPts val="600"/>
              </a:spcBef>
              <a:spcAft>
                <a:spcPts val="600"/>
              </a:spcAft>
            </a:pPr>
            <a:r>
              <a:rPr lang="en-NZ" sz="2400"/>
              <a:t> </a:t>
            </a:r>
          </a:p>
          <a:p>
            <a:pPr>
              <a:lnSpc>
                <a:spcPct val="100000"/>
              </a:lnSpc>
              <a:spcBef>
                <a:spcPts val="600"/>
              </a:spcBef>
              <a:spcAft>
                <a:spcPts val="600"/>
              </a:spcAft>
            </a:pPr>
            <a:endParaRPr lang="en-NZ"/>
          </a:p>
        </p:txBody>
      </p:sp>
    </p:spTree>
    <p:extLst>
      <p:ext uri="{BB962C8B-B14F-4D97-AF65-F5344CB8AC3E}">
        <p14:creationId xmlns:p14="http://schemas.microsoft.com/office/powerpoint/2010/main" val="3390367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5AF11-1425-414E-C4CE-BF965140C46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9A57A64-8994-975B-EEE9-9B38E2A67AE7}"/>
              </a:ext>
            </a:extLst>
          </p:cNvPr>
          <p:cNvSpPr>
            <a:spLocks noGrp="1"/>
          </p:cNvSpPr>
          <p:nvPr>
            <p:ph type="body" sz="quarter" idx="21"/>
          </p:nvPr>
        </p:nvSpPr>
        <p:spPr>
          <a:xfrm>
            <a:off x="888762" y="1103357"/>
            <a:ext cx="10543789" cy="5828635"/>
          </a:xfrm>
        </p:spPr>
        <p:txBody>
          <a:bodyPr vert="horz" lIns="91440" tIns="45720" rIns="91440" bIns="45720" numCol="1" spcCol="180000" rtlCol="0" anchor="t">
            <a:noAutofit/>
          </a:bodyPr>
          <a:lstStyle/>
          <a:p>
            <a:pPr>
              <a:lnSpc>
                <a:spcPct val="100000"/>
              </a:lnSpc>
              <a:spcBef>
                <a:spcPts val="600"/>
              </a:spcBef>
              <a:spcAft>
                <a:spcPts val="600"/>
              </a:spcAft>
            </a:pPr>
            <a:r>
              <a:rPr lang="en-NZ" b="1"/>
              <a:t>How National Policy Direction could work in practice</a:t>
            </a:r>
            <a:r>
              <a:rPr lang="en-NZ"/>
              <a:t> </a:t>
            </a:r>
            <a:r>
              <a:rPr lang="en-NZ" b="1"/>
              <a:t>(Q2) </a:t>
            </a:r>
            <a:r>
              <a:rPr lang="en-NZ"/>
              <a:t>– Initial staff thoughts</a:t>
            </a:r>
          </a:p>
          <a:p>
            <a:pPr marL="530225" indent="-530225">
              <a:lnSpc>
                <a:spcPct val="100000"/>
              </a:lnSpc>
              <a:spcBef>
                <a:spcPts val="600"/>
              </a:spcBef>
              <a:spcAft>
                <a:spcPts val="600"/>
              </a:spcAft>
              <a:buFont typeface="Arial" panose="020B0604020202020204" pitchFamily="34" charset="0"/>
              <a:buChar char="•"/>
            </a:pPr>
            <a:r>
              <a:rPr lang="en-NZ"/>
              <a:t>The INPD provides a clear, high-level picture of how the NPD could operate under the new system.</a:t>
            </a:r>
          </a:p>
          <a:p>
            <a:pPr marL="530225" indent="-530225">
              <a:lnSpc>
                <a:spcPct val="100000"/>
              </a:lnSpc>
              <a:spcBef>
                <a:spcPts val="600"/>
              </a:spcBef>
              <a:spcAft>
                <a:spcPts val="600"/>
              </a:spcAft>
              <a:buFont typeface="Arial" panose="020B0604020202020204" pitchFamily="34" charset="0"/>
              <a:buChar char="•"/>
            </a:pPr>
            <a:r>
              <a:rPr lang="en-NZ"/>
              <a:t>The INPD establishes national priorities and strategic direction, while national standards are expected to contain detail on how activities are enabled &amp; adverse effects are to be managed in plans.</a:t>
            </a:r>
          </a:p>
          <a:p>
            <a:pPr marL="530225" indent="-530225">
              <a:lnSpc>
                <a:spcPct val="100000"/>
              </a:lnSpc>
              <a:spcBef>
                <a:spcPts val="600"/>
              </a:spcBef>
              <a:spcAft>
                <a:spcPts val="600"/>
              </a:spcAft>
              <a:buFont typeface="Arial" panose="020B0604020202020204" pitchFamily="34" charset="0"/>
              <a:buChar char="•"/>
            </a:pPr>
            <a:r>
              <a:rPr lang="en-US"/>
              <a:t>In the absence of detailed national standards, the practical implications of many directives cannot yet be fully assessed.</a:t>
            </a:r>
            <a:endParaRPr lang="en-NZ"/>
          </a:p>
          <a:p>
            <a:pPr>
              <a:lnSpc>
                <a:spcPct val="100000"/>
              </a:lnSpc>
              <a:spcBef>
                <a:spcPts val="600"/>
              </a:spcBef>
              <a:spcAft>
                <a:spcPts val="600"/>
              </a:spcAft>
            </a:pPr>
            <a:r>
              <a:rPr lang="en-NZ" sz="2400"/>
              <a:t> </a:t>
            </a:r>
          </a:p>
          <a:p>
            <a:pPr>
              <a:lnSpc>
                <a:spcPct val="100000"/>
              </a:lnSpc>
              <a:spcBef>
                <a:spcPts val="600"/>
              </a:spcBef>
              <a:spcAft>
                <a:spcPts val="600"/>
              </a:spcAft>
            </a:pPr>
            <a:endParaRPr lang="en-NZ"/>
          </a:p>
        </p:txBody>
      </p:sp>
      <p:sp>
        <p:nvSpPr>
          <p:cNvPr id="6" name="Title 1">
            <a:extLst>
              <a:ext uri="{FF2B5EF4-FFF2-40B4-BE49-F238E27FC236}">
                <a16:creationId xmlns:a16="http://schemas.microsoft.com/office/drawing/2014/main" id="{B05A240A-F282-4C90-AC89-086877E89DAE}"/>
              </a:ext>
            </a:extLst>
          </p:cNvPr>
          <p:cNvSpPr txBox="1">
            <a:spLocks/>
          </p:cNvSpPr>
          <p:nvPr/>
        </p:nvSpPr>
        <p:spPr>
          <a:xfrm>
            <a:off x="759448" y="474043"/>
            <a:ext cx="10891544" cy="6293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0" i="0" kern="1200" baseline="0">
                <a:solidFill>
                  <a:srgbClr val="0A395B"/>
                </a:solidFill>
                <a:latin typeface=" Source Sans Pro Semibold"/>
                <a:ea typeface="+mj-ea"/>
                <a:cs typeface="Arial" panose="020B0604020202020204" pitchFamily="34" charset="0"/>
              </a:defRPr>
            </a:lvl1pPr>
          </a:lstStyle>
          <a:p>
            <a:r>
              <a:rPr lang="en-NZ" b="1">
                <a:latin typeface="Calibri" panose="020F0502020204030204" pitchFamily="34" charset="0"/>
                <a:ea typeface="Calibri" panose="020F0502020204030204" pitchFamily="34" charset="0"/>
                <a:cs typeface="Calibri" panose="020F0502020204030204" pitchFamily="34" charset="0"/>
              </a:rPr>
              <a:t>Feedback on the INPD (cont’d)</a:t>
            </a:r>
            <a:endParaRPr lang="en-NZ" b="1"/>
          </a:p>
        </p:txBody>
      </p:sp>
    </p:spTree>
    <p:extLst>
      <p:ext uri="{BB962C8B-B14F-4D97-AF65-F5344CB8AC3E}">
        <p14:creationId xmlns:p14="http://schemas.microsoft.com/office/powerpoint/2010/main" val="3936595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CC725-ABD0-B1D2-9CDB-6F383E66853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DFB7B33-894D-3FF8-A2BD-0F9A874FBC9D}"/>
              </a:ext>
            </a:extLst>
          </p:cNvPr>
          <p:cNvSpPr>
            <a:spLocks noGrp="1"/>
          </p:cNvSpPr>
          <p:nvPr>
            <p:ph type="body" sz="quarter" idx="21"/>
          </p:nvPr>
        </p:nvSpPr>
        <p:spPr>
          <a:xfrm>
            <a:off x="833096" y="1387837"/>
            <a:ext cx="10891544" cy="5828635"/>
          </a:xfrm>
        </p:spPr>
        <p:txBody>
          <a:bodyPr vert="horz" lIns="91440" tIns="45720" rIns="91440" bIns="45720" numCol="1" spcCol="180000" rtlCol="0">
            <a:noAutofit/>
          </a:bodyPr>
          <a:lstStyle/>
          <a:p>
            <a:pPr>
              <a:lnSpc>
                <a:spcPct val="100000"/>
              </a:lnSpc>
              <a:spcBef>
                <a:spcPts val="600"/>
              </a:spcBef>
              <a:spcAft>
                <a:spcPts val="600"/>
              </a:spcAft>
            </a:pPr>
            <a:r>
              <a:rPr lang="en-NZ" b="1"/>
              <a:t>How National Policy Direction could work in practice</a:t>
            </a:r>
            <a:r>
              <a:rPr lang="en-NZ"/>
              <a:t> </a:t>
            </a:r>
            <a:r>
              <a:rPr lang="en-NZ" b="1"/>
              <a:t>(Q2) </a:t>
            </a:r>
            <a:r>
              <a:rPr lang="en-NZ"/>
              <a:t>– Initial staff thoughts</a:t>
            </a:r>
          </a:p>
          <a:p>
            <a:pPr>
              <a:lnSpc>
                <a:spcPct val="100000"/>
              </a:lnSpc>
              <a:spcBef>
                <a:spcPts val="600"/>
              </a:spcBef>
              <a:spcAft>
                <a:spcPts val="600"/>
              </a:spcAft>
            </a:pPr>
            <a:r>
              <a:rPr lang="en-NZ"/>
              <a:t>Specific areas where a lack of clarity exists:</a:t>
            </a:r>
          </a:p>
          <a:p>
            <a:pPr marL="530225" indent="-530225">
              <a:lnSpc>
                <a:spcPct val="100000"/>
              </a:lnSpc>
              <a:spcBef>
                <a:spcPts val="600"/>
              </a:spcBef>
              <a:spcAft>
                <a:spcPts val="600"/>
              </a:spcAft>
              <a:buFont typeface="Arial" panose="020B0604020202020204" pitchFamily="34" charset="0"/>
              <a:buChar char="•"/>
            </a:pPr>
            <a:r>
              <a:rPr lang="en-NZ"/>
              <a:t>The definitions in the INPD are different from those in the Bills (i.e. ‘infrastructure’). It is not clear how differences will be resolved. </a:t>
            </a:r>
          </a:p>
          <a:p>
            <a:pPr marL="530225" indent="-530225">
              <a:lnSpc>
                <a:spcPct val="100000"/>
              </a:lnSpc>
              <a:spcBef>
                <a:spcPts val="600"/>
              </a:spcBef>
              <a:spcAft>
                <a:spcPts val="600"/>
              </a:spcAft>
              <a:buFont typeface="Arial" panose="020B0604020202020204" pitchFamily="34" charset="0"/>
              <a:buChar char="•"/>
            </a:pPr>
            <a:r>
              <a:rPr lang="en-NZ"/>
              <a:t>Where authorised by a national standard, Action Plans can require additional consents in circumstances where  environmental limits are (likely to be) breached. However, </a:t>
            </a:r>
            <a:r>
              <a:rPr lang="en-US"/>
              <a:t>under the NEB, Action Plans appear to sit outside the regulatory hierarchy and would be regarded as non-regulatory instruments.</a:t>
            </a:r>
          </a:p>
          <a:p>
            <a:pPr marL="530225" indent="-530225">
              <a:lnSpc>
                <a:spcPct val="100000"/>
              </a:lnSpc>
              <a:spcBef>
                <a:spcPts val="600"/>
              </a:spcBef>
              <a:spcAft>
                <a:spcPts val="600"/>
              </a:spcAft>
              <a:buFont typeface="Arial" panose="020B0604020202020204" pitchFamily="34" charset="0"/>
              <a:buChar char="•"/>
            </a:pPr>
            <a:endParaRPr lang="en-NZ"/>
          </a:p>
          <a:p>
            <a:pPr>
              <a:lnSpc>
                <a:spcPct val="100000"/>
              </a:lnSpc>
              <a:spcBef>
                <a:spcPts val="600"/>
              </a:spcBef>
              <a:spcAft>
                <a:spcPts val="600"/>
              </a:spcAft>
            </a:pPr>
            <a:r>
              <a:rPr lang="en-NZ" sz="2400"/>
              <a:t> </a:t>
            </a:r>
          </a:p>
          <a:p>
            <a:pPr>
              <a:lnSpc>
                <a:spcPct val="100000"/>
              </a:lnSpc>
              <a:spcBef>
                <a:spcPts val="600"/>
              </a:spcBef>
              <a:spcAft>
                <a:spcPts val="600"/>
              </a:spcAft>
            </a:pPr>
            <a:endParaRPr lang="en-NZ"/>
          </a:p>
        </p:txBody>
      </p:sp>
      <p:sp>
        <p:nvSpPr>
          <p:cNvPr id="6" name="Title 1">
            <a:extLst>
              <a:ext uri="{FF2B5EF4-FFF2-40B4-BE49-F238E27FC236}">
                <a16:creationId xmlns:a16="http://schemas.microsoft.com/office/drawing/2014/main" id="{979A5880-0B31-372E-4EA0-5E8EE953B804}"/>
              </a:ext>
            </a:extLst>
          </p:cNvPr>
          <p:cNvSpPr txBox="1">
            <a:spLocks/>
          </p:cNvSpPr>
          <p:nvPr/>
        </p:nvSpPr>
        <p:spPr>
          <a:xfrm>
            <a:off x="759448" y="474043"/>
            <a:ext cx="10891544" cy="6293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0" i="0" kern="1200" baseline="0">
                <a:solidFill>
                  <a:srgbClr val="0A395B"/>
                </a:solidFill>
                <a:latin typeface=" Source Sans Pro Semibold"/>
                <a:ea typeface="+mj-ea"/>
                <a:cs typeface="Arial" panose="020B0604020202020204" pitchFamily="34" charset="0"/>
              </a:defRPr>
            </a:lvl1pPr>
          </a:lstStyle>
          <a:p>
            <a:r>
              <a:rPr lang="en-NZ" b="1">
                <a:latin typeface="Calibri" panose="020F0502020204030204" pitchFamily="34" charset="0"/>
                <a:ea typeface="Calibri" panose="020F0502020204030204" pitchFamily="34" charset="0"/>
                <a:cs typeface="Calibri" panose="020F0502020204030204" pitchFamily="34" charset="0"/>
              </a:rPr>
              <a:t>Feedback on the INPD (cont’d)</a:t>
            </a:r>
            <a:endParaRPr lang="en-NZ" b="1"/>
          </a:p>
        </p:txBody>
      </p:sp>
    </p:spTree>
    <p:extLst>
      <p:ext uri="{BB962C8B-B14F-4D97-AF65-F5344CB8AC3E}">
        <p14:creationId xmlns:p14="http://schemas.microsoft.com/office/powerpoint/2010/main" val="1347323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23A5A-E416-454E-A116-8F4533BC1E1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354F28E-B8E3-080B-E7BD-37298E794B7D}"/>
              </a:ext>
            </a:extLst>
          </p:cNvPr>
          <p:cNvSpPr>
            <a:spLocks noGrp="1"/>
          </p:cNvSpPr>
          <p:nvPr>
            <p:ph type="body" sz="quarter" idx="21"/>
          </p:nvPr>
        </p:nvSpPr>
        <p:spPr>
          <a:xfrm>
            <a:off x="650228" y="1155427"/>
            <a:ext cx="11104739" cy="5403333"/>
          </a:xfrm>
        </p:spPr>
        <p:txBody>
          <a:bodyPr/>
          <a:lstStyle/>
          <a:p>
            <a:pPr>
              <a:lnSpc>
                <a:spcPct val="100000"/>
              </a:lnSpc>
              <a:spcBef>
                <a:spcPts val="600"/>
              </a:spcBef>
              <a:spcAft>
                <a:spcPts val="600"/>
              </a:spcAft>
            </a:pPr>
            <a:r>
              <a:rPr lang="en-NZ" b="1"/>
              <a:t>Are there any important priorities, gaps or trade-offs that are not adequately reflected? (Q3) </a:t>
            </a:r>
            <a:r>
              <a:rPr lang="en-NZ"/>
              <a:t>– Initial staff thoughts</a:t>
            </a:r>
          </a:p>
          <a:p>
            <a:pPr marL="530225" lvl="1" indent="-530225">
              <a:lnSpc>
                <a:spcPct val="100000"/>
              </a:lnSpc>
              <a:spcBef>
                <a:spcPts val="600"/>
              </a:spcBef>
              <a:spcAft>
                <a:spcPts val="600"/>
              </a:spcAft>
            </a:pPr>
            <a:r>
              <a:rPr lang="en-NZ" sz="2800"/>
              <a:t>The INPD is high-level &amp; clearly signals the Government’s priorities</a:t>
            </a:r>
          </a:p>
          <a:p>
            <a:pPr marL="530225" lvl="1" indent="-530225">
              <a:lnSpc>
                <a:spcPct val="100000"/>
              </a:lnSpc>
              <a:spcBef>
                <a:spcPts val="600"/>
              </a:spcBef>
              <a:spcAft>
                <a:spcPts val="600"/>
              </a:spcAft>
            </a:pPr>
            <a:r>
              <a:rPr lang="en-NZ" sz="2800"/>
              <a:t>The lack of detail on the national standards (which will guide implementation through RSPs, LUPs, and NEPs) is a significant gap.  Without this detail:</a:t>
            </a:r>
          </a:p>
          <a:p>
            <a:pPr marL="1158875" lvl="1" indent="-530225">
              <a:lnSpc>
                <a:spcPct val="100000"/>
              </a:lnSpc>
              <a:spcBef>
                <a:spcPts val="600"/>
              </a:spcBef>
              <a:spcAft>
                <a:spcPts val="600"/>
              </a:spcAft>
              <a:buFont typeface="Wingdings" panose="05000000000000000000" pitchFamily="2" charset="2"/>
              <a:buChar char="Ø"/>
            </a:pPr>
            <a:r>
              <a:rPr lang="en-NZ" sz="2800"/>
              <a:t>potential trade-offs, policy gaps, or practical implementation issues (e.g. in consent/permit processing) may not yet be apparent; and </a:t>
            </a:r>
          </a:p>
          <a:p>
            <a:pPr marL="1158875" lvl="1" indent="-530225">
              <a:lnSpc>
                <a:spcPct val="100000"/>
              </a:lnSpc>
              <a:spcBef>
                <a:spcPts val="600"/>
              </a:spcBef>
              <a:spcAft>
                <a:spcPts val="600"/>
              </a:spcAft>
              <a:buFont typeface="Wingdings" panose="05000000000000000000" pitchFamily="2" charset="2"/>
              <a:buChar char="Ø"/>
            </a:pPr>
            <a:r>
              <a:rPr lang="en-NZ" sz="2800"/>
              <a:t>It remains unclear how consenting/permitting &amp; activity statuses will work in practice. </a:t>
            </a:r>
          </a:p>
          <a:p>
            <a:pPr marL="1158875" lvl="1" indent="-530225">
              <a:lnSpc>
                <a:spcPct val="100000"/>
              </a:lnSpc>
              <a:spcBef>
                <a:spcPts val="600"/>
              </a:spcBef>
              <a:spcAft>
                <a:spcPts val="600"/>
              </a:spcAft>
              <a:buFont typeface="Wingdings" panose="05000000000000000000" pitchFamily="2" charset="2"/>
              <a:buChar char="Ø"/>
            </a:pPr>
            <a:endParaRPr lang="en-NZ" sz="2800"/>
          </a:p>
          <a:p>
            <a:pPr marL="1073150" lvl="1" indent="-530225">
              <a:lnSpc>
                <a:spcPct val="100000"/>
              </a:lnSpc>
              <a:spcBef>
                <a:spcPts val="600"/>
              </a:spcBef>
              <a:spcAft>
                <a:spcPts val="600"/>
              </a:spcAft>
            </a:pPr>
            <a:endParaRPr lang="en-NZ" sz="2000" b="1"/>
          </a:p>
          <a:p>
            <a:pPr>
              <a:lnSpc>
                <a:spcPct val="100000"/>
              </a:lnSpc>
              <a:spcBef>
                <a:spcPts val="600"/>
              </a:spcBef>
              <a:spcAft>
                <a:spcPts val="600"/>
              </a:spcAft>
            </a:pPr>
            <a:r>
              <a:rPr lang="en-NZ" sz="2400"/>
              <a:t> </a:t>
            </a:r>
          </a:p>
          <a:p>
            <a:pPr>
              <a:lnSpc>
                <a:spcPct val="100000"/>
              </a:lnSpc>
              <a:spcBef>
                <a:spcPts val="600"/>
              </a:spcBef>
              <a:spcAft>
                <a:spcPts val="600"/>
              </a:spcAft>
            </a:pPr>
            <a:endParaRPr lang="en-NZ"/>
          </a:p>
        </p:txBody>
      </p:sp>
      <p:sp>
        <p:nvSpPr>
          <p:cNvPr id="7" name="Title 1">
            <a:extLst>
              <a:ext uri="{FF2B5EF4-FFF2-40B4-BE49-F238E27FC236}">
                <a16:creationId xmlns:a16="http://schemas.microsoft.com/office/drawing/2014/main" id="{CDD0E2EC-6F22-5647-7DA1-487B29BE2ECE}"/>
              </a:ext>
            </a:extLst>
          </p:cNvPr>
          <p:cNvSpPr txBox="1">
            <a:spLocks/>
          </p:cNvSpPr>
          <p:nvPr/>
        </p:nvSpPr>
        <p:spPr>
          <a:xfrm>
            <a:off x="650228" y="299240"/>
            <a:ext cx="10891544" cy="6293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0" i="0" kern="1200" baseline="0">
                <a:solidFill>
                  <a:srgbClr val="0A395B"/>
                </a:solidFill>
                <a:latin typeface=" Source Sans Pro Semibold"/>
                <a:ea typeface="+mj-ea"/>
                <a:cs typeface="Arial" panose="020B0604020202020204" pitchFamily="34" charset="0"/>
              </a:defRPr>
            </a:lvl1pPr>
          </a:lstStyle>
          <a:p>
            <a:r>
              <a:rPr lang="en-NZ" b="1">
                <a:latin typeface="Calibri" panose="020F0502020204030204" pitchFamily="34" charset="0"/>
                <a:ea typeface="Calibri" panose="020F0502020204030204" pitchFamily="34" charset="0"/>
                <a:cs typeface="Calibri" panose="020F0502020204030204" pitchFamily="34" charset="0"/>
              </a:rPr>
              <a:t>Feedback on the INPD (cont’d)</a:t>
            </a:r>
            <a:endParaRPr lang="en-NZ" b="1"/>
          </a:p>
        </p:txBody>
      </p:sp>
    </p:spTree>
    <p:extLst>
      <p:ext uri="{BB962C8B-B14F-4D97-AF65-F5344CB8AC3E}">
        <p14:creationId xmlns:p14="http://schemas.microsoft.com/office/powerpoint/2010/main" val="2265039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FDE8-615E-95FB-C0AF-94F3EAFB0CA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DBA6381-5F8B-2166-9703-C8D684BF5684}"/>
              </a:ext>
            </a:extLst>
          </p:cNvPr>
          <p:cNvSpPr>
            <a:spLocks noGrp="1"/>
          </p:cNvSpPr>
          <p:nvPr>
            <p:ph type="body" sz="quarter" idx="21"/>
          </p:nvPr>
        </p:nvSpPr>
        <p:spPr>
          <a:xfrm>
            <a:off x="589280" y="1454667"/>
            <a:ext cx="11257280" cy="5403333"/>
          </a:xfrm>
        </p:spPr>
        <p:txBody>
          <a:bodyPr/>
          <a:lstStyle/>
          <a:p>
            <a:pPr>
              <a:lnSpc>
                <a:spcPct val="100000"/>
              </a:lnSpc>
              <a:spcBef>
                <a:spcPts val="600"/>
              </a:spcBef>
              <a:spcAft>
                <a:spcPts val="600"/>
              </a:spcAft>
            </a:pPr>
            <a:r>
              <a:rPr lang="en-NZ" b="1"/>
              <a:t>How could National Policy Direction be made more useful and effective (Q4) </a:t>
            </a:r>
            <a:r>
              <a:rPr lang="en-NZ"/>
              <a:t>– Initial staff thoughts</a:t>
            </a:r>
          </a:p>
          <a:p>
            <a:pPr marL="711200" lvl="1" indent="-530225">
              <a:lnSpc>
                <a:spcPct val="100000"/>
              </a:lnSpc>
              <a:spcBef>
                <a:spcPts val="600"/>
              </a:spcBef>
              <a:spcAft>
                <a:spcPts val="600"/>
              </a:spcAft>
            </a:pPr>
            <a:r>
              <a:rPr lang="en-NZ" sz="2800"/>
              <a:t>Prior to the introduction of the national standards, the usefulness of the NPD is limited and its effectiveness cannot be fully assessed.   (We have highlighted where this will apply specifically in section C for each Theme.)</a:t>
            </a:r>
          </a:p>
          <a:p>
            <a:pPr marL="711200" lvl="1" indent="-530225">
              <a:lnSpc>
                <a:spcPct val="100000"/>
              </a:lnSpc>
              <a:spcBef>
                <a:spcPts val="600"/>
              </a:spcBef>
              <a:spcAft>
                <a:spcPts val="600"/>
              </a:spcAft>
            </a:pPr>
            <a:r>
              <a:rPr lang="en-NZ" sz="2800"/>
              <a:t>There is a risk of over-reliance on national standards when implementing national direction, as effective management may require locally tailored solutions and standardised approaches can have unintended consequences at catchment level.</a:t>
            </a:r>
          </a:p>
          <a:p>
            <a:pPr marL="1073150" lvl="1" indent="-530225">
              <a:lnSpc>
                <a:spcPct val="100000"/>
              </a:lnSpc>
              <a:spcBef>
                <a:spcPts val="600"/>
              </a:spcBef>
              <a:spcAft>
                <a:spcPts val="600"/>
              </a:spcAft>
            </a:pPr>
            <a:endParaRPr lang="en-NZ" sz="2000" b="1"/>
          </a:p>
          <a:p>
            <a:pPr>
              <a:lnSpc>
                <a:spcPct val="100000"/>
              </a:lnSpc>
              <a:spcBef>
                <a:spcPts val="600"/>
              </a:spcBef>
              <a:spcAft>
                <a:spcPts val="600"/>
              </a:spcAft>
            </a:pPr>
            <a:r>
              <a:rPr lang="en-NZ" sz="2400"/>
              <a:t> </a:t>
            </a:r>
          </a:p>
          <a:p>
            <a:pPr>
              <a:lnSpc>
                <a:spcPct val="100000"/>
              </a:lnSpc>
              <a:spcBef>
                <a:spcPts val="600"/>
              </a:spcBef>
              <a:spcAft>
                <a:spcPts val="600"/>
              </a:spcAft>
            </a:pPr>
            <a:endParaRPr lang="en-NZ"/>
          </a:p>
        </p:txBody>
      </p:sp>
      <p:sp>
        <p:nvSpPr>
          <p:cNvPr id="7" name="Title 1">
            <a:extLst>
              <a:ext uri="{FF2B5EF4-FFF2-40B4-BE49-F238E27FC236}">
                <a16:creationId xmlns:a16="http://schemas.microsoft.com/office/drawing/2014/main" id="{B66766CF-7912-834F-EE10-CF0B8C8676E0}"/>
              </a:ext>
            </a:extLst>
          </p:cNvPr>
          <p:cNvSpPr txBox="1">
            <a:spLocks/>
          </p:cNvSpPr>
          <p:nvPr/>
        </p:nvSpPr>
        <p:spPr>
          <a:xfrm>
            <a:off x="792468" y="697563"/>
            <a:ext cx="10891544" cy="6293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0" i="0" kern="1200" baseline="0">
                <a:solidFill>
                  <a:srgbClr val="0A395B"/>
                </a:solidFill>
                <a:latin typeface=" Source Sans Pro Semibold"/>
                <a:ea typeface="+mj-ea"/>
                <a:cs typeface="Arial" panose="020B0604020202020204" pitchFamily="34" charset="0"/>
              </a:defRPr>
            </a:lvl1pPr>
          </a:lstStyle>
          <a:p>
            <a:r>
              <a:rPr lang="en-NZ" b="1">
                <a:latin typeface="Calibri" panose="020F0502020204030204" pitchFamily="34" charset="0"/>
                <a:ea typeface="Calibri" panose="020F0502020204030204" pitchFamily="34" charset="0"/>
                <a:cs typeface="Calibri" panose="020F0502020204030204" pitchFamily="34" charset="0"/>
              </a:rPr>
              <a:t>Feedback on the INPD (cont’d)</a:t>
            </a:r>
            <a:endParaRPr lang="en-NZ" b="1"/>
          </a:p>
        </p:txBody>
      </p:sp>
    </p:spTree>
    <p:extLst>
      <p:ext uri="{BB962C8B-B14F-4D97-AF65-F5344CB8AC3E}">
        <p14:creationId xmlns:p14="http://schemas.microsoft.com/office/powerpoint/2010/main" val="1900632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317F2-6247-CA55-2381-B3F07517A57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E26D0ED-B921-254C-FFDC-568372CE3897}"/>
              </a:ext>
            </a:extLst>
          </p:cNvPr>
          <p:cNvSpPr>
            <a:spLocks noGrp="1"/>
          </p:cNvSpPr>
          <p:nvPr>
            <p:ph type="body" sz="quarter" idx="21"/>
          </p:nvPr>
        </p:nvSpPr>
        <p:spPr>
          <a:xfrm>
            <a:off x="609600" y="1326877"/>
            <a:ext cx="11257280" cy="5403333"/>
          </a:xfrm>
        </p:spPr>
        <p:txBody>
          <a:bodyPr vert="horz" lIns="91440" tIns="45720" rIns="91440" bIns="45720" numCol="1" spcCol="180000" rtlCol="0">
            <a:noAutofit/>
          </a:bodyPr>
          <a:lstStyle/>
          <a:p>
            <a:pPr>
              <a:lnSpc>
                <a:spcPct val="100000"/>
              </a:lnSpc>
              <a:spcBef>
                <a:spcPts val="600"/>
              </a:spcBef>
              <a:spcAft>
                <a:spcPts val="600"/>
              </a:spcAft>
            </a:pPr>
            <a:r>
              <a:rPr lang="en-NZ" b="1"/>
              <a:t>How could National Policy Direction be made more useful and effective (Q4) </a:t>
            </a:r>
            <a:r>
              <a:rPr lang="en-NZ"/>
              <a:t>– Initial staff thoughts</a:t>
            </a:r>
          </a:p>
          <a:p>
            <a:pPr marL="711200" lvl="1" indent="-530225">
              <a:lnSpc>
                <a:spcPct val="100000"/>
              </a:lnSpc>
              <a:spcBef>
                <a:spcPts val="600"/>
              </a:spcBef>
              <a:spcAft>
                <a:spcPts val="600"/>
              </a:spcAft>
            </a:pPr>
            <a:r>
              <a:rPr lang="en-NZ" sz="2800"/>
              <a:t>Some directives provide limited value (CC-Directive 9).</a:t>
            </a:r>
          </a:p>
          <a:p>
            <a:pPr marL="711200" lvl="1" indent="-530225">
              <a:lnSpc>
                <a:spcPct val="100000"/>
              </a:lnSpc>
              <a:spcBef>
                <a:spcPts val="600"/>
              </a:spcBef>
              <a:spcAft>
                <a:spcPts val="600"/>
              </a:spcAft>
            </a:pPr>
            <a:r>
              <a:rPr lang="en-NZ" sz="2800"/>
              <a:t>The INPD addresses the disconnect between the current NPS-FM framework and infrastructure for the purpose of mitigating natural hazards (e.g. flood protection infrastructure) to some extent, but some tension remains. </a:t>
            </a:r>
          </a:p>
          <a:p>
            <a:pPr marL="711200" lvl="1" indent="-530225">
              <a:lnSpc>
                <a:spcPct val="100000"/>
              </a:lnSpc>
              <a:spcBef>
                <a:spcPts val="600"/>
              </a:spcBef>
              <a:spcAft>
                <a:spcPts val="600"/>
              </a:spcAft>
            </a:pPr>
            <a:r>
              <a:rPr lang="en-NZ" sz="2800"/>
              <a:t>The effectiveness of the future NPD framework would benefit from stronger integration between the new planning framework and regulatory instruments (e.g. bylaws) that sit outside the planning system.</a:t>
            </a:r>
          </a:p>
          <a:p>
            <a:pPr marL="1073150" lvl="1" indent="-530225">
              <a:lnSpc>
                <a:spcPct val="100000"/>
              </a:lnSpc>
              <a:spcBef>
                <a:spcPts val="600"/>
              </a:spcBef>
              <a:spcAft>
                <a:spcPts val="600"/>
              </a:spcAft>
            </a:pPr>
            <a:endParaRPr lang="en-NZ" sz="2000" b="1"/>
          </a:p>
          <a:p>
            <a:pPr>
              <a:lnSpc>
                <a:spcPct val="100000"/>
              </a:lnSpc>
              <a:spcBef>
                <a:spcPts val="600"/>
              </a:spcBef>
              <a:spcAft>
                <a:spcPts val="600"/>
              </a:spcAft>
            </a:pPr>
            <a:r>
              <a:rPr lang="en-NZ" sz="2400"/>
              <a:t> </a:t>
            </a:r>
          </a:p>
          <a:p>
            <a:pPr>
              <a:lnSpc>
                <a:spcPct val="100000"/>
              </a:lnSpc>
              <a:spcBef>
                <a:spcPts val="600"/>
              </a:spcBef>
              <a:spcAft>
                <a:spcPts val="600"/>
              </a:spcAft>
            </a:pPr>
            <a:endParaRPr lang="en-NZ"/>
          </a:p>
        </p:txBody>
      </p:sp>
      <p:sp>
        <p:nvSpPr>
          <p:cNvPr id="7" name="Title 1">
            <a:extLst>
              <a:ext uri="{FF2B5EF4-FFF2-40B4-BE49-F238E27FC236}">
                <a16:creationId xmlns:a16="http://schemas.microsoft.com/office/drawing/2014/main" id="{F799B4F1-3DC8-7260-B7A7-B1846BA5BB2E}"/>
              </a:ext>
            </a:extLst>
          </p:cNvPr>
          <p:cNvSpPr txBox="1">
            <a:spLocks/>
          </p:cNvSpPr>
          <p:nvPr/>
        </p:nvSpPr>
        <p:spPr>
          <a:xfrm>
            <a:off x="792468" y="697563"/>
            <a:ext cx="10891544" cy="6293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0" i="0" kern="1200" baseline="0">
                <a:solidFill>
                  <a:srgbClr val="0A395B"/>
                </a:solidFill>
                <a:latin typeface=" Source Sans Pro Semibold"/>
                <a:ea typeface="+mj-ea"/>
                <a:cs typeface="Arial" panose="020B0604020202020204" pitchFamily="34" charset="0"/>
              </a:defRPr>
            </a:lvl1pPr>
          </a:lstStyle>
          <a:p>
            <a:r>
              <a:rPr lang="en-NZ" b="1">
                <a:latin typeface="Calibri" panose="020F0502020204030204" pitchFamily="34" charset="0"/>
                <a:ea typeface="Calibri" panose="020F0502020204030204" pitchFamily="34" charset="0"/>
                <a:cs typeface="Calibri" panose="020F0502020204030204" pitchFamily="34" charset="0"/>
              </a:rPr>
              <a:t>Feedback on the INPD (cont’d)</a:t>
            </a:r>
            <a:endParaRPr lang="en-NZ" b="1"/>
          </a:p>
        </p:txBody>
      </p:sp>
    </p:spTree>
    <p:extLst>
      <p:ext uri="{BB962C8B-B14F-4D97-AF65-F5344CB8AC3E}">
        <p14:creationId xmlns:p14="http://schemas.microsoft.com/office/powerpoint/2010/main" val="2024107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0A22D-F0E5-A476-0B37-878F7C3940F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A9CBA57-DE1C-7952-D68A-6843CE5DC899}"/>
              </a:ext>
            </a:extLst>
          </p:cNvPr>
          <p:cNvSpPr>
            <a:spLocks noGrp="1"/>
          </p:cNvSpPr>
          <p:nvPr>
            <p:ph type="sldNum" sz="quarter" idx="4"/>
          </p:nvPr>
        </p:nvSpPr>
        <p:spPr/>
        <p:txBody>
          <a:bodyPr/>
          <a:lstStyle/>
          <a:p>
            <a:fld id="{9445717F-2858-4043-A9CA-B2273EB60975}" type="slidenum">
              <a:rPr lang="en-US" smtClean="0"/>
              <a:pPr/>
              <a:t>16</a:t>
            </a:fld>
            <a:endParaRPr lang="en-US"/>
          </a:p>
        </p:txBody>
      </p:sp>
      <p:sp>
        <p:nvSpPr>
          <p:cNvPr id="6" name="Picture Placeholder 5">
            <a:extLst>
              <a:ext uri="{FF2B5EF4-FFF2-40B4-BE49-F238E27FC236}">
                <a16:creationId xmlns:a16="http://schemas.microsoft.com/office/drawing/2014/main" id="{7CE9B96B-ACC4-8C80-017C-E36C88AD9428}"/>
              </a:ext>
            </a:extLst>
          </p:cNvPr>
          <p:cNvSpPr>
            <a:spLocks noGrp="1"/>
          </p:cNvSpPr>
          <p:nvPr>
            <p:ph type="pic" sz="quarter" idx="17"/>
          </p:nvPr>
        </p:nvSpPr>
        <p:spPr>
          <a:xfrm>
            <a:off x="846564" y="2122149"/>
            <a:ext cx="5372099" cy="4034297"/>
          </a:xfrm>
        </p:spPr>
        <p:txBody>
          <a:bodyPr>
            <a:normAutofit fontScale="92500" lnSpcReduction="10000"/>
          </a:bodyPr>
          <a:lstStyle/>
          <a:p>
            <a:pPr algn="l">
              <a:lnSpc>
                <a:spcPct val="120000"/>
              </a:lnSpc>
              <a:spcBef>
                <a:spcPts val="1200"/>
              </a:spcBef>
              <a:spcAft>
                <a:spcPts val="600"/>
              </a:spcAft>
            </a:pPr>
            <a:r>
              <a:rPr lang="en-NZ" sz="3900" b="1">
                <a:solidFill>
                  <a:schemeClr val="bg1"/>
                </a:solidFill>
              </a:rPr>
              <a:t>Section B: </a:t>
            </a:r>
          </a:p>
          <a:p>
            <a:pPr algn="l">
              <a:lnSpc>
                <a:spcPct val="120000"/>
              </a:lnSpc>
              <a:spcBef>
                <a:spcPts val="1200"/>
              </a:spcBef>
              <a:spcAft>
                <a:spcPts val="600"/>
              </a:spcAft>
            </a:pPr>
            <a:r>
              <a:rPr lang="en-NZ" sz="3900" b="1">
                <a:solidFill>
                  <a:schemeClr val="bg1"/>
                </a:solidFill>
              </a:rPr>
              <a:t>NPD Key Cross-cutting Directives </a:t>
            </a:r>
            <a:r>
              <a:rPr lang="en-NZ" sz="3500"/>
              <a:t>as </a:t>
            </a:r>
            <a:r>
              <a:rPr lang="en-NZ"/>
              <a:t>a result of the Environment Committee Key Changes as a result of the Environment Committee as a result of the Environment Committee</a:t>
            </a:r>
          </a:p>
        </p:txBody>
      </p:sp>
      <p:sp>
        <p:nvSpPr>
          <p:cNvPr id="2" name="Picture Placeholder 1">
            <a:extLst>
              <a:ext uri="{FF2B5EF4-FFF2-40B4-BE49-F238E27FC236}">
                <a16:creationId xmlns:a16="http://schemas.microsoft.com/office/drawing/2014/main" id="{CD2BA85E-2208-F072-09CA-BB07CAF9A10F}"/>
              </a:ext>
            </a:extLst>
          </p:cNvPr>
          <p:cNvSpPr txBox="1">
            <a:spLocks/>
          </p:cNvSpPr>
          <p:nvPr/>
        </p:nvSpPr>
        <p:spPr>
          <a:xfrm>
            <a:off x="6441334" y="2122149"/>
            <a:ext cx="5372100" cy="29522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Tx/>
              <a:buNone/>
              <a:defRPr sz="2800" kern="1200">
                <a:solidFill>
                  <a:srgbClr val="0A39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l">
              <a:buFont typeface="Arial" panose="020B0604020202020204" pitchFamily="34" charset="0"/>
              <a:buChar char="•"/>
            </a:pPr>
            <a:r>
              <a:rPr lang="en-NZ">
                <a:solidFill>
                  <a:schemeClr val="bg1"/>
                </a:solidFill>
              </a:rPr>
              <a:t>Private property rights</a:t>
            </a:r>
          </a:p>
          <a:p>
            <a:pPr marL="514350" indent="-514350" algn="l">
              <a:buFont typeface="Arial" panose="020B0604020202020204" pitchFamily="34" charset="0"/>
              <a:buChar char="•"/>
            </a:pPr>
            <a:r>
              <a:rPr lang="en-NZ">
                <a:solidFill>
                  <a:schemeClr val="bg1"/>
                </a:solidFill>
              </a:rPr>
              <a:t>Economic growth</a:t>
            </a:r>
          </a:p>
          <a:p>
            <a:pPr marL="514350" indent="-514350" algn="l">
              <a:buFont typeface="Arial" panose="020B0604020202020204" pitchFamily="34" charset="0"/>
              <a:buChar char="•"/>
            </a:pPr>
            <a:r>
              <a:rPr lang="en-NZ">
                <a:solidFill>
                  <a:schemeClr val="bg1"/>
                </a:solidFill>
              </a:rPr>
              <a:t>Managing land use and reserve sensitivity </a:t>
            </a:r>
          </a:p>
          <a:p>
            <a:pPr marL="514350" indent="-514350" algn="l">
              <a:buFont typeface="Arial" panose="020B0604020202020204" pitchFamily="34" charset="0"/>
              <a:buChar char="•"/>
            </a:pPr>
            <a:r>
              <a:rPr lang="en-NZ">
                <a:solidFill>
                  <a:schemeClr val="bg1"/>
                </a:solidFill>
              </a:rPr>
              <a:t>Regional Spatial Plans</a:t>
            </a:r>
          </a:p>
          <a:p>
            <a:pPr marL="514350" indent="-514350" algn="l">
              <a:buFont typeface="Arial" panose="020B0604020202020204" pitchFamily="34" charset="0"/>
              <a:buChar char="•"/>
            </a:pPr>
            <a:endParaRPr lang="en-NZ">
              <a:solidFill>
                <a:schemeClr val="bg1"/>
              </a:solidFill>
            </a:endParaRPr>
          </a:p>
          <a:p>
            <a:pPr marL="514350" indent="-514350" algn="l">
              <a:buFont typeface="Arial" panose="020B0604020202020204" pitchFamily="34" charset="0"/>
              <a:buChar char="•"/>
            </a:pPr>
            <a:endParaRPr lang="en-NZ">
              <a:solidFill>
                <a:schemeClr val="bg1"/>
              </a:solidFill>
            </a:endParaRPr>
          </a:p>
        </p:txBody>
      </p:sp>
    </p:spTree>
    <p:extLst>
      <p:ext uri="{BB962C8B-B14F-4D97-AF65-F5344CB8AC3E}">
        <p14:creationId xmlns:p14="http://schemas.microsoft.com/office/powerpoint/2010/main" val="3668009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2AA77-4512-7B48-A7CA-06B70B059038}"/>
              </a:ext>
            </a:extLst>
          </p:cNvPr>
          <p:cNvSpPr>
            <a:spLocks noGrp="1"/>
          </p:cNvSpPr>
          <p:nvPr>
            <p:ph type="title"/>
          </p:nvPr>
        </p:nvSpPr>
        <p:spPr>
          <a:xfrm>
            <a:off x="723901" y="642927"/>
            <a:ext cx="10629021" cy="795347"/>
          </a:xfrm>
        </p:spPr>
        <p:txBody>
          <a:bodyPr/>
          <a:lstStyle/>
          <a:p>
            <a:r>
              <a:rPr lang="en-NZ"/>
              <a:t>Private property rights</a:t>
            </a:r>
            <a:endParaRPr lang="en-US"/>
          </a:p>
        </p:txBody>
      </p:sp>
      <p:sp>
        <p:nvSpPr>
          <p:cNvPr id="4" name="Text Placeholder 3">
            <a:extLst>
              <a:ext uri="{FF2B5EF4-FFF2-40B4-BE49-F238E27FC236}">
                <a16:creationId xmlns:a16="http://schemas.microsoft.com/office/drawing/2014/main" id="{8EA1CDEE-06D7-424E-9107-9BBAAC4AF787}"/>
              </a:ext>
            </a:extLst>
          </p:cNvPr>
          <p:cNvSpPr>
            <a:spLocks noGrp="1"/>
          </p:cNvSpPr>
          <p:nvPr>
            <p:ph type="body" sz="quarter" idx="4294967295"/>
          </p:nvPr>
        </p:nvSpPr>
        <p:spPr>
          <a:xfrm>
            <a:off x="723901" y="2057400"/>
            <a:ext cx="10544174" cy="3988074"/>
          </a:xfrm>
          <a:prstGeom prst="rect">
            <a:avLst/>
          </a:prstGeom>
        </p:spPr>
        <p:txBody>
          <a:bodyPr vert="horz" lIns="91440" tIns="45720" rIns="91440" bIns="45720" rtlCol="0" anchor="t">
            <a:noAutofit/>
          </a:bodyPr>
          <a:lstStyle/>
          <a:p>
            <a:pPr marL="538163" lvl="1" indent="-538163">
              <a:spcBef>
                <a:spcPts val="1000"/>
              </a:spcBef>
            </a:pPr>
            <a:endParaRPr lang="en-NZ" sz="800"/>
          </a:p>
          <a:p>
            <a:pPr marL="0" lvl="1" indent="0">
              <a:spcBef>
                <a:spcPts val="1000"/>
              </a:spcBef>
              <a:buNone/>
            </a:pPr>
            <a:r>
              <a:rPr lang="en-NZ" sz="2800" b="1"/>
              <a:t>CC-Directive 1:</a:t>
            </a:r>
            <a:r>
              <a:rPr lang="en-NZ" sz="2800"/>
              <a:t>  When implementing this NPD, the use of private land is to be enabled with restrictions only imposed when necessary to ensure others are not unreasonably affected or to provide for important public values.</a:t>
            </a:r>
          </a:p>
        </p:txBody>
      </p:sp>
      <p:sp>
        <p:nvSpPr>
          <p:cNvPr id="5" name="Slide Number Placeholder 4">
            <a:extLst>
              <a:ext uri="{FF2B5EF4-FFF2-40B4-BE49-F238E27FC236}">
                <a16:creationId xmlns:a16="http://schemas.microsoft.com/office/drawing/2014/main" id="{2AABEBD7-27D4-8947-A7BE-A9957FD8B3F4}"/>
              </a:ext>
            </a:extLst>
          </p:cNvPr>
          <p:cNvSpPr>
            <a:spLocks noGrp="1"/>
          </p:cNvSpPr>
          <p:nvPr>
            <p:ph type="sldNum" sz="quarter" idx="4"/>
          </p:nvPr>
        </p:nvSpPr>
        <p:spPr/>
        <p:txBody>
          <a:bodyPr/>
          <a:lstStyle/>
          <a:p>
            <a:fld id="{9445717F-2858-4043-A9CA-B2273EB60975}" type="slidenum">
              <a:rPr lang="en-US" smtClean="0"/>
              <a:pPr/>
              <a:t>17</a:t>
            </a:fld>
            <a:endParaRPr lang="en-US"/>
          </a:p>
        </p:txBody>
      </p:sp>
    </p:spTree>
    <p:extLst>
      <p:ext uri="{BB962C8B-B14F-4D97-AF65-F5344CB8AC3E}">
        <p14:creationId xmlns:p14="http://schemas.microsoft.com/office/powerpoint/2010/main" val="257251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2C43F-19BD-2826-8222-3E2470F943CC}"/>
              </a:ext>
            </a:extLst>
          </p:cNvPr>
          <p:cNvSpPr>
            <a:spLocks noGrp="1"/>
          </p:cNvSpPr>
          <p:nvPr>
            <p:ph type="title"/>
          </p:nvPr>
        </p:nvSpPr>
        <p:spPr>
          <a:xfrm>
            <a:off x="724780" y="680385"/>
            <a:ext cx="10629021" cy="505548"/>
          </a:xfrm>
        </p:spPr>
        <p:txBody>
          <a:bodyPr/>
          <a:lstStyle/>
          <a:p>
            <a:r>
              <a:rPr lang="en-NZ"/>
              <a:t>Economic growth</a:t>
            </a:r>
          </a:p>
        </p:txBody>
      </p:sp>
      <p:sp>
        <p:nvSpPr>
          <p:cNvPr id="4" name="Text Placeholder 3">
            <a:extLst>
              <a:ext uri="{FF2B5EF4-FFF2-40B4-BE49-F238E27FC236}">
                <a16:creationId xmlns:a16="http://schemas.microsoft.com/office/drawing/2014/main" id="{6540AEE7-0398-0B11-89CB-8A9FA6B6426E}"/>
              </a:ext>
            </a:extLst>
          </p:cNvPr>
          <p:cNvSpPr>
            <a:spLocks noGrp="1"/>
          </p:cNvSpPr>
          <p:nvPr>
            <p:ph type="body" sz="quarter" idx="21"/>
          </p:nvPr>
        </p:nvSpPr>
        <p:spPr>
          <a:xfrm>
            <a:off x="724779" y="1952625"/>
            <a:ext cx="10971921" cy="3876675"/>
          </a:xfrm>
        </p:spPr>
        <p:txBody>
          <a:bodyPr/>
          <a:lstStyle/>
          <a:p>
            <a:pPr>
              <a:spcAft>
                <a:spcPts val="1200"/>
              </a:spcAft>
            </a:pPr>
            <a:r>
              <a:rPr lang="en-NZ" b="1"/>
              <a:t>CC-Directive 2:</a:t>
            </a:r>
            <a:r>
              <a:rPr lang="en-NZ"/>
              <a:t>  When implementing this NPD, economic growth and change is to be supported by: </a:t>
            </a:r>
          </a:p>
          <a:p>
            <a:pPr marL="628650" lvl="1" indent="-538163">
              <a:lnSpc>
                <a:spcPct val="100000"/>
              </a:lnSpc>
              <a:spcBef>
                <a:spcPts val="600"/>
              </a:spcBef>
              <a:spcAft>
                <a:spcPts val="600"/>
              </a:spcAft>
              <a:buAutoNum type="alphaLcParenR"/>
            </a:pPr>
            <a:r>
              <a:rPr lang="en-NZ" sz="2800"/>
              <a:t>being responsive to new and emerging economic opportunities </a:t>
            </a:r>
          </a:p>
          <a:p>
            <a:pPr marL="628650" lvl="1" indent="-538163">
              <a:lnSpc>
                <a:spcPct val="100000"/>
              </a:lnSpc>
              <a:spcBef>
                <a:spcPts val="600"/>
              </a:spcBef>
              <a:spcAft>
                <a:spcPts val="600"/>
              </a:spcAft>
              <a:buAutoNum type="alphaLcParenR"/>
            </a:pPr>
            <a:r>
              <a:rPr lang="en-NZ" sz="2800"/>
              <a:t>providing certainty for investment </a:t>
            </a:r>
          </a:p>
          <a:p>
            <a:pPr marL="628650" lvl="1" indent="-538163">
              <a:lnSpc>
                <a:spcPct val="100000"/>
              </a:lnSpc>
              <a:spcBef>
                <a:spcPts val="600"/>
              </a:spcBef>
              <a:spcAft>
                <a:spcPts val="600"/>
              </a:spcAft>
              <a:buAutoNum type="alphaLcParenR"/>
            </a:pPr>
            <a:r>
              <a:rPr lang="en-NZ" sz="2800"/>
              <a:t>reducing unnecessary costs and constraints for projects that drive economic growth and employment.</a:t>
            </a:r>
          </a:p>
        </p:txBody>
      </p:sp>
    </p:spTree>
    <p:extLst>
      <p:ext uri="{BB962C8B-B14F-4D97-AF65-F5344CB8AC3E}">
        <p14:creationId xmlns:p14="http://schemas.microsoft.com/office/powerpoint/2010/main" val="1505478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81E8E-1067-D0A8-364D-6BC37EC5C6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205CE7-8507-73A8-1A82-FA0F059CD53D}"/>
              </a:ext>
            </a:extLst>
          </p:cNvPr>
          <p:cNvSpPr>
            <a:spLocks noGrp="1"/>
          </p:cNvSpPr>
          <p:nvPr>
            <p:ph type="title"/>
          </p:nvPr>
        </p:nvSpPr>
        <p:spPr>
          <a:xfrm>
            <a:off x="559768" y="426029"/>
            <a:ext cx="10629021" cy="505548"/>
          </a:xfrm>
        </p:spPr>
        <p:txBody>
          <a:bodyPr/>
          <a:lstStyle/>
          <a:p>
            <a:r>
              <a:rPr lang="en-NZ"/>
              <a:t>Managing land use and reverse sensitivity</a:t>
            </a:r>
          </a:p>
        </p:txBody>
      </p:sp>
      <p:sp>
        <p:nvSpPr>
          <p:cNvPr id="4" name="Text Placeholder 3">
            <a:extLst>
              <a:ext uri="{FF2B5EF4-FFF2-40B4-BE49-F238E27FC236}">
                <a16:creationId xmlns:a16="http://schemas.microsoft.com/office/drawing/2014/main" id="{951E63A0-5B66-013A-BBC0-F93013A6E562}"/>
              </a:ext>
            </a:extLst>
          </p:cNvPr>
          <p:cNvSpPr>
            <a:spLocks noGrp="1"/>
          </p:cNvSpPr>
          <p:nvPr>
            <p:ph type="body" sz="quarter" idx="21"/>
          </p:nvPr>
        </p:nvSpPr>
        <p:spPr>
          <a:xfrm>
            <a:off x="559768" y="1054608"/>
            <a:ext cx="11310340" cy="5705115"/>
          </a:xfrm>
        </p:spPr>
        <p:txBody>
          <a:bodyPr vert="horz" lIns="91440" tIns="45720" rIns="91440" bIns="45720" numCol="1" spcCol="180000" rtlCol="0" anchor="t">
            <a:noAutofit/>
          </a:bodyPr>
          <a:lstStyle/>
          <a:p>
            <a:r>
              <a:rPr lang="en-NZ" sz="2600" b="1"/>
              <a:t>CC-Directive 3:</a:t>
            </a:r>
            <a:r>
              <a:rPr lang="en-NZ" sz="2600"/>
              <a:t>  To protect the operation of existing lawfully established land uses: ….</a:t>
            </a:r>
          </a:p>
          <a:p>
            <a:pPr marL="717550" indent="-717550"/>
            <a:r>
              <a:rPr lang="en-NZ" sz="2600"/>
              <a:t>a)(</a:t>
            </a:r>
            <a:r>
              <a:rPr lang="en-NZ" sz="2600" err="1"/>
              <a:t>i</a:t>
            </a:r>
            <a:r>
              <a:rPr lang="en-NZ" sz="2600"/>
              <a:t>)	LUPs must enable existing lawfully established land uses to operate without unreasonable constraints</a:t>
            </a:r>
          </a:p>
          <a:p>
            <a:pPr marL="717550" indent="-717550"/>
            <a:r>
              <a:rPr lang="en-NZ" sz="2600"/>
              <a:t>a)(ii)	LUPs must ensure new incompatible or sensitive activities are responsible for avoiding or mitigating conflicts</a:t>
            </a:r>
          </a:p>
          <a:p>
            <a:r>
              <a:rPr lang="en-NZ" sz="2600" b="1"/>
              <a:t>CC-Directive 4:</a:t>
            </a:r>
            <a:r>
              <a:rPr lang="en-NZ" sz="2600"/>
              <a:t> To enable the use of land and support growth while minimising conflicts between land uses: …. </a:t>
            </a:r>
          </a:p>
          <a:p>
            <a:pPr marL="717550" indent="-717550">
              <a:buFont typeface="+mj-lt"/>
              <a:buAutoNum type="alphaLcParenR"/>
            </a:pPr>
            <a:r>
              <a:rPr lang="en-NZ" sz="2600"/>
              <a:t>RSPs must identify … where incompatible land uses may conflict, identify where separation &amp; management of incompatible land uses is required</a:t>
            </a:r>
          </a:p>
          <a:p>
            <a:pPr marL="717550" indent="-717550">
              <a:buFont typeface="+mj-lt"/>
              <a:buAutoNum type="alphaLcParenR"/>
            </a:pPr>
            <a:r>
              <a:rPr lang="en-NZ" sz="2600"/>
              <a:t>LUPs must use a range of planning tools &amp; methods, incl. zoning, buffers, standards and methods, to manage incompatible land uses </a:t>
            </a:r>
          </a:p>
          <a:p>
            <a:pPr marL="1223963" lvl="1" indent="-538163"/>
            <a:endParaRPr lang="en-NZ"/>
          </a:p>
        </p:txBody>
      </p:sp>
    </p:spTree>
    <p:extLst>
      <p:ext uri="{BB962C8B-B14F-4D97-AF65-F5344CB8AC3E}">
        <p14:creationId xmlns:p14="http://schemas.microsoft.com/office/powerpoint/2010/main" val="4292430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6678D-20E7-6584-4675-73E7F3FAAB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D21A07-BF89-90B1-AF1B-1B92AE7A4D20}"/>
              </a:ext>
            </a:extLst>
          </p:cNvPr>
          <p:cNvSpPr>
            <a:spLocks noGrp="1"/>
          </p:cNvSpPr>
          <p:nvPr>
            <p:ph type="title"/>
          </p:nvPr>
        </p:nvSpPr>
        <p:spPr>
          <a:xfrm>
            <a:off x="559768" y="468490"/>
            <a:ext cx="10629021" cy="505548"/>
          </a:xfrm>
        </p:spPr>
        <p:txBody>
          <a:bodyPr/>
          <a:lstStyle/>
          <a:p>
            <a:r>
              <a:rPr lang="en-NZ"/>
              <a:t>Regional spatial plans</a:t>
            </a:r>
          </a:p>
        </p:txBody>
      </p:sp>
      <p:sp>
        <p:nvSpPr>
          <p:cNvPr id="4" name="Text Placeholder 3">
            <a:extLst>
              <a:ext uri="{FF2B5EF4-FFF2-40B4-BE49-F238E27FC236}">
                <a16:creationId xmlns:a16="http://schemas.microsoft.com/office/drawing/2014/main" id="{EF98B317-4004-93AF-7B6B-0F9A2D7E2447}"/>
              </a:ext>
            </a:extLst>
          </p:cNvPr>
          <p:cNvSpPr>
            <a:spLocks noGrp="1"/>
          </p:cNvSpPr>
          <p:nvPr>
            <p:ph type="body" sz="quarter" idx="21"/>
          </p:nvPr>
        </p:nvSpPr>
        <p:spPr>
          <a:xfrm>
            <a:off x="559768" y="1092201"/>
            <a:ext cx="10900711" cy="5221110"/>
          </a:xfrm>
        </p:spPr>
        <p:txBody>
          <a:bodyPr vert="horz" lIns="91440" tIns="45720" rIns="91440" bIns="45720" numCol="1" spcCol="180000" rtlCol="0" anchor="t">
            <a:noAutofit/>
          </a:bodyPr>
          <a:lstStyle/>
          <a:p>
            <a:r>
              <a:rPr lang="en-NZ" sz="2600" b="1"/>
              <a:t>CC-Directive 5:  </a:t>
            </a:r>
            <a:r>
              <a:rPr lang="en-NZ" sz="2600"/>
              <a:t>Regional spatial plans prioritise growth and change in areas: </a:t>
            </a:r>
          </a:p>
          <a:p>
            <a:pPr marL="714375" indent="-628650">
              <a:lnSpc>
                <a:spcPct val="100000"/>
              </a:lnSpc>
              <a:spcBef>
                <a:spcPts val="200"/>
              </a:spcBef>
              <a:spcAft>
                <a:spcPts val="200"/>
              </a:spcAft>
              <a:buFont typeface="+mj-lt"/>
              <a:buAutoNum type="alphaLcParenR"/>
            </a:pPr>
            <a:r>
              <a:rPr lang="en-NZ" sz="2600"/>
              <a:t>where infrastructure can efficiently support growth and change </a:t>
            </a:r>
          </a:p>
          <a:p>
            <a:pPr marL="714375" indent="-628650">
              <a:lnSpc>
                <a:spcPct val="100000"/>
              </a:lnSpc>
              <a:spcBef>
                <a:spcPts val="200"/>
              </a:spcBef>
              <a:spcAft>
                <a:spcPts val="200"/>
              </a:spcAft>
              <a:buFont typeface="+mj-lt"/>
              <a:buAutoNum type="alphaLcParenR"/>
            </a:pPr>
            <a:r>
              <a:rPr lang="en-NZ" sz="2600"/>
              <a:t>that make the best use of existing and planned infrastructure </a:t>
            </a:r>
          </a:p>
          <a:p>
            <a:pPr marL="714375" indent="-628650">
              <a:lnSpc>
                <a:spcPct val="100000"/>
              </a:lnSpc>
              <a:spcBef>
                <a:spcPts val="200"/>
              </a:spcBef>
              <a:spcAft>
                <a:spcPts val="200"/>
              </a:spcAft>
              <a:buFont typeface="+mj-lt"/>
              <a:buAutoNum type="alphaLcParenR"/>
            </a:pPr>
            <a:r>
              <a:rPr lang="en-NZ" sz="2600"/>
              <a:t>that support access to housing and labour markets </a:t>
            </a:r>
          </a:p>
          <a:p>
            <a:pPr marL="714375" indent="-628650">
              <a:lnSpc>
                <a:spcPct val="100000"/>
              </a:lnSpc>
              <a:spcBef>
                <a:spcPts val="200"/>
              </a:spcBef>
              <a:spcAft>
                <a:spcPts val="200"/>
              </a:spcAft>
              <a:buFont typeface="+mj-lt"/>
              <a:buAutoNum type="alphaLcParenR"/>
            </a:pPr>
            <a:r>
              <a:rPr lang="en-NZ" sz="2600"/>
              <a:t>where natural hazards risks can be managed </a:t>
            </a:r>
          </a:p>
          <a:p>
            <a:pPr marL="714375" indent="-628650">
              <a:lnSpc>
                <a:spcPct val="100000"/>
              </a:lnSpc>
              <a:spcBef>
                <a:spcPts val="200"/>
              </a:spcBef>
              <a:spcAft>
                <a:spcPts val="1200"/>
              </a:spcAft>
              <a:buFont typeface="+mj-lt"/>
              <a:buAutoNum type="alphaLcParenR"/>
            </a:pPr>
            <a:r>
              <a:rPr lang="en-NZ" sz="2600"/>
              <a:t>that provide for significant environmental and cultural values.</a:t>
            </a:r>
          </a:p>
          <a:p>
            <a:pPr>
              <a:lnSpc>
                <a:spcPct val="100000"/>
              </a:lnSpc>
            </a:pPr>
            <a:r>
              <a:rPr lang="en-NZ" sz="2600" b="1"/>
              <a:t>CC-Directive 6:</a:t>
            </a:r>
            <a:r>
              <a:rPr lang="en-NZ" sz="2600"/>
              <a:t> Regional spatial plans sequence growth, change and infrastructure to support:</a:t>
            </a:r>
          </a:p>
          <a:p>
            <a:pPr marL="714375" indent="-628650">
              <a:lnSpc>
                <a:spcPct val="100000"/>
              </a:lnSpc>
              <a:spcBef>
                <a:spcPts val="200"/>
              </a:spcBef>
              <a:spcAft>
                <a:spcPts val="200"/>
              </a:spcAft>
              <a:buFont typeface="+mj-lt"/>
              <a:buAutoNum type="alphaLcParenR"/>
            </a:pPr>
            <a:r>
              <a:rPr lang="en-NZ" sz="2600"/>
              <a:t>efficient public investment </a:t>
            </a:r>
          </a:p>
          <a:p>
            <a:pPr marL="714375" indent="-628650">
              <a:lnSpc>
                <a:spcPct val="100000"/>
              </a:lnSpc>
              <a:spcBef>
                <a:spcPts val="200"/>
              </a:spcBef>
              <a:spcAft>
                <a:spcPts val="200"/>
              </a:spcAft>
              <a:buFont typeface="+mj-lt"/>
              <a:buAutoNum type="alphaLcParenR"/>
            </a:pPr>
            <a:r>
              <a:rPr lang="en-NZ" sz="2600"/>
              <a:t>strategic opportunities for development where infrastructure may be provided via private or other means of investment.</a:t>
            </a:r>
          </a:p>
        </p:txBody>
      </p:sp>
    </p:spTree>
    <p:extLst>
      <p:ext uri="{BB962C8B-B14F-4D97-AF65-F5344CB8AC3E}">
        <p14:creationId xmlns:p14="http://schemas.microsoft.com/office/powerpoint/2010/main" val="1682384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870A3-18BF-1448-269A-E6F7176EB8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E1DB92-D9F8-BA79-AAA7-2700CC0877E4}"/>
              </a:ext>
            </a:extLst>
          </p:cNvPr>
          <p:cNvSpPr>
            <a:spLocks noGrp="1"/>
          </p:cNvSpPr>
          <p:nvPr>
            <p:ph type="title"/>
          </p:nvPr>
        </p:nvSpPr>
        <p:spPr>
          <a:xfrm>
            <a:off x="559768" y="468490"/>
            <a:ext cx="10629021" cy="505548"/>
          </a:xfrm>
        </p:spPr>
        <p:txBody>
          <a:bodyPr/>
          <a:lstStyle/>
          <a:p>
            <a:r>
              <a:rPr lang="en-NZ"/>
              <a:t>Regional spatial plans (cont’d)</a:t>
            </a:r>
          </a:p>
        </p:txBody>
      </p:sp>
      <p:sp>
        <p:nvSpPr>
          <p:cNvPr id="4" name="Text Placeholder 3">
            <a:extLst>
              <a:ext uri="{FF2B5EF4-FFF2-40B4-BE49-F238E27FC236}">
                <a16:creationId xmlns:a16="http://schemas.microsoft.com/office/drawing/2014/main" id="{0D46BF45-0849-5E72-A386-24AD0625E281}"/>
              </a:ext>
            </a:extLst>
          </p:cNvPr>
          <p:cNvSpPr>
            <a:spLocks noGrp="1"/>
          </p:cNvSpPr>
          <p:nvPr>
            <p:ph type="body" sz="quarter" idx="21"/>
          </p:nvPr>
        </p:nvSpPr>
        <p:spPr>
          <a:xfrm>
            <a:off x="559768" y="1057275"/>
            <a:ext cx="11068049" cy="5238749"/>
          </a:xfrm>
        </p:spPr>
        <p:txBody>
          <a:bodyPr vert="horz" lIns="91440" tIns="45720" rIns="91440" bIns="45720" numCol="1" spcCol="180000" rtlCol="0" anchor="t">
            <a:noAutofit/>
          </a:bodyPr>
          <a:lstStyle/>
          <a:p>
            <a:r>
              <a:rPr lang="en-NZ" b="1"/>
              <a:t>CC-Directive 7:</a:t>
            </a:r>
            <a:r>
              <a:rPr lang="en-NZ"/>
              <a:t> Regional spatial plans seek to: </a:t>
            </a:r>
          </a:p>
          <a:p>
            <a:pPr marL="714375" indent="-628650">
              <a:lnSpc>
                <a:spcPct val="100000"/>
              </a:lnSpc>
              <a:spcBef>
                <a:spcPts val="200"/>
              </a:spcBef>
              <a:spcAft>
                <a:spcPts val="200"/>
              </a:spcAft>
              <a:buFont typeface="+mj-lt"/>
              <a:buAutoNum type="alphaLcParenR"/>
            </a:pPr>
            <a:r>
              <a:rPr lang="en-NZ" sz="2600"/>
              <a:t>maximise compatibility (and otherwise minimise conflicts) between development, the natural environment &amp; cultural values over the long term, including by identifying:</a:t>
            </a:r>
          </a:p>
          <a:p>
            <a:pPr marL="1162050" indent="-361950">
              <a:lnSpc>
                <a:spcPct val="100000"/>
              </a:lnSpc>
              <a:spcBef>
                <a:spcPts val="200"/>
              </a:spcBef>
              <a:spcAft>
                <a:spcPts val="200"/>
              </a:spcAft>
              <a:buFont typeface="+mj-lt"/>
              <a:buAutoNum type="romanLcPeriod"/>
            </a:pPr>
            <a:r>
              <a:rPr lang="en-NZ" sz="2600"/>
              <a:t>where development may need to be constrained because of natural hazard risk</a:t>
            </a:r>
          </a:p>
          <a:p>
            <a:pPr marL="1162050" indent="-361950">
              <a:lnSpc>
                <a:spcPct val="100000"/>
              </a:lnSpc>
              <a:spcBef>
                <a:spcPts val="200"/>
              </a:spcBef>
              <a:spcAft>
                <a:spcPts val="200"/>
              </a:spcAft>
              <a:buFont typeface="+mj-lt"/>
              <a:buAutoNum type="romanLcPeriod"/>
            </a:pPr>
            <a:r>
              <a:rPr lang="en-NZ" sz="2600"/>
              <a:t>how growth can be provided while protecting high value growing areas (e.g. food and fibre production)</a:t>
            </a:r>
          </a:p>
          <a:p>
            <a:pPr marL="1162050" indent="-361950">
              <a:lnSpc>
                <a:spcPct val="100000"/>
              </a:lnSpc>
              <a:spcBef>
                <a:spcPts val="200"/>
              </a:spcBef>
              <a:spcAft>
                <a:spcPts val="200"/>
              </a:spcAft>
              <a:buFont typeface="+mj-lt"/>
              <a:buAutoNum type="romanLcPeriod"/>
            </a:pPr>
            <a:r>
              <a:rPr lang="en-NZ" sz="2600"/>
              <a:t>where infrastructure may need to be provided where there are natural environment constraints</a:t>
            </a:r>
          </a:p>
          <a:p>
            <a:pPr marL="1162050" indent="-361950">
              <a:lnSpc>
                <a:spcPct val="100000"/>
              </a:lnSpc>
              <a:spcBef>
                <a:spcPts val="200"/>
              </a:spcBef>
              <a:spcAft>
                <a:spcPts val="200"/>
              </a:spcAft>
              <a:buFont typeface="+mj-lt"/>
              <a:buAutoNum type="romanLcPeriod"/>
            </a:pPr>
            <a:r>
              <a:rPr lang="en-NZ" sz="2600"/>
              <a:t>strategic opportunities provide for development while enhancing the natural environment </a:t>
            </a:r>
          </a:p>
          <a:p>
            <a:pPr marL="714375" indent="-533400">
              <a:lnSpc>
                <a:spcPct val="100000"/>
              </a:lnSpc>
              <a:spcBef>
                <a:spcPts val="600"/>
              </a:spcBef>
            </a:pPr>
            <a:r>
              <a:rPr lang="en-NZ" sz="2600"/>
              <a:t>b)	avoid unnecessary long-term costs to communities and the public.</a:t>
            </a:r>
          </a:p>
        </p:txBody>
      </p:sp>
    </p:spTree>
    <p:extLst>
      <p:ext uri="{BB962C8B-B14F-4D97-AF65-F5344CB8AC3E}">
        <p14:creationId xmlns:p14="http://schemas.microsoft.com/office/powerpoint/2010/main" val="624994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254E0BC-D917-5599-11B7-5B3DA2DF7F4C}"/>
              </a:ext>
            </a:extLst>
          </p:cNvPr>
          <p:cNvSpPr>
            <a:spLocks noGrp="1"/>
          </p:cNvSpPr>
          <p:nvPr>
            <p:ph type="sldNum" sz="quarter" idx="4"/>
          </p:nvPr>
        </p:nvSpPr>
        <p:spPr/>
        <p:txBody>
          <a:bodyPr/>
          <a:lstStyle/>
          <a:p>
            <a:fld id="{9445717F-2858-4043-A9CA-B2273EB60975}" type="slidenum">
              <a:rPr lang="en-US" smtClean="0"/>
              <a:pPr/>
              <a:t>22</a:t>
            </a:fld>
            <a:endParaRPr lang="en-US"/>
          </a:p>
        </p:txBody>
      </p:sp>
      <p:sp>
        <p:nvSpPr>
          <p:cNvPr id="6" name="Picture Placeholder 5">
            <a:extLst>
              <a:ext uri="{FF2B5EF4-FFF2-40B4-BE49-F238E27FC236}">
                <a16:creationId xmlns:a16="http://schemas.microsoft.com/office/drawing/2014/main" id="{10AF4D3A-9DCD-C15B-08F8-4DA13E070315}"/>
              </a:ext>
            </a:extLst>
          </p:cNvPr>
          <p:cNvSpPr>
            <a:spLocks noGrp="1"/>
          </p:cNvSpPr>
          <p:nvPr>
            <p:ph type="pic" sz="quarter" idx="17"/>
          </p:nvPr>
        </p:nvSpPr>
        <p:spPr>
          <a:xfrm>
            <a:off x="624537" y="1798033"/>
            <a:ext cx="5372099" cy="3911391"/>
          </a:xfrm>
        </p:spPr>
        <p:txBody>
          <a:bodyPr>
            <a:normAutofit/>
          </a:bodyPr>
          <a:lstStyle/>
          <a:p>
            <a:pPr algn="l">
              <a:lnSpc>
                <a:spcPct val="120000"/>
              </a:lnSpc>
              <a:spcBef>
                <a:spcPts val="1200"/>
              </a:spcBef>
              <a:spcAft>
                <a:spcPts val="600"/>
              </a:spcAft>
            </a:pPr>
            <a:r>
              <a:rPr lang="en-NZ" sz="3600" b="1">
                <a:solidFill>
                  <a:schemeClr val="bg1"/>
                </a:solidFill>
              </a:rPr>
              <a:t>Section C: </a:t>
            </a:r>
          </a:p>
          <a:p>
            <a:pPr algn="l">
              <a:lnSpc>
                <a:spcPct val="120000"/>
              </a:lnSpc>
              <a:spcBef>
                <a:spcPts val="1200"/>
              </a:spcBef>
              <a:spcAft>
                <a:spcPts val="600"/>
              </a:spcAft>
            </a:pPr>
            <a:r>
              <a:rPr lang="en-NZ" sz="3600" b="1">
                <a:solidFill>
                  <a:schemeClr val="bg1"/>
                </a:solidFill>
              </a:rPr>
              <a:t>INPD Themes</a:t>
            </a:r>
            <a:endParaRPr lang="en-NZ" sz="3600"/>
          </a:p>
        </p:txBody>
      </p:sp>
      <p:sp>
        <p:nvSpPr>
          <p:cNvPr id="2" name="Picture Placeholder 1">
            <a:extLst>
              <a:ext uri="{FF2B5EF4-FFF2-40B4-BE49-F238E27FC236}">
                <a16:creationId xmlns:a16="http://schemas.microsoft.com/office/drawing/2014/main" id="{9E776CFB-E853-FD28-E09E-B6B93C8E8A39}"/>
              </a:ext>
            </a:extLst>
          </p:cNvPr>
          <p:cNvSpPr txBox="1">
            <a:spLocks/>
          </p:cNvSpPr>
          <p:nvPr/>
        </p:nvSpPr>
        <p:spPr>
          <a:xfrm>
            <a:off x="6360426" y="1940560"/>
            <a:ext cx="5372100" cy="46593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Tx/>
              <a:buNone/>
              <a:defRPr sz="2800" kern="1200">
                <a:solidFill>
                  <a:srgbClr val="0A39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l">
              <a:buFont typeface="Arial" panose="020B0604020202020204" pitchFamily="34" charset="0"/>
              <a:buChar char="•"/>
            </a:pPr>
            <a:r>
              <a:rPr lang="en-NZ">
                <a:solidFill>
                  <a:schemeClr val="bg1"/>
                </a:solidFill>
              </a:rPr>
              <a:t>Theme 1: Housing and development</a:t>
            </a:r>
          </a:p>
          <a:p>
            <a:pPr marL="514350" indent="-514350" algn="l">
              <a:buFont typeface="Arial" panose="020B0604020202020204" pitchFamily="34" charset="0"/>
              <a:buChar char="•"/>
            </a:pPr>
            <a:r>
              <a:rPr lang="en-NZ">
                <a:solidFill>
                  <a:schemeClr val="bg1"/>
                </a:solidFill>
              </a:rPr>
              <a:t>Theme 2: Infrastructure</a:t>
            </a:r>
          </a:p>
          <a:p>
            <a:pPr marL="514350" indent="-514350" algn="l">
              <a:buFont typeface="Arial" panose="020B0604020202020204" pitchFamily="34" charset="0"/>
              <a:buChar char="•"/>
            </a:pPr>
            <a:r>
              <a:rPr lang="en-NZ">
                <a:solidFill>
                  <a:schemeClr val="bg1"/>
                </a:solidFill>
              </a:rPr>
              <a:t>Theme 3: Primary production and the rural economy</a:t>
            </a:r>
          </a:p>
          <a:p>
            <a:pPr marL="514350" indent="-514350" algn="l">
              <a:buFont typeface="Arial" panose="020B0604020202020204" pitchFamily="34" charset="0"/>
              <a:buChar char="•"/>
            </a:pPr>
            <a:r>
              <a:rPr lang="en-NZ">
                <a:solidFill>
                  <a:schemeClr val="bg1"/>
                </a:solidFill>
              </a:rPr>
              <a:t>Theme 4: Resources – quarrying, mining and waste</a:t>
            </a:r>
          </a:p>
          <a:p>
            <a:pPr marL="514350" indent="-514350" algn="l">
              <a:buFont typeface="Arial" panose="020B0604020202020204" pitchFamily="34" charset="0"/>
              <a:buChar char="•"/>
            </a:pPr>
            <a:r>
              <a:rPr lang="en-NZ">
                <a:solidFill>
                  <a:schemeClr val="bg1"/>
                </a:solidFill>
              </a:rPr>
              <a:t>Theme 5: Public values</a:t>
            </a:r>
          </a:p>
          <a:p>
            <a:pPr marL="514350" indent="-514350" algn="l">
              <a:buFont typeface="Arial" panose="020B0604020202020204" pitchFamily="34" charset="0"/>
              <a:buChar char="•"/>
            </a:pPr>
            <a:endParaRPr lang="en-NZ">
              <a:solidFill>
                <a:schemeClr val="bg1"/>
              </a:solidFill>
            </a:endParaRPr>
          </a:p>
        </p:txBody>
      </p:sp>
    </p:spTree>
    <p:extLst>
      <p:ext uri="{BB962C8B-B14F-4D97-AF65-F5344CB8AC3E}">
        <p14:creationId xmlns:p14="http://schemas.microsoft.com/office/powerpoint/2010/main" val="741788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E5B3C-65DF-8196-CBC4-DA49953C47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7DFC71-D804-FAFE-5EEB-875F4958A95A}"/>
              </a:ext>
            </a:extLst>
          </p:cNvPr>
          <p:cNvSpPr>
            <a:spLocks noGrp="1"/>
          </p:cNvSpPr>
          <p:nvPr>
            <p:ph type="title"/>
          </p:nvPr>
        </p:nvSpPr>
        <p:spPr>
          <a:xfrm>
            <a:off x="723901" y="304800"/>
            <a:ext cx="10629021" cy="752082"/>
          </a:xfrm>
        </p:spPr>
        <p:txBody>
          <a:bodyPr/>
          <a:lstStyle/>
          <a:p>
            <a:r>
              <a:rPr lang="en-NZ"/>
              <a:t>Theme 1: Housing and development</a:t>
            </a:r>
            <a:endParaRPr lang="en-US"/>
          </a:p>
        </p:txBody>
      </p:sp>
      <p:sp>
        <p:nvSpPr>
          <p:cNvPr id="4" name="Text Placeholder 3">
            <a:extLst>
              <a:ext uri="{FF2B5EF4-FFF2-40B4-BE49-F238E27FC236}">
                <a16:creationId xmlns:a16="http://schemas.microsoft.com/office/drawing/2014/main" id="{7D53B374-657C-1428-90C4-B45CA385C1E3}"/>
              </a:ext>
            </a:extLst>
          </p:cNvPr>
          <p:cNvSpPr>
            <a:spLocks noGrp="1"/>
          </p:cNvSpPr>
          <p:nvPr>
            <p:ph type="body" sz="quarter" idx="4294967295"/>
          </p:nvPr>
        </p:nvSpPr>
        <p:spPr>
          <a:xfrm>
            <a:off x="789172" y="1407775"/>
            <a:ext cx="11081412" cy="5314950"/>
          </a:xfrm>
          <a:prstGeom prst="rect">
            <a:avLst/>
          </a:prstGeom>
        </p:spPr>
        <p:txBody>
          <a:bodyPr vert="horz" lIns="91440" tIns="45720" rIns="91440" bIns="45720" rtlCol="0" anchor="t">
            <a:normAutofit/>
          </a:bodyPr>
          <a:lstStyle/>
          <a:p>
            <a:pPr marL="0" indent="0">
              <a:spcBef>
                <a:spcPts val="1200"/>
              </a:spcBef>
              <a:spcAft>
                <a:spcPts val="1200"/>
              </a:spcAft>
              <a:buNone/>
            </a:pPr>
            <a:r>
              <a:rPr lang="en-NZ"/>
              <a:t>What Theme 1 seeks to achieve: </a:t>
            </a:r>
          </a:p>
          <a:p>
            <a:pPr marL="714375" lvl="1" indent="-546100">
              <a:spcBef>
                <a:spcPts val="1200"/>
              </a:spcBef>
              <a:spcAft>
                <a:spcPts val="1200"/>
              </a:spcAft>
            </a:pPr>
            <a:r>
              <a:rPr lang="en-NZ" sz="2800"/>
              <a:t>An abundant supply of land for development, with reduced regulatory barriers to development</a:t>
            </a:r>
          </a:p>
          <a:p>
            <a:pPr marL="714375" lvl="1" indent="-546100">
              <a:spcBef>
                <a:spcPts val="1200"/>
              </a:spcBef>
              <a:spcAft>
                <a:spcPts val="1200"/>
              </a:spcAft>
            </a:pPr>
            <a:r>
              <a:rPr lang="en-NZ" sz="2800"/>
              <a:t>New development is enabled wherever suitable</a:t>
            </a:r>
          </a:p>
          <a:p>
            <a:pPr marL="714375" lvl="1" indent="-546100">
              <a:spcBef>
                <a:spcPts val="1200"/>
              </a:spcBef>
              <a:spcAft>
                <a:spcPts val="1200"/>
              </a:spcAft>
            </a:pPr>
            <a:r>
              <a:rPr lang="en-NZ" sz="2800"/>
              <a:t>Well-functioning urban and rural areas</a:t>
            </a:r>
          </a:p>
          <a:p>
            <a:pPr marL="714375" lvl="1" indent="-546100">
              <a:spcBef>
                <a:spcPts val="1200"/>
              </a:spcBef>
              <a:spcAft>
                <a:spcPts val="1200"/>
              </a:spcAft>
            </a:pPr>
            <a:r>
              <a:rPr lang="en-NZ" sz="2800"/>
              <a:t>Natural hazard management, with housing and development generally avoided only in areas of "very high" risk</a:t>
            </a:r>
          </a:p>
          <a:p>
            <a:endParaRPr lang="en-NZ"/>
          </a:p>
          <a:p>
            <a:pPr marL="534988" indent="-534988"/>
            <a:endParaRPr lang="en-NZ"/>
          </a:p>
          <a:p>
            <a:pPr marL="534988" indent="-534988"/>
            <a:endParaRPr lang="en-NZ"/>
          </a:p>
          <a:p>
            <a:pPr marL="534988" indent="-534988"/>
            <a:endParaRPr lang="en-NZ"/>
          </a:p>
          <a:p>
            <a:pPr marL="534988" indent="-534988"/>
            <a:endParaRPr lang="en-NZ"/>
          </a:p>
        </p:txBody>
      </p:sp>
      <p:sp>
        <p:nvSpPr>
          <p:cNvPr id="5" name="Slide Number Placeholder 4">
            <a:extLst>
              <a:ext uri="{FF2B5EF4-FFF2-40B4-BE49-F238E27FC236}">
                <a16:creationId xmlns:a16="http://schemas.microsoft.com/office/drawing/2014/main" id="{FFFE1729-0727-C6BC-CE7F-B849B0D59EF3}"/>
              </a:ext>
            </a:extLst>
          </p:cNvPr>
          <p:cNvSpPr>
            <a:spLocks noGrp="1"/>
          </p:cNvSpPr>
          <p:nvPr>
            <p:ph type="sldNum" sz="quarter" idx="4"/>
          </p:nvPr>
        </p:nvSpPr>
        <p:spPr/>
        <p:txBody>
          <a:bodyPr/>
          <a:lstStyle/>
          <a:p>
            <a:fld id="{9445717F-2858-4043-A9CA-B2273EB60975}" type="slidenum">
              <a:rPr lang="en-US" smtClean="0"/>
              <a:pPr/>
              <a:t>23</a:t>
            </a:fld>
            <a:endParaRPr lang="en-US"/>
          </a:p>
        </p:txBody>
      </p:sp>
    </p:spTree>
    <p:extLst>
      <p:ext uri="{BB962C8B-B14F-4D97-AF65-F5344CB8AC3E}">
        <p14:creationId xmlns:p14="http://schemas.microsoft.com/office/powerpoint/2010/main" val="1885982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127C3-3855-F42A-0797-A7072FB927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56B24B-D47C-A345-AD44-5EA9387D86B5}"/>
              </a:ext>
            </a:extLst>
          </p:cNvPr>
          <p:cNvSpPr>
            <a:spLocks noGrp="1"/>
          </p:cNvSpPr>
          <p:nvPr>
            <p:ph type="title"/>
          </p:nvPr>
        </p:nvSpPr>
        <p:spPr>
          <a:xfrm>
            <a:off x="781489" y="692686"/>
            <a:ext cx="10629021" cy="752082"/>
          </a:xfrm>
        </p:spPr>
        <p:txBody>
          <a:bodyPr/>
          <a:lstStyle/>
          <a:p>
            <a:r>
              <a:rPr lang="en-NZ"/>
              <a:t>Theme 1: Housing and development (cont’d)</a:t>
            </a:r>
            <a:endParaRPr lang="en-US"/>
          </a:p>
        </p:txBody>
      </p:sp>
      <p:sp>
        <p:nvSpPr>
          <p:cNvPr id="4" name="Text Placeholder 3">
            <a:extLst>
              <a:ext uri="{FF2B5EF4-FFF2-40B4-BE49-F238E27FC236}">
                <a16:creationId xmlns:a16="http://schemas.microsoft.com/office/drawing/2014/main" id="{9ACA7544-51E8-175E-1B6E-6DAA6750442A}"/>
              </a:ext>
            </a:extLst>
          </p:cNvPr>
          <p:cNvSpPr>
            <a:spLocks noGrp="1"/>
          </p:cNvSpPr>
          <p:nvPr>
            <p:ph type="body" sz="quarter" idx="4294967295"/>
          </p:nvPr>
        </p:nvSpPr>
        <p:spPr>
          <a:xfrm>
            <a:off x="781489" y="1599358"/>
            <a:ext cx="10392653" cy="4355563"/>
          </a:xfrm>
          <a:prstGeom prst="rect">
            <a:avLst/>
          </a:prstGeom>
        </p:spPr>
        <p:txBody>
          <a:bodyPr vert="horz" lIns="91440" tIns="45720" rIns="91440" bIns="45720" rtlCol="0" anchor="t">
            <a:normAutofit/>
          </a:bodyPr>
          <a:lstStyle/>
          <a:p>
            <a:pPr marL="0" indent="0">
              <a:spcBef>
                <a:spcPts val="1200"/>
              </a:spcBef>
              <a:spcAft>
                <a:spcPts val="1200"/>
              </a:spcAft>
              <a:buNone/>
            </a:pPr>
            <a:r>
              <a:rPr lang="en-NZ"/>
              <a:t>Key observations:</a:t>
            </a:r>
          </a:p>
          <a:p>
            <a:pPr marL="534988" indent="-534988">
              <a:spcBef>
                <a:spcPts val="1200"/>
              </a:spcBef>
              <a:spcAft>
                <a:spcPts val="1200"/>
              </a:spcAft>
            </a:pPr>
            <a:r>
              <a:rPr lang="en-NZ"/>
              <a:t>The directives require RSPs, LUPs, and local authorities to take a range of actions to achieve the directives, and ‘in accordance with national standards’</a:t>
            </a:r>
          </a:p>
          <a:p>
            <a:pPr marL="534988" indent="-534988">
              <a:spcBef>
                <a:spcPts val="1200"/>
              </a:spcBef>
              <a:spcAft>
                <a:spcPts val="1200"/>
              </a:spcAft>
            </a:pPr>
            <a:r>
              <a:rPr lang="en-NZ"/>
              <a:t>Directive to achieve compatibility and resolve conflicts:</a:t>
            </a:r>
          </a:p>
          <a:p>
            <a:pPr marL="1000125" lvl="2" indent="-457200">
              <a:spcBef>
                <a:spcPts val="1200"/>
              </a:spcBef>
              <a:spcAft>
                <a:spcPts val="1200"/>
              </a:spcAft>
              <a:buFont typeface="Wingdings" panose="05000000000000000000" pitchFamily="2" charset="2"/>
              <a:buChar char="Ø"/>
            </a:pPr>
            <a:r>
              <a:rPr lang="en-NZ" sz="2800"/>
              <a:t>LUPs may allow urban development in Outstanding Natural Features and Landscapes and other significant areas, if the development meets the criteria set out in national standards</a:t>
            </a:r>
          </a:p>
          <a:p>
            <a:endParaRPr lang="en-NZ"/>
          </a:p>
          <a:p>
            <a:pPr marL="534988" indent="-534988"/>
            <a:endParaRPr lang="en-NZ"/>
          </a:p>
          <a:p>
            <a:pPr marL="534988" indent="-534988"/>
            <a:endParaRPr lang="en-NZ"/>
          </a:p>
          <a:p>
            <a:pPr marL="534988" indent="-534988"/>
            <a:endParaRPr lang="en-NZ"/>
          </a:p>
          <a:p>
            <a:pPr marL="534988" indent="-534988"/>
            <a:endParaRPr lang="en-NZ"/>
          </a:p>
        </p:txBody>
      </p:sp>
      <p:sp>
        <p:nvSpPr>
          <p:cNvPr id="5" name="Slide Number Placeholder 4">
            <a:extLst>
              <a:ext uri="{FF2B5EF4-FFF2-40B4-BE49-F238E27FC236}">
                <a16:creationId xmlns:a16="http://schemas.microsoft.com/office/drawing/2014/main" id="{3C718030-86FB-9874-4C9F-2FBCF00C17F6}"/>
              </a:ext>
            </a:extLst>
          </p:cNvPr>
          <p:cNvSpPr>
            <a:spLocks noGrp="1"/>
          </p:cNvSpPr>
          <p:nvPr>
            <p:ph type="sldNum" sz="quarter" idx="4"/>
          </p:nvPr>
        </p:nvSpPr>
        <p:spPr/>
        <p:txBody>
          <a:bodyPr/>
          <a:lstStyle/>
          <a:p>
            <a:fld id="{9445717F-2858-4043-A9CA-B2273EB60975}" type="slidenum">
              <a:rPr lang="en-US" smtClean="0"/>
              <a:pPr/>
              <a:t>24</a:t>
            </a:fld>
            <a:endParaRPr lang="en-US"/>
          </a:p>
        </p:txBody>
      </p:sp>
    </p:spTree>
    <p:extLst>
      <p:ext uri="{BB962C8B-B14F-4D97-AF65-F5344CB8AC3E}">
        <p14:creationId xmlns:p14="http://schemas.microsoft.com/office/powerpoint/2010/main" val="1810567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DC8F6-49C5-82B4-B3DB-7499C39D9A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1A989-6E55-8B6C-B054-13CE576F2A65}"/>
              </a:ext>
            </a:extLst>
          </p:cNvPr>
          <p:cNvSpPr>
            <a:spLocks noGrp="1"/>
          </p:cNvSpPr>
          <p:nvPr>
            <p:ph type="title"/>
          </p:nvPr>
        </p:nvSpPr>
        <p:spPr>
          <a:xfrm>
            <a:off x="723901" y="320634"/>
            <a:ext cx="10629021" cy="665018"/>
          </a:xfrm>
        </p:spPr>
        <p:txBody>
          <a:bodyPr/>
          <a:lstStyle/>
          <a:p>
            <a:r>
              <a:rPr lang="en-NZ"/>
              <a:t>Theme 2: Infrastructure</a:t>
            </a:r>
            <a:endParaRPr lang="en-US"/>
          </a:p>
        </p:txBody>
      </p:sp>
      <p:sp>
        <p:nvSpPr>
          <p:cNvPr id="4" name="Text Placeholder 3">
            <a:extLst>
              <a:ext uri="{FF2B5EF4-FFF2-40B4-BE49-F238E27FC236}">
                <a16:creationId xmlns:a16="http://schemas.microsoft.com/office/drawing/2014/main" id="{357BDE53-6A93-44C0-BAFC-7193B1148CCA}"/>
              </a:ext>
            </a:extLst>
          </p:cNvPr>
          <p:cNvSpPr>
            <a:spLocks noGrp="1"/>
          </p:cNvSpPr>
          <p:nvPr>
            <p:ph type="body" sz="quarter" idx="4294967295"/>
          </p:nvPr>
        </p:nvSpPr>
        <p:spPr>
          <a:xfrm>
            <a:off x="845820" y="1209675"/>
            <a:ext cx="10507102" cy="5513050"/>
          </a:xfrm>
          <a:prstGeom prst="rect">
            <a:avLst/>
          </a:prstGeom>
        </p:spPr>
        <p:txBody>
          <a:bodyPr vert="horz" lIns="91440" tIns="45720" rIns="91440" bIns="45720" rtlCol="0" anchor="t">
            <a:normAutofit/>
          </a:bodyPr>
          <a:lstStyle/>
          <a:p>
            <a:pPr marL="0" indent="0">
              <a:spcBef>
                <a:spcPts val="1200"/>
              </a:spcBef>
              <a:spcAft>
                <a:spcPts val="1200"/>
              </a:spcAft>
              <a:buNone/>
            </a:pPr>
            <a:r>
              <a:rPr lang="en-US"/>
              <a:t>What Theme 2 seeks to achieve:</a:t>
            </a:r>
          </a:p>
          <a:p>
            <a:pPr marL="1163638" lvl="1" indent="-534988">
              <a:spcBef>
                <a:spcPts val="1200"/>
              </a:spcBef>
              <a:spcAft>
                <a:spcPts val="1200"/>
              </a:spcAft>
            </a:pPr>
            <a:r>
              <a:rPr lang="en-NZ" sz="2800"/>
              <a:t>New strategic infrastructure is mapped through spatial planning out to 30 years in each region. </a:t>
            </a:r>
          </a:p>
          <a:p>
            <a:pPr marL="1163638" lvl="1" indent="-534988">
              <a:spcBef>
                <a:spcPts val="1200"/>
              </a:spcBef>
              <a:spcAft>
                <a:spcPts val="1200"/>
              </a:spcAft>
            </a:pPr>
            <a:r>
              <a:rPr lang="en-NZ" sz="2800"/>
              <a:t>LUPs and NEPs then enable infrastructure to be located where it needs to go, provided effects on important natural environment and historic heritage values are managed. </a:t>
            </a:r>
          </a:p>
          <a:p>
            <a:pPr marL="1163638" lvl="1" indent="-534988">
              <a:spcBef>
                <a:spcPts val="1200"/>
              </a:spcBef>
              <a:spcAft>
                <a:spcPts val="1200"/>
              </a:spcAft>
            </a:pPr>
            <a:r>
              <a:rPr lang="en-NZ" sz="2800"/>
              <a:t>Existing infrastructure capacity will be maximised by enabling its upgrade, permitting and standardising common requirements, and managing effects on the infrastructure.</a:t>
            </a:r>
            <a:endParaRPr lang="en-US" sz="2800"/>
          </a:p>
        </p:txBody>
      </p:sp>
      <p:sp>
        <p:nvSpPr>
          <p:cNvPr id="5" name="Slide Number Placeholder 4">
            <a:extLst>
              <a:ext uri="{FF2B5EF4-FFF2-40B4-BE49-F238E27FC236}">
                <a16:creationId xmlns:a16="http://schemas.microsoft.com/office/drawing/2014/main" id="{16BD370F-8647-A6BC-3338-6BE08F46800F}"/>
              </a:ext>
            </a:extLst>
          </p:cNvPr>
          <p:cNvSpPr>
            <a:spLocks noGrp="1"/>
          </p:cNvSpPr>
          <p:nvPr>
            <p:ph type="sldNum" sz="quarter" idx="4"/>
          </p:nvPr>
        </p:nvSpPr>
        <p:spPr/>
        <p:txBody>
          <a:bodyPr/>
          <a:lstStyle/>
          <a:p>
            <a:fld id="{9445717F-2858-4043-A9CA-B2273EB60975}" type="slidenum">
              <a:rPr lang="en-US" smtClean="0"/>
              <a:pPr/>
              <a:t>25</a:t>
            </a:fld>
            <a:endParaRPr lang="en-US"/>
          </a:p>
        </p:txBody>
      </p:sp>
    </p:spTree>
    <p:extLst>
      <p:ext uri="{BB962C8B-B14F-4D97-AF65-F5344CB8AC3E}">
        <p14:creationId xmlns:p14="http://schemas.microsoft.com/office/powerpoint/2010/main" val="830491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F675B-5E83-D97D-C03D-BEB8648177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03AE39-CFDE-9DF5-62CC-CB738BCDCA28}"/>
              </a:ext>
            </a:extLst>
          </p:cNvPr>
          <p:cNvSpPr>
            <a:spLocks noGrp="1"/>
          </p:cNvSpPr>
          <p:nvPr>
            <p:ph type="title"/>
          </p:nvPr>
        </p:nvSpPr>
        <p:spPr>
          <a:xfrm>
            <a:off x="839957" y="544657"/>
            <a:ext cx="10629021" cy="665018"/>
          </a:xfrm>
        </p:spPr>
        <p:txBody>
          <a:bodyPr/>
          <a:lstStyle/>
          <a:p>
            <a:r>
              <a:rPr lang="en-NZ"/>
              <a:t>Theme 2: Infrastructure (cont’d)</a:t>
            </a:r>
            <a:endParaRPr lang="en-US"/>
          </a:p>
        </p:txBody>
      </p:sp>
      <p:sp>
        <p:nvSpPr>
          <p:cNvPr id="4" name="Text Placeholder 3">
            <a:extLst>
              <a:ext uri="{FF2B5EF4-FFF2-40B4-BE49-F238E27FC236}">
                <a16:creationId xmlns:a16="http://schemas.microsoft.com/office/drawing/2014/main" id="{0EEAA415-876E-4EA5-A8F7-5E59D59A44DB}"/>
              </a:ext>
            </a:extLst>
          </p:cNvPr>
          <p:cNvSpPr>
            <a:spLocks noGrp="1"/>
          </p:cNvSpPr>
          <p:nvPr>
            <p:ph type="body" sz="quarter" idx="4294967295"/>
          </p:nvPr>
        </p:nvSpPr>
        <p:spPr>
          <a:xfrm>
            <a:off x="839956" y="1344950"/>
            <a:ext cx="10796749" cy="5513050"/>
          </a:xfrm>
          <a:prstGeom prst="rect">
            <a:avLst/>
          </a:prstGeom>
        </p:spPr>
        <p:txBody>
          <a:bodyPr vert="horz" lIns="91440" tIns="45720" rIns="91440" bIns="45720" rtlCol="0" anchor="t">
            <a:normAutofit/>
          </a:bodyPr>
          <a:lstStyle/>
          <a:p>
            <a:pPr marL="0" lvl="1" indent="0">
              <a:spcBef>
                <a:spcPts val="1200"/>
              </a:spcBef>
              <a:spcAft>
                <a:spcPts val="1200"/>
              </a:spcAft>
              <a:buNone/>
            </a:pPr>
            <a:r>
              <a:rPr lang="en-NZ" sz="2800"/>
              <a:t>Key observations:</a:t>
            </a:r>
          </a:p>
          <a:p>
            <a:pPr marL="534988" lvl="1" indent="-534988">
              <a:spcBef>
                <a:spcPts val="1200"/>
              </a:spcBef>
              <a:spcAft>
                <a:spcPts val="1200"/>
              </a:spcAft>
            </a:pPr>
            <a:r>
              <a:rPr lang="en-NZ" sz="2800"/>
              <a:t>Directive to achieve compatibility and resolve conflicts: </a:t>
            </a:r>
          </a:p>
          <a:p>
            <a:pPr marL="1163320" lvl="2" indent="-628650">
              <a:spcBef>
                <a:spcPts val="1200"/>
              </a:spcBef>
              <a:spcAft>
                <a:spcPts val="1200"/>
              </a:spcAft>
              <a:buFont typeface="Wingdings" panose="05000000000000000000" pitchFamily="2" charset="2"/>
              <a:buChar char="Ø"/>
            </a:pPr>
            <a:r>
              <a:rPr lang="en-NZ" sz="2800"/>
              <a:t>LUPs and NEPs must manage adverse effects on significant natural environment and historic heritage values in accordance with national standards.</a:t>
            </a:r>
          </a:p>
          <a:p>
            <a:pPr marL="534988" lvl="1" indent="-534988">
              <a:spcBef>
                <a:spcPts val="1200"/>
              </a:spcBef>
              <a:spcAft>
                <a:spcPts val="1200"/>
              </a:spcAft>
            </a:pPr>
            <a:r>
              <a:rPr lang="en-US" sz="2800"/>
              <a:t>Natural Hazards </a:t>
            </a:r>
          </a:p>
          <a:p>
            <a:pPr marL="1000125" lvl="2" indent="-457200">
              <a:spcBef>
                <a:spcPts val="1200"/>
              </a:spcBef>
              <a:spcAft>
                <a:spcPts val="1200"/>
              </a:spcAft>
              <a:buFont typeface="Wingdings" panose="05000000000000000000" pitchFamily="2" charset="2"/>
              <a:buChar char="Ø"/>
            </a:pPr>
            <a:r>
              <a:rPr lang="en-NZ" sz="2800"/>
              <a:t>LUPs must not restrict infrastructure because of the effects of natural hazard risk to the infrastructure. I</a:t>
            </a:r>
            <a:r>
              <a:rPr lang="en-US" sz="2800"/>
              <a:t>nfrastructure</a:t>
            </a:r>
            <a:r>
              <a:rPr lang="en-NZ" sz="2800"/>
              <a:t> resilience will be achieved through asset management, design, and investment planning.</a:t>
            </a:r>
            <a:endParaRPr lang="en-US" sz="2800"/>
          </a:p>
        </p:txBody>
      </p:sp>
      <p:sp>
        <p:nvSpPr>
          <p:cNvPr id="5" name="Slide Number Placeholder 4">
            <a:extLst>
              <a:ext uri="{FF2B5EF4-FFF2-40B4-BE49-F238E27FC236}">
                <a16:creationId xmlns:a16="http://schemas.microsoft.com/office/drawing/2014/main" id="{6BAC0514-5AF3-4670-5C49-70C96C4B0B98}"/>
              </a:ext>
            </a:extLst>
          </p:cNvPr>
          <p:cNvSpPr>
            <a:spLocks noGrp="1"/>
          </p:cNvSpPr>
          <p:nvPr>
            <p:ph type="sldNum" sz="quarter" idx="4"/>
          </p:nvPr>
        </p:nvSpPr>
        <p:spPr/>
        <p:txBody>
          <a:bodyPr/>
          <a:lstStyle/>
          <a:p>
            <a:fld id="{9445717F-2858-4043-A9CA-B2273EB60975}" type="slidenum">
              <a:rPr lang="en-US" smtClean="0"/>
              <a:pPr/>
              <a:t>26</a:t>
            </a:fld>
            <a:endParaRPr lang="en-US"/>
          </a:p>
        </p:txBody>
      </p:sp>
    </p:spTree>
    <p:extLst>
      <p:ext uri="{BB962C8B-B14F-4D97-AF65-F5344CB8AC3E}">
        <p14:creationId xmlns:p14="http://schemas.microsoft.com/office/powerpoint/2010/main" val="1269822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EBA33-AFB8-36E9-FA7B-9B94A0C1FD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FE1BE7-B317-A485-B84E-9913815AFA5C}"/>
              </a:ext>
            </a:extLst>
          </p:cNvPr>
          <p:cNvSpPr>
            <a:spLocks noGrp="1"/>
          </p:cNvSpPr>
          <p:nvPr>
            <p:ph type="title"/>
          </p:nvPr>
        </p:nvSpPr>
        <p:spPr>
          <a:xfrm>
            <a:off x="590358" y="468676"/>
            <a:ext cx="11220335" cy="505548"/>
          </a:xfrm>
        </p:spPr>
        <p:txBody>
          <a:bodyPr/>
          <a:lstStyle/>
          <a:p>
            <a:r>
              <a:rPr lang="en-NZ"/>
              <a:t>Theme 3: Primary production and rural economy</a:t>
            </a:r>
            <a:endParaRPr lang="en-US"/>
          </a:p>
        </p:txBody>
      </p:sp>
      <p:sp>
        <p:nvSpPr>
          <p:cNvPr id="4" name="Text Placeholder 3">
            <a:extLst>
              <a:ext uri="{FF2B5EF4-FFF2-40B4-BE49-F238E27FC236}">
                <a16:creationId xmlns:a16="http://schemas.microsoft.com/office/drawing/2014/main" id="{F193FFCD-F148-2F1E-39DF-920BBE93BDAF}"/>
              </a:ext>
            </a:extLst>
          </p:cNvPr>
          <p:cNvSpPr>
            <a:spLocks noGrp="1"/>
          </p:cNvSpPr>
          <p:nvPr>
            <p:ph type="body" sz="quarter" idx="4294967295"/>
          </p:nvPr>
        </p:nvSpPr>
        <p:spPr>
          <a:xfrm>
            <a:off x="420785" y="1229989"/>
            <a:ext cx="11587795" cy="5628011"/>
          </a:xfrm>
          <a:prstGeom prst="rect">
            <a:avLst/>
          </a:prstGeom>
        </p:spPr>
        <p:txBody>
          <a:bodyPr vert="horz" lIns="91440" tIns="45720" rIns="91440" bIns="45720" rtlCol="0" anchor="t">
            <a:normAutofit/>
          </a:bodyPr>
          <a:lstStyle/>
          <a:p>
            <a:pPr marL="0" indent="0">
              <a:spcBef>
                <a:spcPts val="1200"/>
              </a:spcBef>
              <a:spcAft>
                <a:spcPts val="1200"/>
              </a:spcAft>
              <a:buNone/>
            </a:pPr>
            <a:r>
              <a:rPr lang="en-US"/>
              <a:t>What Theme 3 seeks to achieve:</a:t>
            </a:r>
          </a:p>
          <a:p>
            <a:pPr marL="991870" lvl="1" indent="-457200">
              <a:spcBef>
                <a:spcPts val="1200"/>
              </a:spcBef>
              <a:spcAft>
                <a:spcPts val="1200"/>
              </a:spcAft>
            </a:pPr>
            <a:r>
              <a:rPr lang="en-NZ" sz="2800"/>
              <a:t>Stronger enablement of primary production: agriculture, horticulture, commercial forestry and aquaculture.</a:t>
            </a:r>
          </a:p>
          <a:p>
            <a:pPr marL="991870" lvl="1" indent="-457200">
              <a:spcBef>
                <a:spcPts val="1200"/>
              </a:spcBef>
              <a:spcAft>
                <a:spcPts val="1200"/>
              </a:spcAft>
            </a:pPr>
            <a:r>
              <a:rPr lang="en-NZ" sz="2800"/>
              <a:t>Freshwater Farm Plans become the primary mechanism for identifying and managing the effects of on-farm activities on freshwater and freshwater ecosystems at the property scale.</a:t>
            </a:r>
          </a:p>
          <a:p>
            <a:pPr marL="991870" lvl="1" indent="-457200">
              <a:spcBef>
                <a:spcPts val="1200"/>
              </a:spcBef>
              <a:spcAft>
                <a:spcPts val="1200"/>
              </a:spcAft>
            </a:pPr>
            <a:r>
              <a:rPr lang="en-NZ" sz="2800"/>
              <a:t>Enabling water storage and access:  </a:t>
            </a:r>
          </a:p>
          <a:p>
            <a:pPr marL="1449070" lvl="2" indent="-457200">
              <a:spcBef>
                <a:spcPts val="1200"/>
              </a:spcBef>
              <a:spcAft>
                <a:spcPts val="1200"/>
              </a:spcAft>
              <a:buFont typeface="Wingdings" panose="05000000000000000000" pitchFamily="2" charset="2"/>
              <a:buChar char="Ø"/>
            </a:pPr>
            <a:r>
              <a:rPr lang="en-NZ" sz="2800"/>
              <a:t>‘enable allocation of sustainably available water and require efficient water use’,  </a:t>
            </a:r>
          </a:p>
          <a:p>
            <a:pPr marL="1449070" lvl="2" indent="-457200">
              <a:spcBef>
                <a:spcPts val="1200"/>
              </a:spcBef>
              <a:spcAft>
                <a:spcPts val="1200"/>
              </a:spcAft>
              <a:buFont typeface="Wingdings" panose="05000000000000000000" pitchFamily="2" charset="2"/>
              <a:buChar char="Ø"/>
            </a:pPr>
            <a:r>
              <a:rPr lang="en-NZ" sz="2800"/>
              <a:t>‘provide for taking &amp; storage of water during periods of high flow’</a:t>
            </a:r>
          </a:p>
          <a:p>
            <a:pPr marL="457200" lvl="3" indent="0">
              <a:buNone/>
            </a:pPr>
            <a:endParaRPr lang="en-NZ" sz="2600"/>
          </a:p>
        </p:txBody>
      </p:sp>
      <p:sp>
        <p:nvSpPr>
          <p:cNvPr id="5" name="Slide Number Placeholder 4">
            <a:extLst>
              <a:ext uri="{FF2B5EF4-FFF2-40B4-BE49-F238E27FC236}">
                <a16:creationId xmlns:a16="http://schemas.microsoft.com/office/drawing/2014/main" id="{B95B978D-A632-85DF-B235-5A5DEFE24BB0}"/>
              </a:ext>
            </a:extLst>
          </p:cNvPr>
          <p:cNvSpPr>
            <a:spLocks noGrp="1"/>
          </p:cNvSpPr>
          <p:nvPr>
            <p:ph type="sldNum" sz="quarter" idx="4"/>
          </p:nvPr>
        </p:nvSpPr>
        <p:spPr/>
        <p:txBody>
          <a:bodyPr/>
          <a:lstStyle/>
          <a:p>
            <a:fld id="{9445717F-2858-4043-A9CA-B2273EB60975}" type="slidenum">
              <a:rPr lang="en-US" smtClean="0"/>
              <a:pPr/>
              <a:t>27</a:t>
            </a:fld>
            <a:endParaRPr lang="en-US"/>
          </a:p>
        </p:txBody>
      </p:sp>
    </p:spTree>
    <p:extLst>
      <p:ext uri="{BB962C8B-B14F-4D97-AF65-F5344CB8AC3E}">
        <p14:creationId xmlns:p14="http://schemas.microsoft.com/office/powerpoint/2010/main" val="17989484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E0867-F072-2FBC-06B2-A04091485A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10173C-34E5-4DC7-4DB5-1409DE7169D8}"/>
              </a:ext>
            </a:extLst>
          </p:cNvPr>
          <p:cNvSpPr>
            <a:spLocks noGrp="1"/>
          </p:cNvSpPr>
          <p:nvPr>
            <p:ph type="title"/>
          </p:nvPr>
        </p:nvSpPr>
        <p:spPr>
          <a:xfrm>
            <a:off x="939363" y="795174"/>
            <a:ext cx="10935855" cy="505548"/>
          </a:xfrm>
        </p:spPr>
        <p:txBody>
          <a:bodyPr/>
          <a:lstStyle/>
          <a:p>
            <a:r>
              <a:rPr lang="en-NZ"/>
              <a:t>Theme 3: Primary production &amp; rural economy (cont’d)</a:t>
            </a:r>
            <a:endParaRPr lang="en-US"/>
          </a:p>
        </p:txBody>
      </p:sp>
      <p:sp>
        <p:nvSpPr>
          <p:cNvPr id="4" name="Text Placeholder 3">
            <a:extLst>
              <a:ext uri="{FF2B5EF4-FFF2-40B4-BE49-F238E27FC236}">
                <a16:creationId xmlns:a16="http://schemas.microsoft.com/office/drawing/2014/main" id="{AE940672-D392-57AB-1932-60D873604F7D}"/>
              </a:ext>
            </a:extLst>
          </p:cNvPr>
          <p:cNvSpPr>
            <a:spLocks noGrp="1"/>
          </p:cNvSpPr>
          <p:nvPr>
            <p:ph type="body" sz="quarter" idx="4294967295"/>
          </p:nvPr>
        </p:nvSpPr>
        <p:spPr>
          <a:xfrm>
            <a:off x="939363" y="1761309"/>
            <a:ext cx="10478155" cy="5266533"/>
          </a:xfrm>
          <a:prstGeom prst="rect">
            <a:avLst/>
          </a:prstGeom>
        </p:spPr>
        <p:txBody>
          <a:bodyPr vert="horz" lIns="91440" tIns="45720" rIns="91440" bIns="45720" rtlCol="0" anchor="t">
            <a:normAutofit/>
          </a:bodyPr>
          <a:lstStyle/>
          <a:p>
            <a:pPr marL="0" lvl="2" indent="0">
              <a:spcBef>
                <a:spcPts val="1200"/>
              </a:spcBef>
              <a:spcAft>
                <a:spcPts val="1200"/>
              </a:spcAft>
              <a:buNone/>
            </a:pPr>
            <a:r>
              <a:rPr lang="en-NZ" sz="2800"/>
              <a:t>Key observations:</a:t>
            </a:r>
          </a:p>
          <a:p>
            <a:pPr marL="534988" lvl="2" indent="-534988">
              <a:spcBef>
                <a:spcPts val="1200"/>
              </a:spcBef>
              <a:spcAft>
                <a:spcPts val="1200"/>
              </a:spcAft>
            </a:pPr>
            <a:r>
              <a:rPr lang="en-NZ" sz="2800"/>
              <a:t>Extensive national standards proposed, which will direct RSPs and NEPs </a:t>
            </a:r>
          </a:p>
          <a:p>
            <a:pPr marL="534988" lvl="2" indent="-534988">
              <a:spcBef>
                <a:spcPts val="1200"/>
              </a:spcBef>
              <a:spcAft>
                <a:spcPts val="1200"/>
              </a:spcAft>
            </a:pPr>
            <a:r>
              <a:rPr lang="en-NZ" sz="2800"/>
              <a:t>Natural hazards </a:t>
            </a:r>
          </a:p>
          <a:p>
            <a:pPr marL="1076325" lvl="3" indent="-533400">
              <a:spcBef>
                <a:spcPts val="1200"/>
              </a:spcBef>
              <a:spcAft>
                <a:spcPts val="1200"/>
              </a:spcAft>
              <a:buFont typeface="Wingdings" panose="05000000000000000000" pitchFamily="2" charset="2"/>
              <a:buChar char="Ø"/>
            </a:pPr>
            <a:r>
              <a:rPr lang="en-NZ" sz="2800"/>
              <a:t>LUPs must not restrict primary production activities because of the effects of natural hazard risk to the primary production activities – primary production resilience will be achieved through farm management, operational  decisions, asset management and investment planning.</a:t>
            </a:r>
            <a:endParaRPr lang="en-US" sz="2800"/>
          </a:p>
          <a:p>
            <a:pPr marL="457200" lvl="3" indent="0">
              <a:buNone/>
            </a:pPr>
            <a:endParaRPr lang="en-NZ" sz="2600"/>
          </a:p>
        </p:txBody>
      </p:sp>
      <p:sp>
        <p:nvSpPr>
          <p:cNvPr id="5" name="Slide Number Placeholder 4">
            <a:extLst>
              <a:ext uri="{FF2B5EF4-FFF2-40B4-BE49-F238E27FC236}">
                <a16:creationId xmlns:a16="http://schemas.microsoft.com/office/drawing/2014/main" id="{CD3844DC-7BD1-AFF0-A698-0BD2FFEDDEC2}"/>
              </a:ext>
            </a:extLst>
          </p:cNvPr>
          <p:cNvSpPr>
            <a:spLocks noGrp="1"/>
          </p:cNvSpPr>
          <p:nvPr>
            <p:ph type="sldNum" sz="quarter" idx="4"/>
          </p:nvPr>
        </p:nvSpPr>
        <p:spPr/>
        <p:txBody>
          <a:bodyPr/>
          <a:lstStyle/>
          <a:p>
            <a:fld id="{9445717F-2858-4043-A9CA-B2273EB60975}" type="slidenum">
              <a:rPr lang="en-US" smtClean="0"/>
              <a:pPr/>
              <a:t>28</a:t>
            </a:fld>
            <a:endParaRPr lang="en-US"/>
          </a:p>
        </p:txBody>
      </p:sp>
    </p:spTree>
    <p:extLst>
      <p:ext uri="{BB962C8B-B14F-4D97-AF65-F5344CB8AC3E}">
        <p14:creationId xmlns:p14="http://schemas.microsoft.com/office/powerpoint/2010/main" val="2190020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CD2E6-D01F-6622-E256-83BD01914E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AF9F26-F73E-5B0F-BD23-716EBEC983A9}"/>
              </a:ext>
            </a:extLst>
          </p:cNvPr>
          <p:cNvSpPr>
            <a:spLocks noGrp="1"/>
          </p:cNvSpPr>
          <p:nvPr>
            <p:ph type="title"/>
          </p:nvPr>
        </p:nvSpPr>
        <p:spPr>
          <a:xfrm>
            <a:off x="686869" y="720873"/>
            <a:ext cx="10580762" cy="581025"/>
          </a:xfrm>
        </p:spPr>
        <p:txBody>
          <a:bodyPr/>
          <a:lstStyle/>
          <a:p>
            <a:r>
              <a:rPr lang="en-NZ"/>
              <a:t>Theme 4: Resources – quarrying, mining and waste </a:t>
            </a:r>
            <a:endParaRPr lang="en-US"/>
          </a:p>
        </p:txBody>
      </p:sp>
      <p:sp>
        <p:nvSpPr>
          <p:cNvPr id="4" name="Text Placeholder 3">
            <a:extLst>
              <a:ext uri="{FF2B5EF4-FFF2-40B4-BE49-F238E27FC236}">
                <a16:creationId xmlns:a16="http://schemas.microsoft.com/office/drawing/2014/main" id="{F6B5FF30-DBD3-54AA-5B00-686F705D9049}"/>
              </a:ext>
            </a:extLst>
          </p:cNvPr>
          <p:cNvSpPr>
            <a:spLocks noGrp="1"/>
          </p:cNvSpPr>
          <p:nvPr>
            <p:ph type="body" sz="quarter" idx="4294967295"/>
          </p:nvPr>
        </p:nvSpPr>
        <p:spPr>
          <a:xfrm>
            <a:off x="686869" y="1793602"/>
            <a:ext cx="10350025" cy="6131591"/>
          </a:xfrm>
          <a:prstGeom prst="rect">
            <a:avLst/>
          </a:prstGeom>
        </p:spPr>
        <p:txBody>
          <a:bodyPr vert="horz" lIns="91440" tIns="45720" rIns="91440" bIns="45720" rtlCol="0" anchor="t">
            <a:normAutofit/>
          </a:bodyPr>
          <a:lstStyle/>
          <a:p>
            <a:pPr marL="0" indent="0">
              <a:spcBef>
                <a:spcPts val="600"/>
              </a:spcBef>
              <a:spcAft>
                <a:spcPts val="300"/>
              </a:spcAft>
              <a:buNone/>
            </a:pPr>
            <a:r>
              <a:rPr lang="en-NZ" sz="3000"/>
              <a:t>What Theme 4 seeks to achieve:</a:t>
            </a:r>
          </a:p>
          <a:p>
            <a:pPr marL="992188" lvl="1" indent="-534988">
              <a:spcBef>
                <a:spcPts val="600"/>
              </a:spcBef>
              <a:spcAft>
                <a:spcPts val="300"/>
              </a:spcAft>
            </a:pPr>
            <a:r>
              <a:rPr lang="en-NZ" sz="3000">
                <a:ea typeface="Calibri" panose="020F0502020204030204" pitchFamily="34" charset="0"/>
                <a:cs typeface="Calibri" panose="020F0502020204030204" pitchFamily="34" charset="0"/>
              </a:rPr>
              <a:t>Enabling quarrying and mining activities to meet existing and future demand while managing unreasonable effects on people and the environment </a:t>
            </a:r>
          </a:p>
          <a:p>
            <a:pPr marL="992188" lvl="1" indent="-534988">
              <a:spcBef>
                <a:spcPts val="600"/>
              </a:spcBef>
              <a:spcAft>
                <a:spcPts val="300"/>
              </a:spcAft>
            </a:pPr>
            <a:r>
              <a:rPr lang="en-NZ" sz="3000">
                <a:ea typeface="Calibri" panose="020F0502020204030204" pitchFamily="34" charset="0"/>
                <a:cs typeface="Calibri" panose="020F0502020204030204" pitchFamily="34" charset="0"/>
              </a:rPr>
              <a:t>Protecting regionally significant mineral resources from incompatible development</a:t>
            </a:r>
          </a:p>
          <a:p>
            <a:pPr marL="992188" lvl="1" indent="-534988">
              <a:spcBef>
                <a:spcPts val="600"/>
              </a:spcBef>
              <a:spcAft>
                <a:spcPts val="300"/>
              </a:spcAft>
            </a:pPr>
            <a:r>
              <a:rPr lang="en-NZ" sz="3000">
                <a:ea typeface="Calibri" panose="020F0502020204030204" pitchFamily="34" charset="0"/>
                <a:cs typeface="Calibri" panose="020F0502020204030204" pitchFamily="34" charset="0"/>
              </a:rPr>
              <a:t>Enabling waste management activities while managing environmental effects</a:t>
            </a:r>
          </a:p>
        </p:txBody>
      </p:sp>
      <p:sp>
        <p:nvSpPr>
          <p:cNvPr id="5" name="Slide Number Placeholder 4">
            <a:extLst>
              <a:ext uri="{FF2B5EF4-FFF2-40B4-BE49-F238E27FC236}">
                <a16:creationId xmlns:a16="http://schemas.microsoft.com/office/drawing/2014/main" id="{C8465284-8B0B-A427-1215-6BACE14AFFBB}"/>
              </a:ext>
            </a:extLst>
          </p:cNvPr>
          <p:cNvSpPr>
            <a:spLocks noGrp="1"/>
          </p:cNvSpPr>
          <p:nvPr>
            <p:ph type="sldNum" sz="quarter" idx="4"/>
          </p:nvPr>
        </p:nvSpPr>
        <p:spPr/>
        <p:txBody>
          <a:bodyPr/>
          <a:lstStyle/>
          <a:p>
            <a:fld id="{9445717F-2858-4043-A9CA-B2273EB60975}" type="slidenum">
              <a:rPr lang="en-US" smtClean="0"/>
              <a:pPr/>
              <a:t>29</a:t>
            </a:fld>
            <a:endParaRPr lang="en-US"/>
          </a:p>
        </p:txBody>
      </p:sp>
    </p:spTree>
    <p:extLst>
      <p:ext uri="{BB962C8B-B14F-4D97-AF65-F5344CB8AC3E}">
        <p14:creationId xmlns:p14="http://schemas.microsoft.com/office/powerpoint/2010/main" val="3947766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AA6EC-152F-7B1C-EE6E-5BAC58A4B1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DC51C2-2DAE-CE64-6782-0146BDE8DD38}"/>
              </a:ext>
            </a:extLst>
          </p:cNvPr>
          <p:cNvSpPr>
            <a:spLocks noGrp="1"/>
          </p:cNvSpPr>
          <p:nvPr>
            <p:ph type="title"/>
          </p:nvPr>
        </p:nvSpPr>
        <p:spPr>
          <a:xfrm>
            <a:off x="922945" y="797785"/>
            <a:ext cx="9562745" cy="581025"/>
          </a:xfrm>
        </p:spPr>
        <p:txBody>
          <a:bodyPr/>
          <a:lstStyle/>
          <a:p>
            <a:r>
              <a:rPr lang="en-NZ"/>
              <a:t>Theme 4: Resources – quarrying, mining and waste (cont’d) </a:t>
            </a:r>
            <a:endParaRPr lang="en-US"/>
          </a:p>
        </p:txBody>
      </p:sp>
      <p:sp>
        <p:nvSpPr>
          <p:cNvPr id="4" name="Text Placeholder 3">
            <a:extLst>
              <a:ext uri="{FF2B5EF4-FFF2-40B4-BE49-F238E27FC236}">
                <a16:creationId xmlns:a16="http://schemas.microsoft.com/office/drawing/2014/main" id="{F7A3AA84-71CB-6F81-EF9F-53BADC763F2F}"/>
              </a:ext>
            </a:extLst>
          </p:cNvPr>
          <p:cNvSpPr>
            <a:spLocks noGrp="1"/>
          </p:cNvSpPr>
          <p:nvPr>
            <p:ph type="body" sz="quarter" idx="4294967295"/>
          </p:nvPr>
        </p:nvSpPr>
        <p:spPr>
          <a:xfrm>
            <a:off x="922945" y="1977016"/>
            <a:ext cx="10670146" cy="6131591"/>
          </a:xfrm>
          <a:prstGeom prst="rect">
            <a:avLst/>
          </a:prstGeom>
        </p:spPr>
        <p:txBody>
          <a:bodyPr vert="horz" lIns="91440" tIns="45720" rIns="91440" bIns="45720" rtlCol="0" anchor="t">
            <a:normAutofit/>
          </a:bodyPr>
          <a:lstStyle/>
          <a:p>
            <a:pPr marL="0" indent="0">
              <a:spcBef>
                <a:spcPts val="600"/>
              </a:spcBef>
              <a:spcAft>
                <a:spcPts val="300"/>
              </a:spcAft>
              <a:buNone/>
            </a:pPr>
            <a:r>
              <a:rPr lang="en-NZ" sz="3000"/>
              <a:t>What Theme 4 seeks to achieve:</a:t>
            </a:r>
          </a:p>
          <a:p>
            <a:pPr marL="992188" lvl="1" indent="-534988">
              <a:spcBef>
                <a:spcPts val="600"/>
              </a:spcBef>
              <a:spcAft>
                <a:spcPts val="300"/>
              </a:spcAft>
            </a:pPr>
            <a:r>
              <a:rPr lang="en-NZ" sz="3000">
                <a:ea typeface="Calibri" panose="020F0502020204030204" pitchFamily="34" charset="0"/>
                <a:cs typeface="Calibri" panose="020F0502020204030204" pitchFamily="34" charset="0"/>
              </a:rPr>
              <a:t>Forward planning for emergency waste management, including identifying disposal and recovery sites before disasters occur</a:t>
            </a:r>
          </a:p>
          <a:p>
            <a:pPr marL="991870" lvl="1" indent="-534670">
              <a:spcBef>
                <a:spcPts val="600"/>
              </a:spcBef>
              <a:spcAft>
                <a:spcPts val="300"/>
              </a:spcAft>
            </a:pPr>
            <a:r>
              <a:rPr lang="en-NZ" sz="3000">
                <a:ea typeface="Calibri"/>
                <a:cs typeface="Calibri"/>
              </a:rPr>
              <a:t>Support remediation of contaminated land and beneficial soil reuse to enable future development</a:t>
            </a:r>
          </a:p>
          <a:p>
            <a:pPr marL="992188" lvl="1" indent="-534988">
              <a:spcBef>
                <a:spcPts val="600"/>
              </a:spcBef>
              <a:spcAft>
                <a:spcPts val="300"/>
              </a:spcAft>
            </a:pPr>
            <a:r>
              <a:rPr lang="en-NZ" sz="3000">
                <a:ea typeface="Calibri" panose="020F0502020204030204" pitchFamily="34" charset="0"/>
                <a:cs typeface="Calibri" panose="020F0502020204030204" pitchFamily="34" charset="0"/>
              </a:rPr>
              <a:t>Manage natural hazard risks pragmatically, allowing activities where there is an operational need while mitigating risks as far as reasonably practicable</a:t>
            </a:r>
          </a:p>
        </p:txBody>
      </p:sp>
      <p:sp>
        <p:nvSpPr>
          <p:cNvPr id="5" name="Slide Number Placeholder 4">
            <a:extLst>
              <a:ext uri="{FF2B5EF4-FFF2-40B4-BE49-F238E27FC236}">
                <a16:creationId xmlns:a16="http://schemas.microsoft.com/office/drawing/2014/main" id="{D960BC48-C404-5DAD-77E6-C63AB380FEE1}"/>
              </a:ext>
            </a:extLst>
          </p:cNvPr>
          <p:cNvSpPr>
            <a:spLocks noGrp="1"/>
          </p:cNvSpPr>
          <p:nvPr>
            <p:ph type="sldNum" sz="quarter" idx="4"/>
          </p:nvPr>
        </p:nvSpPr>
        <p:spPr/>
        <p:txBody>
          <a:bodyPr/>
          <a:lstStyle/>
          <a:p>
            <a:fld id="{9445717F-2858-4043-A9CA-B2273EB60975}" type="slidenum">
              <a:rPr lang="en-US" smtClean="0"/>
              <a:pPr/>
              <a:t>30</a:t>
            </a:fld>
            <a:endParaRPr lang="en-US"/>
          </a:p>
        </p:txBody>
      </p:sp>
    </p:spTree>
    <p:extLst>
      <p:ext uri="{BB962C8B-B14F-4D97-AF65-F5344CB8AC3E}">
        <p14:creationId xmlns:p14="http://schemas.microsoft.com/office/powerpoint/2010/main" val="2650926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15D94-FA63-D360-CAFB-2943765EC6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2ADD86-B118-E4AE-5950-6FFD252FDA15}"/>
              </a:ext>
            </a:extLst>
          </p:cNvPr>
          <p:cNvSpPr>
            <a:spLocks noGrp="1"/>
          </p:cNvSpPr>
          <p:nvPr>
            <p:ph type="title"/>
          </p:nvPr>
        </p:nvSpPr>
        <p:spPr>
          <a:xfrm>
            <a:off x="1021365" y="473046"/>
            <a:ext cx="9606541" cy="581025"/>
          </a:xfrm>
        </p:spPr>
        <p:txBody>
          <a:bodyPr/>
          <a:lstStyle/>
          <a:p>
            <a:r>
              <a:rPr lang="en-NZ"/>
              <a:t>Theme 4: Resources – quarrying, mining and waste (cont’d)</a:t>
            </a:r>
            <a:endParaRPr lang="en-US"/>
          </a:p>
        </p:txBody>
      </p:sp>
      <p:sp>
        <p:nvSpPr>
          <p:cNvPr id="4" name="Text Placeholder 3">
            <a:extLst>
              <a:ext uri="{FF2B5EF4-FFF2-40B4-BE49-F238E27FC236}">
                <a16:creationId xmlns:a16="http://schemas.microsoft.com/office/drawing/2014/main" id="{18DF6BB9-E78B-287F-AAD7-A0FEA1F626F9}"/>
              </a:ext>
            </a:extLst>
          </p:cNvPr>
          <p:cNvSpPr>
            <a:spLocks noGrp="1"/>
          </p:cNvSpPr>
          <p:nvPr>
            <p:ph type="body" sz="quarter" idx="4294967295"/>
          </p:nvPr>
        </p:nvSpPr>
        <p:spPr>
          <a:xfrm>
            <a:off x="1021365" y="1494257"/>
            <a:ext cx="10065736" cy="5535193"/>
          </a:xfrm>
          <a:prstGeom prst="rect">
            <a:avLst/>
          </a:prstGeom>
        </p:spPr>
        <p:txBody>
          <a:bodyPr vert="horz" lIns="91440" tIns="45720" rIns="91440" bIns="45720" rtlCol="0" anchor="t">
            <a:normAutofit/>
          </a:bodyPr>
          <a:lstStyle/>
          <a:p>
            <a:pPr marL="0" lvl="1" indent="0">
              <a:spcBef>
                <a:spcPts val="1200"/>
              </a:spcBef>
              <a:spcAft>
                <a:spcPts val="1200"/>
              </a:spcAft>
              <a:buNone/>
            </a:pPr>
            <a:r>
              <a:rPr lang="en-NZ" sz="2800"/>
              <a:t>Key observations:</a:t>
            </a:r>
          </a:p>
          <a:p>
            <a:pPr marL="534670" lvl="1" indent="-534670">
              <a:spcBef>
                <a:spcPts val="1200"/>
              </a:spcBef>
              <a:spcAft>
                <a:spcPts val="1200"/>
              </a:spcAft>
            </a:pPr>
            <a:r>
              <a:rPr lang="en-NZ" sz="2800">
                <a:ea typeface="Calibri"/>
                <a:cs typeface="Calibri"/>
              </a:rPr>
              <a:t>NEPs and LUPs must manage the negative effects on the natural environment in accordance with national standards.</a:t>
            </a:r>
            <a:endParaRPr lang="en-NZ" sz="2800">
              <a:ea typeface="Calibri" panose="020F0502020204030204" pitchFamily="34" charset="0"/>
              <a:cs typeface="Calibri" panose="020F0502020204030204" pitchFamily="34" charset="0"/>
            </a:endParaRPr>
          </a:p>
          <a:p>
            <a:pPr marL="534988" lvl="1" indent="-534988">
              <a:spcBef>
                <a:spcPts val="1200"/>
              </a:spcBef>
              <a:spcAft>
                <a:spcPts val="1200"/>
              </a:spcAft>
            </a:pPr>
            <a:r>
              <a:rPr lang="en-NZ" sz="2800"/>
              <a:t>Directives to achieve compatibility and resolve conflicts: </a:t>
            </a:r>
          </a:p>
          <a:p>
            <a:pPr marL="1076325" lvl="2" indent="-533400">
              <a:spcBef>
                <a:spcPts val="1200"/>
              </a:spcBef>
              <a:spcAft>
                <a:spcPts val="1200"/>
              </a:spcAft>
              <a:buFont typeface="Wingdings" panose="05000000000000000000" pitchFamily="2" charset="2"/>
              <a:buChar char="Ø"/>
            </a:pPr>
            <a:r>
              <a:rPr lang="en-NZ" sz="2800"/>
              <a:t>e.g. NEPs must provide pathways that enable quarries and mines to continue operating where environmental limits are breached, or are likely to be breached, subject to an enforceable mechanism to remedy the breach by a set target date.</a:t>
            </a:r>
          </a:p>
          <a:p>
            <a:pPr marL="992188" lvl="1" indent="-534988"/>
            <a:endParaRPr lang="en-NZ"/>
          </a:p>
        </p:txBody>
      </p:sp>
      <p:sp>
        <p:nvSpPr>
          <p:cNvPr id="5" name="Slide Number Placeholder 4">
            <a:extLst>
              <a:ext uri="{FF2B5EF4-FFF2-40B4-BE49-F238E27FC236}">
                <a16:creationId xmlns:a16="http://schemas.microsoft.com/office/drawing/2014/main" id="{DBA93592-9F41-2121-7F57-B4720BA50704}"/>
              </a:ext>
            </a:extLst>
          </p:cNvPr>
          <p:cNvSpPr>
            <a:spLocks noGrp="1"/>
          </p:cNvSpPr>
          <p:nvPr>
            <p:ph type="sldNum" sz="quarter" idx="4"/>
          </p:nvPr>
        </p:nvSpPr>
        <p:spPr/>
        <p:txBody>
          <a:bodyPr/>
          <a:lstStyle/>
          <a:p>
            <a:fld id="{9445717F-2858-4043-A9CA-B2273EB60975}" type="slidenum">
              <a:rPr lang="en-US" smtClean="0"/>
              <a:pPr/>
              <a:t>31</a:t>
            </a:fld>
            <a:endParaRPr lang="en-US"/>
          </a:p>
        </p:txBody>
      </p:sp>
    </p:spTree>
    <p:extLst>
      <p:ext uri="{BB962C8B-B14F-4D97-AF65-F5344CB8AC3E}">
        <p14:creationId xmlns:p14="http://schemas.microsoft.com/office/powerpoint/2010/main" val="3094161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FE6DC-BCD7-CDDE-6FBD-1BA8F2486B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086ABE-7C6F-72F0-2DA9-FF427E4FCC6C}"/>
              </a:ext>
            </a:extLst>
          </p:cNvPr>
          <p:cNvSpPr>
            <a:spLocks noGrp="1"/>
          </p:cNvSpPr>
          <p:nvPr>
            <p:ph type="title"/>
          </p:nvPr>
        </p:nvSpPr>
        <p:spPr>
          <a:xfrm>
            <a:off x="723022" y="326572"/>
            <a:ext cx="11330433" cy="533400"/>
          </a:xfrm>
        </p:spPr>
        <p:txBody>
          <a:bodyPr/>
          <a:lstStyle/>
          <a:p>
            <a:r>
              <a:rPr lang="en-NZ"/>
              <a:t>Theme 5: Public values</a:t>
            </a:r>
            <a:endParaRPr lang="en-US"/>
          </a:p>
        </p:txBody>
      </p:sp>
      <p:sp>
        <p:nvSpPr>
          <p:cNvPr id="4" name="Text Placeholder 3">
            <a:extLst>
              <a:ext uri="{FF2B5EF4-FFF2-40B4-BE49-F238E27FC236}">
                <a16:creationId xmlns:a16="http://schemas.microsoft.com/office/drawing/2014/main" id="{80B0E3CF-9CA6-8053-AE39-6787ADB67A45}"/>
              </a:ext>
            </a:extLst>
          </p:cNvPr>
          <p:cNvSpPr>
            <a:spLocks noGrp="1"/>
          </p:cNvSpPr>
          <p:nvPr>
            <p:ph type="body" sz="quarter" idx="4294967295"/>
          </p:nvPr>
        </p:nvSpPr>
        <p:spPr>
          <a:xfrm>
            <a:off x="891540" y="1076325"/>
            <a:ext cx="10912894" cy="5381625"/>
          </a:xfrm>
          <a:prstGeom prst="rect">
            <a:avLst/>
          </a:prstGeom>
        </p:spPr>
        <p:txBody>
          <a:bodyPr vert="horz" lIns="91440" tIns="45720" rIns="91440" bIns="45720" rtlCol="0" anchor="t">
            <a:normAutofit/>
          </a:bodyPr>
          <a:lstStyle/>
          <a:p>
            <a:pPr marL="0" indent="0">
              <a:spcBef>
                <a:spcPts val="1200"/>
              </a:spcBef>
              <a:spcAft>
                <a:spcPts val="1200"/>
              </a:spcAft>
              <a:buNone/>
            </a:pPr>
            <a:r>
              <a:rPr lang="en-US"/>
              <a:t>Values covered by Theme 5:</a:t>
            </a:r>
          </a:p>
          <a:p>
            <a:pPr marL="1076325" lvl="1" indent="-533400">
              <a:spcBef>
                <a:spcPts val="1200"/>
              </a:spcBef>
              <a:spcAft>
                <a:spcPts val="1200"/>
              </a:spcAft>
            </a:pPr>
            <a:r>
              <a:rPr lang="en-NZ" sz="2800"/>
              <a:t>Environmental and human health </a:t>
            </a:r>
          </a:p>
          <a:p>
            <a:pPr marL="1076325" lvl="1" indent="-533400">
              <a:spcBef>
                <a:spcPts val="1200"/>
              </a:spcBef>
              <a:spcAft>
                <a:spcPts val="1200"/>
              </a:spcAft>
            </a:pPr>
            <a:r>
              <a:rPr lang="en-NZ" sz="2800"/>
              <a:t>Indigenous biodiversity </a:t>
            </a:r>
          </a:p>
          <a:p>
            <a:pPr marL="1076325" lvl="1" indent="-533400">
              <a:spcBef>
                <a:spcPts val="1200"/>
              </a:spcBef>
              <a:spcAft>
                <a:spcPts val="1200"/>
              </a:spcAft>
            </a:pPr>
            <a:r>
              <a:rPr lang="en-NZ" sz="2800"/>
              <a:t>Public access to lakes, rivers and the coastal marine area </a:t>
            </a:r>
          </a:p>
          <a:p>
            <a:pPr marL="1076325" lvl="1" indent="-533400">
              <a:spcBef>
                <a:spcPts val="1200"/>
              </a:spcBef>
              <a:spcAft>
                <a:spcPts val="1200"/>
              </a:spcAft>
            </a:pPr>
            <a:r>
              <a:rPr lang="en-NZ" sz="2800"/>
              <a:t>High natural character and outstanding natural features and landscapes </a:t>
            </a:r>
          </a:p>
          <a:p>
            <a:pPr marL="1076325" lvl="1" indent="-533400">
              <a:spcBef>
                <a:spcPts val="1200"/>
              </a:spcBef>
              <a:spcAft>
                <a:spcPts val="1200"/>
              </a:spcAft>
            </a:pPr>
            <a:r>
              <a:rPr lang="en-NZ" sz="2800"/>
              <a:t>Significant historic heritage </a:t>
            </a:r>
          </a:p>
          <a:p>
            <a:pPr marL="1076325" lvl="1" indent="-533400">
              <a:spcBef>
                <a:spcPts val="1200"/>
              </a:spcBef>
              <a:spcAft>
                <a:spcPts val="1200"/>
              </a:spcAft>
            </a:pPr>
            <a:r>
              <a:rPr lang="en-NZ" sz="2800"/>
              <a:t>Natural hazards and public values.</a:t>
            </a:r>
            <a:endParaRPr lang="en-US" sz="2800"/>
          </a:p>
          <a:p>
            <a:pPr marL="992188" lvl="1" indent="-457200"/>
            <a:endParaRPr lang="en-NZ"/>
          </a:p>
          <a:p>
            <a:pPr marL="992188" lvl="1" indent="-457200"/>
            <a:endParaRPr lang="en-US"/>
          </a:p>
        </p:txBody>
      </p:sp>
      <p:sp>
        <p:nvSpPr>
          <p:cNvPr id="5" name="Slide Number Placeholder 4">
            <a:extLst>
              <a:ext uri="{FF2B5EF4-FFF2-40B4-BE49-F238E27FC236}">
                <a16:creationId xmlns:a16="http://schemas.microsoft.com/office/drawing/2014/main" id="{603BF1F9-B8B5-57C1-739A-C368ACC2C0F6}"/>
              </a:ext>
            </a:extLst>
          </p:cNvPr>
          <p:cNvSpPr>
            <a:spLocks noGrp="1"/>
          </p:cNvSpPr>
          <p:nvPr>
            <p:ph type="sldNum" sz="quarter" idx="4"/>
          </p:nvPr>
        </p:nvSpPr>
        <p:spPr/>
        <p:txBody>
          <a:bodyPr/>
          <a:lstStyle/>
          <a:p>
            <a:fld id="{9445717F-2858-4043-A9CA-B2273EB60975}" type="slidenum">
              <a:rPr lang="en-US" smtClean="0"/>
              <a:pPr/>
              <a:t>32</a:t>
            </a:fld>
            <a:endParaRPr lang="en-US"/>
          </a:p>
        </p:txBody>
      </p:sp>
    </p:spTree>
    <p:extLst>
      <p:ext uri="{BB962C8B-B14F-4D97-AF65-F5344CB8AC3E}">
        <p14:creationId xmlns:p14="http://schemas.microsoft.com/office/powerpoint/2010/main" val="3440998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AE1C1-5430-99E6-A9E2-995333C85C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AFEE71-A3D3-B2A4-5E72-AAA37FA5F74A}"/>
              </a:ext>
            </a:extLst>
          </p:cNvPr>
          <p:cNvSpPr>
            <a:spLocks noGrp="1"/>
          </p:cNvSpPr>
          <p:nvPr>
            <p:ph type="title"/>
          </p:nvPr>
        </p:nvSpPr>
        <p:spPr>
          <a:xfrm>
            <a:off x="723022" y="326572"/>
            <a:ext cx="11330433" cy="533400"/>
          </a:xfrm>
        </p:spPr>
        <p:txBody>
          <a:bodyPr/>
          <a:lstStyle/>
          <a:p>
            <a:r>
              <a:rPr lang="en-NZ"/>
              <a:t>Theme 5: Public values (cont’d)</a:t>
            </a:r>
            <a:endParaRPr lang="en-US"/>
          </a:p>
        </p:txBody>
      </p:sp>
      <p:sp>
        <p:nvSpPr>
          <p:cNvPr id="4" name="Text Placeholder 3">
            <a:extLst>
              <a:ext uri="{FF2B5EF4-FFF2-40B4-BE49-F238E27FC236}">
                <a16:creationId xmlns:a16="http://schemas.microsoft.com/office/drawing/2014/main" id="{FAD568FB-07D8-0BC4-8404-CB7270E511DE}"/>
              </a:ext>
            </a:extLst>
          </p:cNvPr>
          <p:cNvSpPr>
            <a:spLocks noGrp="1"/>
          </p:cNvSpPr>
          <p:nvPr>
            <p:ph type="body" sz="quarter" idx="4294967295"/>
          </p:nvPr>
        </p:nvSpPr>
        <p:spPr>
          <a:xfrm>
            <a:off x="868680" y="1076325"/>
            <a:ext cx="10935754" cy="5381625"/>
          </a:xfrm>
          <a:prstGeom prst="rect">
            <a:avLst/>
          </a:prstGeom>
        </p:spPr>
        <p:txBody>
          <a:bodyPr vert="horz" lIns="91440" tIns="45720" rIns="91440" bIns="45720" rtlCol="0" anchor="t">
            <a:normAutofit/>
          </a:bodyPr>
          <a:lstStyle/>
          <a:p>
            <a:pPr marL="0" indent="0">
              <a:spcBef>
                <a:spcPts val="1200"/>
              </a:spcBef>
              <a:spcAft>
                <a:spcPts val="1200"/>
              </a:spcAft>
              <a:buNone/>
            </a:pPr>
            <a:r>
              <a:rPr lang="en-US"/>
              <a:t>What Theme 5 seeks to achieve:</a:t>
            </a:r>
          </a:p>
          <a:p>
            <a:pPr marL="992188" lvl="1" indent="-534988">
              <a:spcBef>
                <a:spcPts val="1200"/>
              </a:spcBef>
              <a:spcAft>
                <a:spcPts val="1200"/>
              </a:spcAft>
            </a:pPr>
            <a:r>
              <a:rPr lang="en-NZ" sz="2800"/>
              <a:t>Protection and management of public values will be proportionate to their significance and must seek to avoid unnecessary constraints on private property rights and the reasonable use and development of land. </a:t>
            </a:r>
          </a:p>
          <a:p>
            <a:pPr marL="992188" lvl="1" indent="-534988">
              <a:spcBef>
                <a:spcPts val="1200"/>
              </a:spcBef>
              <a:spcAft>
                <a:spcPts val="1200"/>
              </a:spcAft>
            </a:pPr>
            <a:r>
              <a:rPr lang="en-NZ" sz="2800"/>
              <a:t>Under certain circumstances, where controls to protect public values impact landowners to a specified degree, then regulatory relief is provided for. </a:t>
            </a:r>
          </a:p>
          <a:p>
            <a:pPr marL="992188" lvl="1" indent="-534988">
              <a:spcBef>
                <a:spcPts val="1200"/>
              </a:spcBef>
              <a:spcAft>
                <a:spcPts val="1200"/>
              </a:spcAft>
            </a:pPr>
            <a:r>
              <a:rPr lang="en-NZ" sz="2800"/>
              <a:t>National standards will set out clear parameters for how and when protection is appropriate.</a:t>
            </a:r>
          </a:p>
          <a:p>
            <a:pPr marL="992188" lvl="1" indent="-457200"/>
            <a:endParaRPr lang="en-NZ"/>
          </a:p>
          <a:p>
            <a:pPr marL="992188" lvl="1" indent="-457200"/>
            <a:endParaRPr lang="en-US"/>
          </a:p>
        </p:txBody>
      </p:sp>
      <p:sp>
        <p:nvSpPr>
          <p:cNvPr id="5" name="Slide Number Placeholder 4">
            <a:extLst>
              <a:ext uri="{FF2B5EF4-FFF2-40B4-BE49-F238E27FC236}">
                <a16:creationId xmlns:a16="http://schemas.microsoft.com/office/drawing/2014/main" id="{C5E5B1D9-03BD-BA31-F3EA-D0254EE0EDC5}"/>
              </a:ext>
            </a:extLst>
          </p:cNvPr>
          <p:cNvSpPr>
            <a:spLocks noGrp="1"/>
          </p:cNvSpPr>
          <p:nvPr>
            <p:ph type="sldNum" sz="quarter" idx="4"/>
          </p:nvPr>
        </p:nvSpPr>
        <p:spPr/>
        <p:txBody>
          <a:bodyPr/>
          <a:lstStyle/>
          <a:p>
            <a:fld id="{9445717F-2858-4043-A9CA-B2273EB60975}" type="slidenum">
              <a:rPr lang="en-US" smtClean="0"/>
              <a:pPr/>
              <a:t>33</a:t>
            </a:fld>
            <a:endParaRPr lang="en-US"/>
          </a:p>
        </p:txBody>
      </p:sp>
    </p:spTree>
    <p:extLst>
      <p:ext uri="{BB962C8B-B14F-4D97-AF65-F5344CB8AC3E}">
        <p14:creationId xmlns:p14="http://schemas.microsoft.com/office/powerpoint/2010/main" val="2207891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49597-DF81-9DA9-0D04-30E24E0E2D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2B1B97-2960-3C08-C916-226459E50350}"/>
              </a:ext>
            </a:extLst>
          </p:cNvPr>
          <p:cNvSpPr>
            <a:spLocks noGrp="1"/>
          </p:cNvSpPr>
          <p:nvPr>
            <p:ph type="title"/>
          </p:nvPr>
        </p:nvSpPr>
        <p:spPr>
          <a:xfrm>
            <a:off x="714527" y="509885"/>
            <a:ext cx="11330433" cy="533400"/>
          </a:xfrm>
        </p:spPr>
        <p:txBody>
          <a:bodyPr/>
          <a:lstStyle/>
          <a:p>
            <a:r>
              <a:rPr lang="en-NZ"/>
              <a:t>Theme 5: Public values </a:t>
            </a:r>
            <a:r>
              <a:rPr lang="en-NZ" b="1">
                <a:latin typeface="Calibri" panose="020F0502020204030204" pitchFamily="34" charset="0"/>
                <a:ea typeface="Calibri" panose="020F0502020204030204" pitchFamily="34" charset="0"/>
                <a:cs typeface="Calibri" panose="020F0502020204030204" pitchFamily="34" charset="0"/>
              </a:rPr>
              <a:t>(cont’d)</a:t>
            </a:r>
            <a:endParaRPr lang="en-US"/>
          </a:p>
        </p:txBody>
      </p:sp>
      <p:sp>
        <p:nvSpPr>
          <p:cNvPr id="4" name="Text Placeholder 3">
            <a:extLst>
              <a:ext uri="{FF2B5EF4-FFF2-40B4-BE49-F238E27FC236}">
                <a16:creationId xmlns:a16="http://schemas.microsoft.com/office/drawing/2014/main" id="{8E1DBBCF-FFC3-7832-17C1-CA7C614F2522}"/>
              </a:ext>
            </a:extLst>
          </p:cNvPr>
          <p:cNvSpPr>
            <a:spLocks noGrp="1"/>
          </p:cNvSpPr>
          <p:nvPr>
            <p:ph type="body" sz="quarter" idx="4294967295"/>
          </p:nvPr>
        </p:nvSpPr>
        <p:spPr>
          <a:xfrm>
            <a:off x="714527" y="1205412"/>
            <a:ext cx="10762946" cy="6075680"/>
          </a:xfrm>
          <a:prstGeom prst="rect">
            <a:avLst/>
          </a:prstGeom>
        </p:spPr>
        <p:txBody>
          <a:bodyPr vert="horz" lIns="91440" tIns="45720" rIns="91440" bIns="45720" rtlCol="0" anchor="t">
            <a:normAutofit/>
          </a:bodyPr>
          <a:lstStyle/>
          <a:p>
            <a:pPr marL="0" lvl="1" indent="0">
              <a:spcBef>
                <a:spcPts val="600"/>
              </a:spcBef>
              <a:spcAft>
                <a:spcPts val="600"/>
              </a:spcAft>
              <a:buNone/>
            </a:pPr>
            <a:r>
              <a:rPr lang="en-NZ" sz="2800"/>
              <a:t>Key observations:</a:t>
            </a:r>
          </a:p>
          <a:p>
            <a:pPr marL="534988" lvl="1" indent="-534988">
              <a:spcBef>
                <a:spcPts val="600"/>
              </a:spcBef>
              <a:spcAft>
                <a:spcPts val="600"/>
              </a:spcAft>
            </a:pPr>
            <a:r>
              <a:rPr lang="en-NZ" sz="2800"/>
              <a:t>Directives to achieve compatibility and resolve conflicts: </a:t>
            </a:r>
          </a:p>
          <a:p>
            <a:pPr marL="1076325" lvl="1" indent="-533400">
              <a:spcBef>
                <a:spcPts val="600"/>
              </a:spcBef>
              <a:spcAft>
                <a:spcPts val="600"/>
              </a:spcAft>
              <a:buFont typeface="Wingdings" panose="05000000000000000000" pitchFamily="2" charset="2"/>
              <a:buChar char="Ø"/>
            </a:pPr>
            <a:r>
              <a:rPr lang="en-NZ" sz="2800"/>
              <a:t>Life supporting capacity and land use and development (primary production and infrastructure): </a:t>
            </a:r>
          </a:p>
          <a:p>
            <a:pPr marL="1619250" lvl="2" indent="-542925">
              <a:spcBef>
                <a:spcPts val="600"/>
              </a:spcBef>
              <a:spcAft>
                <a:spcPts val="600"/>
              </a:spcAft>
            </a:pPr>
            <a:r>
              <a:rPr lang="en-NZ" sz="2800"/>
              <a:t>Planning decisions expected to be enabling of use &amp; development of resources including for rural development and infrastructure.</a:t>
            </a:r>
          </a:p>
          <a:p>
            <a:pPr marL="1619250" lvl="2" indent="-542925">
              <a:spcBef>
                <a:spcPts val="600"/>
              </a:spcBef>
              <a:spcAft>
                <a:spcPts val="600"/>
              </a:spcAft>
            </a:pPr>
            <a:r>
              <a:rPr lang="en-NZ" sz="2800"/>
              <a:t>Planning decisions should safeguard life-supporting capacity of the environment &amp; human health. Limits are a key mechanism for achieving this. </a:t>
            </a:r>
          </a:p>
          <a:p>
            <a:pPr marL="1619250" lvl="2" indent="-542925">
              <a:spcBef>
                <a:spcPts val="600"/>
              </a:spcBef>
              <a:spcAft>
                <a:spcPts val="600"/>
              </a:spcAft>
            </a:pPr>
            <a:r>
              <a:rPr lang="en-NZ" sz="2800"/>
              <a:t>In specified circumstances, limits may be breached in accordance with standards.</a:t>
            </a:r>
          </a:p>
        </p:txBody>
      </p:sp>
      <p:sp>
        <p:nvSpPr>
          <p:cNvPr id="5" name="Slide Number Placeholder 4">
            <a:extLst>
              <a:ext uri="{FF2B5EF4-FFF2-40B4-BE49-F238E27FC236}">
                <a16:creationId xmlns:a16="http://schemas.microsoft.com/office/drawing/2014/main" id="{82731D4C-040E-D24C-74E6-83DA3EB312D5}"/>
              </a:ext>
            </a:extLst>
          </p:cNvPr>
          <p:cNvSpPr>
            <a:spLocks noGrp="1"/>
          </p:cNvSpPr>
          <p:nvPr>
            <p:ph type="sldNum" sz="quarter" idx="4"/>
          </p:nvPr>
        </p:nvSpPr>
        <p:spPr/>
        <p:txBody>
          <a:bodyPr/>
          <a:lstStyle/>
          <a:p>
            <a:fld id="{9445717F-2858-4043-A9CA-B2273EB60975}" type="slidenum">
              <a:rPr lang="en-US" smtClean="0"/>
              <a:pPr/>
              <a:t>34</a:t>
            </a:fld>
            <a:endParaRPr lang="en-US"/>
          </a:p>
        </p:txBody>
      </p:sp>
    </p:spTree>
    <p:extLst>
      <p:ext uri="{BB962C8B-B14F-4D97-AF65-F5344CB8AC3E}">
        <p14:creationId xmlns:p14="http://schemas.microsoft.com/office/powerpoint/2010/main" val="736529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38BFD-016B-58C8-EA6F-5C0511379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3D231F-0E27-D74E-D092-1344B7FA9523}"/>
              </a:ext>
            </a:extLst>
          </p:cNvPr>
          <p:cNvSpPr>
            <a:spLocks noGrp="1"/>
          </p:cNvSpPr>
          <p:nvPr>
            <p:ph type="title"/>
          </p:nvPr>
        </p:nvSpPr>
        <p:spPr>
          <a:xfrm>
            <a:off x="723022" y="521315"/>
            <a:ext cx="11330433" cy="533400"/>
          </a:xfrm>
        </p:spPr>
        <p:txBody>
          <a:bodyPr/>
          <a:lstStyle/>
          <a:p>
            <a:r>
              <a:rPr lang="en-NZ"/>
              <a:t>Theme 5: Public values </a:t>
            </a:r>
            <a:r>
              <a:rPr lang="en-NZ" b="1">
                <a:latin typeface="Calibri" panose="020F0502020204030204" pitchFamily="34" charset="0"/>
                <a:ea typeface="Calibri" panose="020F0502020204030204" pitchFamily="34" charset="0"/>
                <a:cs typeface="Calibri" panose="020F0502020204030204" pitchFamily="34" charset="0"/>
              </a:rPr>
              <a:t>(cont’d)</a:t>
            </a:r>
            <a:endParaRPr lang="en-US"/>
          </a:p>
        </p:txBody>
      </p:sp>
      <p:sp>
        <p:nvSpPr>
          <p:cNvPr id="4" name="Text Placeholder 3">
            <a:extLst>
              <a:ext uri="{FF2B5EF4-FFF2-40B4-BE49-F238E27FC236}">
                <a16:creationId xmlns:a16="http://schemas.microsoft.com/office/drawing/2014/main" id="{CE6243CC-EF91-81A4-2E97-14BC1704E54F}"/>
              </a:ext>
            </a:extLst>
          </p:cNvPr>
          <p:cNvSpPr>
            <a:spLocks noGrp="1"/>
          </p:cNvSpPr>
          <p:nvPr>
            <p:ph type="body" sz="quarter" idx="4294967295"/>
          </p:nvPr>
        </p:nvSpPr>
        <p:spPr>
          <a:xfrm>
            <a:off x="845820" y="1307012"/>
            <a:ext cx="10147300" cy="6075680"/>
          </a:xfrm>
          <a:prstGeom prst="rect">
            <a:avLst/>
          </a:prstGeom>
        </p:spPr>
        <p:txBody>
          <a:bodyPr vert="horz" lIns="91440" tIns="45720" rIns="91440" bIns="45720" rtlCol="0" anchor="t">
            <a:normAutofit/>
          </a:bodyPr>
          <a:lstStyle/>
          <a:p>
            <a:pPr marL="0" lvl="1" indent="0">
              <a:spcBef>
                <a:spcPts val="1200"/>
              </a:spcBef>
              <a:spcAft>
                <a:spcPts val="1200"/>
              </a:spcAft>
              <a:buNone/>
            </a:pPr>
            <a:r>
              <a:rPr lang="en-NZ" sz="2800"/>
              <a:t>Key observations:</a:t>
            </a:r>
          </a:p>
          <a:p>
            <a:pPr marL="534988" lvl="1" indent="-534988">
              <a:spcBef>
                <a:spcPts val="1200"/>
              </a:spcBef>
              <a:spcAft>
                <a:spcPts val="1200"/>
              </a:spcAft>
            </a:pPr>
            <a:r>
              <a:rPr lang="en-NZ" sz="2800"/>
              <a:t>Directives to achieve compatibility and resolve conflicts: </a:t>
            </a:r>
          </a:p>
          <a:p>
            <a:pPr marL="1076325" lvl="1" indent="-533400">
              <a:spcBef>
                <a:spcPts val="1200"/>
              </a:spcBef>
              <a:spcAft>
                <a:spcPts val="1200"/>
              </a:spcAft>
              <a:buFont typeface="Wingdings" panose="05000000000000000000" pitchFamily="2" charset="2"/>
              <a:buChar char="Ø"/>
            </a:pPr>
            <a:r>
              <a:rPr lang="en-NZ" sz="2800"/>
              <a:t>Indigenous biodiversity and urban growth and infrastructure</a:t>
            </a:r>
          </a:p>
          <a:p>
            <a:pPr marL="1619250" lvl="2" indent="-542925">
              <a:spcBef>
                <a:spcPts val="1200"/>
              </a:spcBef>
              <a:spcAft>
                <a:spcPts val="1200"/>
              </a:spcAft>
            </a:pPr>
            <a:r>
              <a:rPr lang="en-NZ" sz="2800"/>
              <a:t>To manage conflicts between infrastructure and significant natural environment values and significant historic heritage, land use plans and natural environment plans must manage adverse effects in accordance with national standards.</a:t>
            </a:r>
          </a:p>
        </p:txBody>
      </p:sp>
      <p:sp>
        <p:nvSpPr>
          <p:cNvPr id="5" name="Slide Number Placeholder 4">
            <a:extLst>
              <a:ext uri="{FF2B5EF4-FFF2-40B4-BE49-F238E27FC236}">
                <a16:creationId xmlns:a16="http://schemas.microsoft.com/office/drawing/2014/main" id="{2D649395-336A-5285-EFA2-7A68547C2175}"/>
              </a:ext>
            </a:extLst>
          </p:cNvPr>
          <p:cNvSpPr>
            <a:spLocks noGrp="1"/>
          </p:cNvSpPr>
          <p:nvPr>
            <p:ph type="sldNum" sz="quarter" idx="4"/>
          </p:nvPr>
        </p:nvSpPr>
        <p:spPr/>
        <p:txBody>
          <a:bodyPr/>
          <a:lstStyle/>
          <a:p>
            <a:fld id="{9445717F-2858-4043-A9CA-B2273EB60975}" type="slidenum">
              <a:rPr lang="en-US" smtClean="0"/>
              <a:pPr/>
              <a:t>35</a:t>
            </a:fld>
            <a:endParaRPr lang="en-US"/>
          </a:p>
        </p:txBody>
      </p:sp>
    </p:spTree>
    <p:extLst>
      <p:ext uri="{BB962C8B-B14F-4D97-AF65-F5344CB8AC3E}">
        <p14:creationId xmlns:p14="http://schemas.microsoft.com/office/powerpoint/2010/main" val="21921357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230F5-D7DB-4840-7F15-C2B868587DB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9BB9667-3946-963D-2FBE-C0C698E186C2}"/>
              </a:ext>
            </a:extLst>
          </p:cNvPr>
          <p:cNvSpPr>
            <a:spLocks noGrp="1"/>
          </p:cNvSpPr>
          <p:nvPr>
            <p:ph type="sldNum" sz="quarter" idx="4"/>
          </p:nvPr>
        </p:nvSpPr>
        <p:spPr/>
        <p:txBody>
          <a:bodyPr/>
          <a:lstStyle/>
          <a:p>
            <a:fld id="{9445717F-2858-4043-A9CA-B2273EB60975}" type="slidenum">
              <a:rPr lang="en-US" smtClean="0"/>
              <a:pPr/>
              <a:t>36</a:t>
            </a:fld>
            <a:endParaRPr lang="en-US"/>
          </a:p>
        </p:txBody>
      </p:sp>
      <p:sp>
        <p:nvSpPr>
          <p:cNvPr id="6" name="Picture Placeholder 5">
            <a:extLst>
              <a:ext uri="{FF2B5EF4-FFF2-40B4-BE49-F238E27FC236}">
                <a16:creationId xmlns:a16="http://schemas.microsoft.com/office/drawing/2014/main" id="{5C0A7B53-148B-FAA6-1B8D-4236048311C7}"/>
              </a:ext>
            </a:extLst>
          </p:cNvPr>
          <p:cNvSpPr>
            <a:spLocks noGrp="1"/>
          </p:cNvSpPr>
          <p:nvPr>
            <p:ph type="pic" sz="quarter" idx="17"/>
          </p:nvPr>
        </p:nvSpPr>
        <p:spPr>
          <a:xfrm>
            <a:off x="723901" y="2078637"/>
            <a:ext cx="5206052" cy="4034297"/>
          </a:xfrm>
        </p:spPr>
        <p:txBody>
          <a:bodyPr>
            <a:normAutofit/>
          </a:bodyPr>
          <a:lstStyle/>
          <a:p>
            <a:pPr algn="l">
              <a:spcBef>
                <a:spcPts val="1800"/>
              </a:spcBef>
              <a:spcAft>
                <a:spcPts val="600"/>
              </a:spcAft>
            </a:pPr>
            <a:r>
              <a:rPr lang="en-NZ" sz="3600" b="1">
                <a:solidFill>
                  <a:schemeClr val="bg1"/>
                </a:solidFill>
              </a:rPr>
              <a:t>Section D:</a:t>
            </a:r>
          </a:p>
          <a:p>
            <a:pPr algn="l">
              <a:spcBef>
                <a:spcPts val="1800"/>
              </a:spcBef>
              <a:spcAft>
                <a:spcPts val="600"/>
              </a:spcAft>
            </a:pPr>
            <a:r>
              <a:rPr lang="en-NZ" sz="3600" b="1">
                <a:solidFill>
                  <a:schemeClr val="bg1"/>
                </a:solidFill>
              </a:rPr>
              <a:t>System-wide directives</a:t>
            </a:r>
            <a:r>
              <a:rPr lang="en-NZ" sz="3600"/>
              <a:t> </a:t>
            </a:r>
            <a:r>
              <a:rPr lang="en-NZ"/>
              <a:t>a result of the Environment Committee Key Changes as a result of the Environment Committee as a result of the Environment Committee</a:t>
            </a:r>
          </a:p>
        </p:txBody>
      </p:sp>
      <p:sp>
        <p:nvSpPr>
          <p:cNvPr id="2" name="Picture Placeholder 1">
            <a:extLst>
              <a:ext uri="{FF2B5EF4-FFF2-40B4-BE49-F238E27FC236}">
                <a16:creationId xmlns:a16="http://schemas.microsoft.com/office/drawing/2014/main" id="{3DFD9E65-2544-20B7-19C9-C562A240AAEA}"/>
              </a:ext>
            </a:extLst>
          </p:cNvPr>
          <p:cNvSpPr txBox="1">
            <a:spLocks/>
          </p:cNvSpPr>
          <p:nvPr/>
        </p:nvSpPr>
        <p:spPr>
          <a:xfrm>
            <a:off x="6694227" y="2381250"/>
            <a:ext cx="4692721" cy="391621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Tx/>
              <a:buNone/>
              <a:defRPr sz="2800" kern="1200">
                <a:solidFill>
                  <a:srgbClr val="0A39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l">
              <a:buFont typeface="Arial" panose="020B0604020202020204" pitchFamily="34" charset="0"/>
              <a:buChar char="•"/>
            </a:pPr>
            <a:r>
              <a:rPr lang="en-NZ">
                <a:solidFill>
                  <a:schemeClr val="bg1"/>
                </a:solidFill>
              </a:rPr>
              <a:t>Māori interests</a:t>
            </a:r>
          </a:p>
          <a:p>
            <a:pPr marL="514350" indent="-514350" algn="l">
              <a:buFont typeface="Arial" panose="020B0604020202020204" pitchFamily="34" charset="0"/>
              <a:buChar char="•"/>
            </a:pPr>
            <a:r>
              <a:rPr lang="en-NZ">
                <a:solidFill>
                  <a:schemeClr val="bg1"/>
                </a:solidFill>
              </a:rPr>
              <a:t>Natural Hazards</a:t>
            </a:r>
          </a:p>
        </p:txBody>
      </p:sp>
    </p:spTree>
    <p:extLst>
      <p:ext uri="{BB962C8B-B14F-4D97-AF65-F5344CB8AC3E}">
        <p14:creationId xmlns:p14="http://schemas.microsoft.com/office/powerpoint/2010/main" val="31982598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3C1DE-D89D-3B05-77D2-14DD1D7FD295}"/>
              </a:ext>
            </a:extLst>
          </p:cNvPr>
          <p:cNvSpPr>
            <a:spLocks noGrp="1"/>
          </p:cNvSpPr>
          <p:nvPr>
            <p:ph type="title"/>
          </p:nvPr>
        </p:nvSpPr>
        <p:spPr>
          <a:xfrm>
            <a:off x="1014338" y="313194"/>
            <a:ext cx="10629021" cy="676275"/>
          </a:xfrm>
        </p:spPr>
        <p:txBody>
          <a:bodyPr/>
          <a:lstStyle/>
          <a:p>
            <a:r>
              <a:rPr lang="en-NZ"/>
              <a:t>System-wide Māori interests directives</a:t>
            </a:r>
          </a:p>
        </p:txBody>
      </p:sp>
      <p:sp>
        <p:nvSpPr>
          <p:cNvPr id="4" name="Text Placeholder 3">
            <a:extLst>
              <a:ext uri="{FF2B5EF4-FFF2-40B4-BE49-F238E27FC236}">
                <a16:creationId xmlns:a16="http://schemas.microsoft.com/office/drawing/2014/main" id="{149A686D-24D4-13B6-C15D-20871CF0A460}"/>
              </a:ext>
            </a:extLst>
          </p:cNvPr>
          <p:cNvSpPr>
            <a:spLocks noGrp="1"/>
          </p:cNvSpPr>
          <p:nvPr>
            <p:ph type="body" sz="quarter" idx="21"/>
          </p:nvPr>
        </p:nvSpPr>
        <p:spPr>
          <a:xfrm>
            <a:off x="640080" y="1596988"/>
            <a:ext cx="11003279" cy="4072270"/>
          </a:xfrm>
        </p:spPr>
        <p:txBody>
          <a:bodyPr vert="horz" lIns="91440" tIns="45720" rIns="91440" bIns="45720" numCol="1" spcCol="180000" rtlCol="0" anchor="t">
            <a:noAutofit/>
          </a:bodyPr>
          <a:lstStyle/>
          <a:p>
            <a:pPr>
              <a:spcBef>
                <a:spcPts val="1200"/>
              </a:spcBef>
              <a:spcAft>
                <a:spcPts val="1200"/>
              </a:spcAft>
            </a:pPr>
            <a:r>
              <a:rPr lang="en-NZ"/>
              <a:t>RSPs, LUPs and NEPs must:</a:t>
            </a:r>
          </a:p>
          <a:p>
            <a:pPr marL="1073150" lvl="1" indent="-530225">
              <a:spcBef>
                <a:spcPts val="1200"/>
              </a:spcBef>
              <a:spcAft>
                <a:spcPts val="1200"/>
              </a:spcAft>
            </a:pPr>
            <a:r>
              <a:rPr lang="en-NZ" sz="2800"/>
              <a:t>uphold Treaty settlements or arrangements</a:t>
            </a:r>
          </a:p>
          <a:p>
            <a:pPr marL="1073150" lvl="1" indent="-530225">
              <a:spcBef>
                <a:spcPts val="1200"/>
              </a:spcBef>
              <a:spcAft>
                <a:spcPts val="1200"/>
              </a:spcAft>
            </a:pPr>
            <a:r>
              <a:rPr lang="en-NZ" sz="2800"/>
              <a:t>engage Māori groups during the plan development stage (in accordance with statutory requirements and national standards)</a:t>
            </a:r>
          </a:p>
          <a:p>
            <a:pPr marL="1073150" lvl="1" indent="-530225">
              <a:spcBef>
                <a:spcPts val="1200"/>
              </a:spcBef>
              <a:spcAft>
                <a:spcPts val="1200"/>
              </a:spcAft>
            </a:pPr>
            <a:r>
              <a:rPr lang="en-NZ" sz="2800"/>
              <a:t>protect and provide for sites of significance to Māori (in accordance with national standards)</a:t>
            </a:r>
          </a:p>
          <a:p>
            <a:pPr marL="1073150" lvl="1" indent="-530225">
              <a:spcBef>
                <a:spcPts val="1200"/>
              </a:spcBef>
              <a:spcAft>
                <a:spcPts val="1200"/>
              </a:spcAft>
            </a:pPr>
            <a:r>
              <a:rPr lang="en-NZ" sz="2800"/>
              <a:t>support the development of identified Māori land (in accordance with national standards)</a:t>
            </a:r>
          </a:p>
          <a:p>
            <a:r>
              <a:rPr lang="en-NZ"/>
              <a:t> </a:t>
            </a:r>
          </a:p>
          <a:p>
            <a:pPr>
              <a:lnSpc>
                <a:spcPct val="100000"/>
              </a:lnSpc>
              <a:spcBef>
                <a:spcPts val="0"/>
              </a:spcBef>
              <a:spcAft>
                <a:spcPts val="0"/>
              </a:spcAft>
            </a:pPr>
            <a:endParaRPr lang="en-NZ" sz="1800"/>
          </a:p>
          <a:p>
            <a:pPr marL="457200" indent="-457200">
              <a:lnSpc>
                <a:spcPct val="100000"/>
              </a:lnSpc>
              <a:buFont typeface="Arial" panose="020B0604020202020204" pitchFamily="34" charset="0"/>
              <a:buChar char="•"/>
            </a:pPr>
            <a:endParaRPr lang="en-NZ" sz="1400"/>
          </a:p>
          <a:p>
            <a:pPr marL="457200" indent="-457200">
              <a:buFont typeface="Arial" panose="020B0604020202020204" pitchFamily="34" charset="0"/>
              <a:buChar char="•"/>
            </a:pPr>
            <a:endParaRPr lang="en-NZ"/>
          </a:p>
        </p:txBody>
      </p:sp>
      <p:sp>
        <p:nvSpPr>
          <p:cNvPr id="7" name="Text Placeholder 5">
            <a:extLst>
              <a:ext uri="{FF2B5EF4-FFF2-40B4-BE49-F238E27FC236}">
                <a16:creationId xmlns:a16="http://schemas.microsoft.com/office/drawing/2014/main" id="{126915D4-DDE3-D893-E41B-265AC9377A7A}"/>
              </a:ext>
            </a:extLst>
          </p:cNvPr>
          <p:cNvSpPr>
            <a:spLocks noGrp="1"/>
          </p:cNvSpPr>
          <p:nvPr>
            <p:ph type="body" sz="quarter" idx="20"/>
          </p:nvPr>
        </p:nvSpPr>
        <p:spPr>
          <a:xfrm>
            <a:off x="640080" y="1069479"/>
            <a:ext cx="10713721" cy="676276"/>
          </a:xfrm>
        </p:spPr>
        <p:txBody>
          <a:bodyPr/>
          <a:lstStyle/>
          <a:p>
            <a:r>
              <a:rPr lang="en-NZ"/>
              <a:t>Directives</a:t>
            </a:r>
          </a:p>
        </p:txBody>
      </p:sp>
    </p:spTree>
    <p:extLst>
      <p:ext uri="{BB962C8B-B14F-4D97-AF65-F5344CB8AC3E}">
        <p14:creationId xmlns:p14="http://schemas.microsoft.com/office/powerpoint/2010/main" val="2140928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537EE-9D36-22B3-6664-3654FEB077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54D2FA-1611-CB33-68EE-EDD59BEF3F6A}"/>
              </a:ext>
            </a:extLst>
          </p:cNvPr>
          <p:cNvSpPr>
            <a:spLocks noGrp="1"/>
          </p:cNvSpPr>
          <p:nvPr>
            <p:ph type="title"/>
          </p:nvPr>
        </p:nvSpPr>
        <p:spPr>
          <a:xfrm>
            <a:off x="999551" y="271142"/>
            <a:ext cx="10629021" cy="643258"/>
          </a:xfrm>
        </p:spPr>
        <p:txBody>
          <a:bodyPr/>
          <a:lstStyle/>
          <a:p>
            <a:r>
              <a:rPr lang="en-NZ"/>
              <a:t>System-wide natural hazard directives</a:t>
            </a:r>
          </a:p>
        </p:txBody>
      </p:sp>
      <p:sp>
        <p:nvSpPr>
          <p:cNvPr id="4" name="Text Placeholder 3">
            <a:extLst>
              <a:ext uri="{FF2B5EF4-FFF2-40B4-BE49-F238E27FC236}">
                <a16:creationId xmlns:a16="http://schemas.microsoft.com/office/drawing/2014/main" id="{47E09EEC-94A4-450F-B305-59E970E5BFDC}"/>
              </a:ext>
            </a:extLst>
          </p:cNvPr>
          <p:cNvSpPr>
            <a:spLocks noGrp="1"/>
          </p:cNvSpPr>
          <p:nvPr>
            <p:ph type="body" sz="quarter" idx="21"/>
          </p:nvPr>
        </p:nvSpPr>
        <p:spPr>
          <a:xfrm>
            <a:off x="723901" y="1648184"/>
            <a:ext cx="10629900" cy="4295416"/>
          </a:xfrm>
        </p:spPr>
        <p:txBody>
          <a:bodyPr vert="horz" lIns="91440" tIns="45720" rIns="91440" bIns="45720" numCol="1" spcCol="180000" rtlCol="0" anchor="t">
            <a:noAutofit/>
          </a:bodyPr>
          <a:lstStyle/>
          <a:p>
            <a:pPr marL="538163" indent="-538163">
              <a:lnSpc>
                <a:spcPct val="100000"/>
              </a:lnSpc>
              <a:spcBef>
                <a:spcPts val="1200"/>
              </a:spcBef>
              <a:spcAft>
                <a:spcPts val="1200"/>
              </a:spcAft>
              <a:buFont typeface="Arial" panose="020B0604020202020204" pitchFamily="34" charset="0"/>
              <a:buChar char="•"/>
            </a:pPr>
            <a:r>
              <a:rPr lang="en-NZ"/>
              <a:t>Natural hazard consideration in spatial planning </a:t>
            </a:r>
          </a:p>
          <a:p>
            <a:pPr marL="538163" indent="-538163">
              <a:lnSpc>
                <a:spcPct val="100000"/>
              </a:lnSpc>
              <a:spcBef>
                <a:spcPts val="1200"/>
              </a:spcBef>
              <a:spcAft>
                <a:spcPts val="1200"/>
              </a:spcAft>
              <a:buFont typeface="Arial" panose="020B0604020202020204" pitchFamily="34" charset="0"/>
              <a:buChar char="•"/>
            </a:pPr>
            <a:r>
              <a:rPr lang="en-NZ"/>
              <a:t>Avoid or mitigate significant risks on other land uses and public values </a:t>
            </a:r>
          </a:p>
          <a:p>
            <a:pPr marL="538163" indent="-538163">
              <a:lnSpc>
                <a:spcPct val="100000"/>
              </a:lnSpc>
              <a:spcBef>
                <a:spcPts val="1200"/>
              </a:spcBef>
              <a:spcAft>
                <a:spcPts val="1200"/>
              </a:spcAft>
              <a:buFont typeface="Arial" panose="020B0604020202020204" pitchFamily="34" charset="0"/>
              <a:buChar char="•"/>
            </a:pPr>
            <a:r>
              <a:rPr lang="en-NZ"/>
              <a:t>Enable response and recovery </a:t>
            </a:r>
          </a:p>
          <a:p>
            <a:pPr marL="538163" indent="-538163">
              <a:lnSpc>
                <a:spcPct val="100000"/>
              </a:lnSpc>
              <a:spcBef>
                <a:spcPts val="1200"/>
              </a:spcBef>
              <a:spcAft>
                <a:spcPts val="1200"/>
              </a:spcAft>
              <a:buFont typeface="Arial" panose="020B0604020202020204" pitchFamily="34" charset="0"/>
              <a:buChar char="•"/>
            </a:pPr>
            <a:r>
              <a:rPr lang="en-NZ"/>
              <a:t>Enable activities that reduce risk </a:t>
            </a:r>
          </a:p>
          <a:p>
            <a:pPr marL="538163" indent="-538163">
              <a:lnSpc>
                <a:spcPct val="100000"/>
              </a:lnSpc>
              <a:spcBef>
                <a:spcPts val="1200"/>
              </a:spcBef>
              <a:spcAft>
                <a:spcPts val="1200"/>
              </a:spcAft>
              <a:buFont typeface="Arial" panose="020B0604020202020204" pitchFamily="34" charset="0"/>
              <a:buChar char="•"/>
            </a:pPr>
            <a:r>
              <a:rPr lang="en-NZ"/>
              <a:t>Assess natural hazard risk </a:t>
            </a:r>
          </a:p>
          <a:p>
            <a:pPr marL="538163" indent="-538163">
              <a:lnSpc>
                <a:spcPct val="100000"/>
              </a:lnSpc>
              <a:spcBef>
                <a:spcPts val="1200"/>
              </a:spcBef>
              <a:spcAft>
                <a:spcPts val="1200"/>
              </a:spcAft>
              <a:buFont typeface="Arial" panose="020B0604020202020204" pitchFamily="34" charset="0"/>
              <a:buChar char="•"/>
            </a:pPr>
            <a:r>
              <a:rPr lang="en-NZ"/>
              <a:t>Manage natural hazard risk proportionately</a:t>
            </a:r>
          </a:p>
          <a:p>
            <a:pPr marL="457200" indent="-457200">
              <a:lnSpc>
                <a:spcPct val="100000"/>
              </a:lnSpc>
              <a:spcBef>
                <a:spcPts val="300"/>
              </a:spcBef>
              <a:spcAft>
                <a:spcPts val="300"/>
              </a:spcAft>
              <a:buFont typeface="Arial" panose="020B0604020202020204" pitchFamily="34" charset="0"/>
              <a:buChar char="•"/>
            </a:pPr>
            <a:endParaRPr lang="en-NZ" sz="1400"/>
          </a:p>
          <a:p>
            <a:pPr marL="457200" indent="-457200">
              <a:buFont typeface="Arial" panose="020B0604020202020204" pitchFamily="34" charset="0"/>
              <a:buChar char="•"/>
            </a:pPr>
            <a:endParaRPr lang="en-NZ"/>
          </a:p>
        </p:txBody>
      </p:sp>
      <p:sp>
        <p:nvSpPr>
          <p:cNvPr id="7" name="Text Placeholder 5">
            <a:extLst>
              <a:ext uri="{FF2B5EF4-FFF2-40B4-BE49-F238E27FC236}">
                <a16:creationId xmlns:a16="http://schemas.microsoft.com/office/drawing/2014/main" id="{256ECC2E-7144-0CE4-475F-0F35BD67AA9A}"/>
              </a:ext>
            </a:extLst>
          </p:cNvPr>
          <p:cNvSpPr>
            <a:spLocks noGrp="1"/>
          </p:cNvSpPr>
          <p:nvPr>
            <p:ph type="body" sz="quarter" idx="20"/>
          </p:nvPr>
        </p:nvSpPr>
        <p:spPr>
          <a:xfrm>
            <a:off x="723901" y="1044028"/>
            <a:ext cx="10629900" cy="518072"/>
          </a:xfrm>
        </p:spPr>
        <p:txBody>
          <a:bodyPr/>
          <a:lstStyle/>
          <a:p>
            <a:r>
              <a:rPr lang="en-NZ"/>
              <a:t>Directives</a:t>
            </a:r>
          </a:p>
        </p:txBody>
      </p:sp>
    </p:spTree>
    <p:extLst>
      <p:ext uri="{BB962C8B-B14F-4D97-AF65-F5344CB8AC3E}">
        <p14:creationId xmlns:p14="http://schemas.microsoft.com/office/powerpoint/2010/main" val="42601755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F5168-2B1B-7ECC-6B04-FA98577948D1}"/>
              </a:ext>
            </a:extLst>
          </p:cNvPr>
          <p:cNvSpPr>
            <a:spLocks noGrp="1"/>
          </p:cNvSpPr>
          <p:nvPr>
            <p:ph type="title"/>
          </p:nvPr>
        </p:nvSpPr>
        <p:spPr/>
        <p:txBody>
          <a:bodyPr/>
          <a:lstStyle/>
          <a:p>
            <a:r>
              <a:rPr lang="en-US"/>
              <a:t>Key takeaways</a:t>
            </a:r>
            <a:br>
              <a:rPr lang="en-US"/>
            </a:br>
            <a:endParaRPr lang="en-NZ"/>
          </a:p>
        </p:txBody>
      </p:sp>
      <p:sp>
        <p:nvSpPr>
          <p:cNvPr id="4" name="Text Placeholder 3">
            <a:extLst>
              <a:ext uri="{FF2B5EF4-FFF2-40B4-BE49-F238E27FC236}">
                <a16:creationId xmlns:a16="http://schemas.microsoft.com/office/drawing/2014/main" id="{7FB24C58-5796-4405-663A-22B57ABD7E90}"/>
              </a:ext>
            </a:extLst>
          </p:cNvPr>
          <p:cNvSpPr>
            <a:spLocks noGrp="1"/>
          </p:cNvSpPr>
          <p:nvPr>
            <p:ph type="body" sz="quarter" idx="21"/>
          </p:nvPr>
        </p:nvSpPr>
        <p:spPr>
          <a:xfrm>
            <a:off x="646656" y="1431593"/>
            <a:ext cx="10898688" cy="4672115"/>
          </a:xfrm>
        </p:spPr>
        <p:txBody>
          <a:bodyPr/>
          <a:lstStyle/>
          <a:p>
            <a:pPr marL="457200" indent="-457200">
              <a:buFont typeface="Arial" panose="020B0604020202020204" pitchFamily="34" charset="0"/>
              <a:buChar char="•"/>
            </a:pPr>
            <a:r>
              <a:rPr lang="en-US"/>
              <a:t>The INPD provides a useful indication of the Government's priorities for the new planning system</a:t>
            </a:r>
          </a:p>
          <a:p>
            <a:pPr marL="457200" indent="-457200">
              <a:buFont typeface="Arial" panose="020B0604020202020204" pitchFamily="34" charset="0"/>
              <a:buChar char="•"/>
            </a:pPr>
            <a:r>
              <a:rPr lang="en-US"/>
              <a:t>Property rights, economic growth and development enablement are prominent themes </a:t>
            </a:r>
          </a:p>
          <a:p>
            <a:pPr marL="457200" indent="-457200">
              <a:buFont typeface="Arial" panose="020B0604020202020204" pitchFamily="34" charset="0"/>
              <a:buChar char="•"/>
            </a:pPr>
            <a:r>
              <a:rPr lang="en-US"/>
              <a:t>Regional Spatial Plans are expected to play a central role in coordinating growth, infrastructure and natural hazard management</a:t>
            </a:r>
          </a:p>
          <a:p>
            <a:pPr marL="457200" indent="-457200">
              <a:buFont typeface="Arial" panose="020B0604020202020204" pitchFamily="34" charset="0"/>
              <a:buChar char="•"/>
            </a:pPr>
            <a:r>
              <a:rPr lang="en-US"/>
              <a:t>Many important implementation details will be determined through national standards and absence of detailed national standards limits our understanding of how the new system will operate in practice</a:t>
            </a:r>
            <a:endParaRPr lang="en-NZ"/>
          </a:p>
        </p:txBody>
      </p:sp>
    </p:spTree>
    <p:extLst>
      <p:ext uri="{BB962C8B-B14F-4D97-AF65-F5344CB8AC3E}">
        <p14:creationId xmlns:p14="http://schemas.microsoft.com/office/powerpoint/2010/main" val="9214486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48139C-31D1-A51F-5162-7621E263D547}"/>
              </a:ext>
            </a:extLst>
          </p:cNvPr>
          <p:cNvSpPr>
            <a:spLocks noGrp="1"/>
          </p:cNvSpPr>
          <p:nvPr>
            <p:ph type="body" sz="quarter" idx="14"/>
          </p:nvPr>
        </p:nvSpPr>
        <p:spPr>
          <a:xfrm>
            <a:off x="1450054" y="2511238"/>
            <a:ext cx="9291892" cy="1437680"/>
          </a:xfrm>
        </p:spPr>
        <p:txBody>
          <a:bodyPr/>
          <a:lstStyle/>
          <a:p>
            <a:r>
              <a:rPr lang="en-NZ"/>
              <a:t>Section E: Next steps </a:t>
            </a:r>
          </a:p>
        </p:txBody>
      </p:sp>
    </p:spTree>
    <p:extLst>
      <p:ext uri="{BB962C8B-B14F-4D97-AF65-F5344CB8AC3E}">
        <p14:creationId xmlns:p14="http://schemas.microsoft.com/office/powerpoint/2010/main" val="3559434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52B87-87CB-AA07-5300-8D9E8E332540}"/>
              </a:ext>
            </a:extLst>
          </p:cNvPr>
          <p:cNvSpPr>
            <a:spLocks noGrp="1"/>
          </p:cNvSpPr>
          <p:nvPr>
            <p:ph type="title"/>
          </p:nvPr>
        </p:nvSpPr>
        <p:spPr>
          <a:xfrm>
            <a:off x="725231" y="468087"/>
            <a:ext cx="10629021" cy="533400"/>
          </a:xfrm>
        </p:spPr>
        <p:txBody>
          <a:bodyPr/>
          <a:lstStyle/>
          <a:p>
            <a:r>
              <a:rPr lang="en-NZ"/>
              <a:t>Next steps </a:t>
            </a:r>
          </a:p>
        </p:txBody>
      </p:sp>
      <p:sp>
        <p:nvSpPr>
          <p:cNvPr id="4" name="Text Placeholder 3">
            <a:extLst>
              <a:ext uri="{FF2B5EF4-FFF2-40B4-BE49-F238E27FC236}">
                <a16:creationId xmlns:a16="http://schemas.microsoft.com/office/drawing/2014/main" id="{BB359483-0030-39D8-61A8-5775B7D49F94}"/>
              </a:ext>
            </a:extLst>
          </p:cNvPr>
          <p:cNvSpPr>
            <a:spLocks noGrp="1"/>
          </p:cNvSpPr>
          <p:nvPr>
            <p:ph type="body" sz="quarter" idx="21"/>
          </p:nvPr>
        </p:nvSpPr>
        <p:spPr>
          <a:xfrm>
            <a:off x="723901" y="1208315"/>
            <a:ext cx="10629900" cy="4837160"/>
          </a:xfrm>
        </p:spPr>
        <p:txBody>
          <a:bodyPr vert="horz" lIns="91440" tIns="45720" rIns="91440" bIns="45720" numCol="1" spcCol="180000" rtlCol="0" anchor="t">
            <a:noAutofit/>
          </a:bodyPr>
          <a:lstStyle/>
          <a:p>
            <a:pPr marL="457200" indent="-457200">
              <a:buFont typeface="Arial" panose="020B0604020202020204" pitchFamily="34" charset="0"/>
              <a:buChar char="•"/>
            </a:pPr>
            <a:r>
              <a:rPr lang="en-NZ"/>
              <a:t>Feedback needs to be submitted by 16 October 2026</a:t>
            </a:r>
          </a:p>
          <a:p>
            <a:pPr marL="457200" indent="-457200">
              <a:buFont typeface="Arial" panose="020B0604020202020204" pitchFamily="34" charset="0"/>
              <a:buChar char="•"/>
            </a:pPr>
            <a:r>
              <a:rPr lang="en-NZ"/>
              <a:t>Feedback will inform development of the proposed NPD once the Bills are enacted(Statutory consultation process on the proposed NPD will follow)</a:t>
            </a:r>
          </a:p>
          <a:p>
            <a:pPr marL="457200" indent="-457200">
              <a:buFont typeface="Arial" panose="020B0604020202020204" pitchFamily="34" charset="0"/>
              <a:buChar char="•"/>
            </a:pPr>
            <a:r>
              <a:rPr lang="en-NZ"/>
              <a:t>Feedback will identify where additional guidance, tools and support may be needed to help councils apply NPD</a:t>
            </a:r>
          </a:p>
          <a:p>
            <a:pPr marL="457200" indent="-457200">
              <a:buFont typeface="Arial" panose="020B0604020202020204" pitchFamily="34" charset="0"/>
              <a:buChar char="•"/>
            </a:pPr>
            <a:r>
              <a:rPr lang="en-NZ"/>
              <a:t>MCERT is developing a broader programme of guidance, tools, capability support, engagement with councils and practitioners, and practical resources to support the transition to the new system, including its digital components</a:t>
            </a:r>
          </a:p>
        </p:txBody>
      </p:sp>
    </p:spTree>
    <p:extLst>
      <p:ext uri="{BB962C8B-B14F-4D97-AF65-F5344CB8AC3E}">
        <p14:creationId xmlns:p14="http://schemas.microsoft.com/office/powerpoint/2010/main" val="15914176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8FF89-D5A4-5E20-1DC2-C26DCC0E7A1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DA40A29-A11B-573A-E198-61B8CF956C78}"/>
              </a:ext>
            </a:extLst>
          </p:cNvPr>
          <p:cNvSpPr>
            <a:spLocks noGrp="1"/>
          </p:cNvSpPr>
          <p:nvPr>
            <p:ph type="body" sz="quarter" idx="14"/>
          </p:nvPr>
        </p:nvSpPr>
        <p:spPr>
          <a:xfrm>
            <a:off x="2169246" y="2633870"/>
            <a:ext cx="9291892" cy="1971917"/>
          </a:xfrm>
        </p:spPr>
        <p:txBody>
          <a:bodyPr/>
          <a:lstStyle/>
          <a:p>
            <a:r>
              <a:rPr lang="en-NZ"/>
              <a:t>Thank you</a:t>
            </a:r>
          </a:p>
          <a:p>
            <a:endParaRPr lang="en-NZ"/>
          </a:p>
          <a:p>
            <a:r>
              <a:rPr lang="en-NZ"/>
              <a:t>Questions?</a:t>
            </a:r>
          </a:p>
          <a:p>
            <a:endParaRPr lang="en-NZ"/>
          </a:p>
        </p:txBody>
      </p:sp>
    </p:spTree>
    <p:extLst>
      <p:ext uri="{BB962C8B-B14F-4D97-AF65-F5344CB8AC3E}">
        <p14:creationId xmlns:p14="http://schemas.microsoft.com/office/powerpoint/2010/main" val="2296957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eDocument" ma:contentTypeID="0x0101002FFEDB9C6A73274794DF28531864304F" ma:contentTypeVersion="96" ma:contentTypeDescription="Create a new document." ma:contentTypeScope="" ma:versionID="d6caa212a589c049472efac1dd2e5c6d">
  <xsd:schema xmlns:xsd="http://www.w3.org/2001/XMLSchema" xmlns:xs="http://www.w3.org/2001/XMLSchema" xmlns:p="http://schemas.microsoft.com/office/2006/metadata/properties" xmlns:ns2="4f9c820c-e7e2-444d-97ee-45f2b3485c1d" xmlns:ns3="15ffb055-6eb4-45a1-bc20-bf2ac0d420da" xmlns:ns4="725c79e5-42ce-4aa0-ac78-b6418001f0d2" xmlns:ns5="c91a514c-9034-4fa3-897a-8352025b26ed" xmlns:ns6="7af8820d-5d77-49fd-a90f-de67c7df7ae1" xmlns:ns7="cf5c6748-c28d-4fd0-b98f-0f431de5959e" xmlns:ns8="ae74b65f-670c-4d45-8bb4-1dbd1920ddae" xmlns:ns9="6c624c20-d424-4528-aba7-7a785f7b45c8" targetNamespace="http://schemas.microsoft.com/office/2006/metadata/properties" ma:root="true" ma:fieldsID="f3ec49c7961edcf9a99dc62b7384dca6" ns2:_="" ns3:_="" ns4:_="" ns5:_="" ns6:_="" ns7:_="" ns8:_="" ns9:_="">
    <xsd:import namespace="4f9c820c-e7e2-444d-97ee-45f2b3485c1d"/>
    <xsd:import namespace="15ffb055-6eb4-45a1-bc20-bf2ac0d420da"/>
    <xsd:import namespace="725c79e5-42ce-4aa0-ac78-b6418001f0d2"/>
    <xsd:import namespace="c91a514c-9034-4fa3-897a-8352025b26ed"/>
    <xsd:import namespace="7af8820d-5d77-49fd-a90f-de67c7df7ae1"/>
    <xsd:import namespace="cf5c6748-c28d-4fd0-b98f-0f431de5959e"/>
    <xsd:import namespace="ae74b65f-670c-4d45-8bb4-1dbd1920ddae"/>
    <xsd:import namespace="6c624c20-d424-4528-aba7-7a785f7b45c8"/>
    <xsd:element name="properties">
      <xsd:complexType>
        <xsd:sequence>
          <xsd:element name="documentManagement">
            <xsd:complexType>
              <xsd:all>
                <xsd:element ref="ns2:DocumentType" minOccurs="0"/>
                <xsd:element ref="ns3:KeyWords" minOccurs="0"/>
                <xsd:element ref="ns2:Narrative" minOccurs="0"/>
                <xsd:element ref="ns3:SecurityClassification" minOccurs="0"/>
                <xsd:element ref="ns2:Subactivity" minOccurs="0"/>
                <xsd:element ref="ns2:Case" minOccurs="0"/>
                <xsd:element ref="ns2:RelatedPeople" minOccurs="0"/>
                <xsd:element ref="ns2:CategoryName" minOccurs="0"/>
                <xsd:element ref="ns2:CategoryValue" minOccurs="0"/>
                <xsd:element ref="ns2:BusinessValue" minOccurs="0"/>
                <xsd:element ref="ns2:FunctionGroup" minOccurs="0"/>
                <xsd:element ref="ns2:Function" minOccurs="0"/>
                <xsd:element ref="ns2:PRAType" minOccurs="0"/>
                <xsd:element ref="ns2:PRADate1" minOccurs="0"/>
                <xsd:element ref="ns2:PRADate2" minOccurs="0"/>
                <xsd:element ref="ns2:PRADate3" minOccurs="0"/>
                <xsd:element ref="ns2:PRADateDisposal" minOccurs="0"/>
                <xsd:element ref="ns2:PRADateTrigger" minOccurs="0"/>
                <xsd:element ref="ns2:PRAText1" minOccurs="0"/>
                <xsd:element ref="ns2:PRAText2" minOccurs="0"/>
                <xsd:element ref="ns2:PRAText3" minOccurs="0"/>
                <xsd:element ref="ns2:PRAText4" minOccurs="0"/>
                <xsd:element ref="ns2:PRAText5" minOccurs="0"/>
                <xsd:element ref="ns2:AggregationStatus" minOccurs="0"/>
                <xsd:element ref="ns2:Project" minOccurs="0"/>
                <xsd:element ref="ns2:Activity" minOccurs="0"/>
                <xsd:element ref="ns4:AggregationNarrative" minOccurs="0"/>
                <xsd:element ref="ns5:Channel" minOccurs="0"/>
                <xsd:element ref="ns5:Team" minOccurs="0"/>
                <xsd:element ref="ns5:Level2" minOccurs="0"/>
                <xsd:element ref="ns5:Level3" minOccurs="0"/>
                <xsd:element ref="ns5:Year" minOccurs="0"/>
                <xsd:element ref="ns5:OverrideLabel" minOccurs="0"/>
                <xsd:element ref="ns5:SetLabel" minOccurs="0"/>
                <xsd:element ref="ns6:zMigrationID" minOccurs="0"/>
                <xsd:element ref="ns6:zLegacy" minOccurs="0"/>
                <xsd:element ref="ns6:zLegacyJSON" minOccurs="0"/>
                <xsd:element ref="ns7:ObjectiveID" minOccurs="0"/>
                <xsd:element ref="ns8:MediaServiceMetadata" minOccurs="0"/>
                <xsd:element ref="ns8:MediaServiceFastMetadata" minOccurs="0"/>
                <xsd:element ref="ns8:MediaServiceObjectDetectorVersions" minOccurs="0"/>
                <xsd:element ref="ns8:MediaServiceDateTaken" minOccurs="0"/>
                <xsd:element ref="ns8:MediaServiceGenerationTime" minOccurs="0"/>
                <xsd:element ref="ns8:MediaServiceEventHashCode" minOccurs="0"/>
                <xsd:element ref="ns8:MediaLengthInSeconds" minOccurs="0"/>
                <xsd:element ref="ns8:lcf76f155ced4ddcb4097134ff3c332f" minOccurs="0"/>
                <xsd:element ref="ns9:TaxCatchAll" minOccurs="0"/>
                <xsd:element ref="ns8:MediaServiceOCR" minOccurs="0"/>
                <xsd:element ref="ns8:MediaServiceLocation" minOccurs="0"/>
                <xsd:element ref="ns8:Links" minOccurs="0"/>
                <xsd:element ref="ns9:SharedWithUsers" minOccurs="0"/>
                <xsd:element ref="ns9:SharedWithDetails" minOccurs="0"/>
                <xsd:element ref="ns9:_dlc_DocId" minOccurs="0"/>
                <xsd:element ref="ns9:_dlc_DocIdUrl" minOccurs="0"/>
                <xsd:element ref="ns9:_dlc_DocIdPersistId" minOccurs="0"/>
                <xsd:element ref="ns8:MediaServiceSearchProperties" minOccurs="0"/>
                <xsd:element ref="ns8: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9c820c-e7e2-444d-97ee-45f2b3485c1d" elementFormDefault="qualified">
    <xsd:import namespace="http://schemas.microsoft.com/office/2006/documentManagement/types"/>
    <xsd:import namespace="http://schemas.microsoft.com/office/infopath/2007/PartnerControls"/>
    <xsd:element name="DocumentType" ma:index="8" nillable="true" ma:displayName="Document Type" ma:format="Dropdown" ma:hidden="true" ma:internalName="DocumentType">
      <xsd:simpleType>
        <xsd:union memberTypes="dms:Text">
          <xsd:simpleType>
            <xsd:restriction base="dms:Choice">
              <xsd:enumeration value="APPLICATION, certificate, consent related"/>
              <xsd:enumeration value="CONTRACT, Variation, Agreement"/>
              <xsd:enumeration value="CORRESPONDENCE"/>
              <xsd:enumeration value="DRAWING, Plan, Map"/>
              <xsd:enumeration value="EMPLOYMENT related"/>
              <xsd:enumeration value="FINANCIAL related"/>
              <xsd:enumeration value="KNOWLEDGE article"/>
              <xsd:enumeration value="MEETING related"/>
              <xsd:enumeration value="MEMO, Filenote, Email"/>
              <xsd:enumeration value="MODEL, Calculation, Working"/>
              <xsd:enumeration value="PHOTO, Image or Multi-media"/>
              <xsd:enumeration value="PRESENTATION"/>
              <xsd:enumeration value="PUBLICATION material"/>
              <xsd:enumeration value="PURCHASING related"/>
              <xsd:enumeration value="REPORT, or planning related"/>
              <xsd:enumeration value="RULES, Policy, Bylaw, procedure"/>
              <xsd:enumeration value="SERVICE REQUEST related"/>
              <xsd:enumeration value="SPECIFICATION or standard"/>
              <xsd:enumeration value="SUPPLIER PRODUCT Info"/>
              <xsd:enumeration value="TEMPLATE, Checklist or Form"/>
            </xsd:restriction>
          </xsd:simpleType>
        </xsd:union>
      </xsd:simpleType>
    </xsd:element>
    <xsd:element name="Narrative" ma:index="10" nillable="true" ma:displayName="Narrative" ma:hidden="true" ma:internalName="Narrative" ma:readOnly="false">
      <xsd:simpleType>
        <xsd:restriction base="dms:Note"/>
      </xsd:simpleType>
    </xsd:element>
    <xsd:element name="Subactivity" ma:index="12" nillable="true" ma:displayName="Subactivity" ma:default="NA" ma:hidden="true" ma:internalName="Subactivity" ma:readOnly="false">
      <xsd:simpleType>
        <xsd:restriction base="dms:Text">
          <xsd:maxLength value="255"/>
        </xsd:restriction>
      </xsd:simpleType>
    </xsd:element>
    <xsd:element name="Case" ma:index="13" nillable="true" ma:displayName="Case" ma:default="NA" ma:hidden="true" ma:internalName="Case" ma:readOnly="false">
      <xsd:simpleType>
        <xsd:restriction base="dms:Text">
          <xsd:maxLength value="255"/>
        </xsd:restriction>
      </xsd:simpleType>
    </xsd:element>
    <xsd:element name="RelatedPeople" ma:index="14" nillable="true" ma:displayName="Related People" ma:hidden="true" ma:list="UserInfo" ma:SharePointGroup="0" ma:internalName="RelatedPeople" ma:readOnly="fals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ategoryName" ma:index="15" nillable="true" ma:displayName="Category 1" ma:default="NA" ma:hidden="true" ma:internalName="CategoryName" ma:readOnly="false">
      <xsd:simpleType>
        <xsd:restriction base="dms:Text">
          <xsd:maxLength value="255"/>
        </xsd:restriction>
      </xsd:simpleType>
    </xsd:element>
    <xsd:element name="CategoryValue" ma:index="16" nillable="true" ma:displayName="Category 2" ma:default="NA" ma:hidden="true" ma:internalName="CategoryValue" ma:readOnly="false">
      <xsd:simpleType>
        <xsd:restriction base="dms:Text">
          <xsd:maxLength value="255"/>
        </xsd:restriction>
      </xsd:simpleType>
    </xsd:element>
    <xsd:element name="BusinessValue" ma:index="17" nillable="true" ma:displayName="Business Value" ma:hidden="true" ma:internalName="BusinessValue" ma:readOnly="false">
      <xsd:simpleType>
        <xsd:restriction base="dms:Text">
          <xsd:maxLength value="255"/>
        </xsd:restriction>
      </xsd:simpleType>
    </xsd:element>
    <xsd:element name="FunctionGroup" ma:index="18" nillable="true" ma:displayName="Function Group" ma:default="Governance" ma:hidden="true" ma:internalName="FunctionGroup" ma:readOnly="false">
      <xsd:simpleType>
        <xsd:restriction base="dms:Text">
          <xsd:maxLength value="255"/>
        </xsd:restriction>
      </xsd:simpleType>
    </xsd:element>
    <xsd:element name="Function" ma:index="19" nillable="true" ma:displayName="Function" ma:default="" ma:hidden="true" ma:internalName="Function" ma:readOnly="false">
      <xsd:simpleType>
        <xsd:restriction base="dms:Text">
          <xsd:maxLength value="255"/>
        </xsd:restriction>
      </xsd:simpleType>
    </xsd:element>
    <xsd:element name="PRAType" ma:index="20" nillable="true" ma:displayName="PRA Type" ma:default="Doc" ma:hidden="true" ma:indexed="true" ma:internalName="PRAType" ma:readOnly="false">
      <xsd:simpleType>
        <xsd:restriction base="dms:Text">
          <xsd:maxLength value="255"/>
        </xsd:restriction>
      </xsd:simpleType>
    </xsd:element>
    <xsd:element name="PRADate1" ma:index="21" nillable="true" ma:displayName="PRA Date 1" ma:format="DateOnly" ma:hidden="true" ma:internalName="PRADate1" ma:readOnly="false">
      <xsd:simpleType>
        <xsd:restriction base="dms:DateTime"/>
      </xsd:simpleType>
    </xsd:element>
    <xsd:element name="PRADate2" ma:index="22" nillable="true" ma:displayName="PRA Date 2" ma:format="DateOnly" ma:hidden="true" ma:internalName="PRADate2" ma:readOnly="false">
      <xsd:simpleType>
        <xsd:restriction base="dms:DateTime"/>
      </xsd:simpleType>
    </xsd:element>
    <xsd:element name="PRADate3" ma:index="23" nillable="true" ma:displayName="PRA Date 3" ma:format="DateOnly" ma:hidden="true" ma:internalName="PRADate3" ma:readOnly="false">
      <xsd:simpleType>
        <xsd:restriction base="dms:DateTime"/>
      </xsd:simpleType>
    </xsd:element>
    <xsd:element name="PRADateDisposal" ma:index="24" nillable="true" ma:displayName="PRA Date Disposal" ma:format="DateOnly" ma:hidden="true" ma:internalName="PRADateDisposal" ma:readOnly="false">
      <xsd:simpleType>
        <xsd:restriction base="dms:DateTime"/>
      </xsd:simpleType>
    </xsd:element>
    <xsd:element name="PRADateTrigger" ma:index="25" nillable="true" ma:displayName="PRA Date Trigger" ma:format="DateOnly" ma:hidden="true" ma:internalName="PRADateTrigger" ma:readOnly="false">
      <xsd:simpleType>
        <xsd:restriction base="dms:DateTime"/>
      </xsd:simpleType>
    </xsd:element>
    <xsd:element name="PRAText1" ma:index="26" nillable="true" ma:displayName="PRA Text 1" ma:hidden="true" ma:internalName="PRAText1" ma:readOnly="false">
      <xsd:simpleType>
        <xsd:restriction base="dms:Text">
          <xsd:maxLength value="255"/>
        </xsd:restriction>
      </xsd:simpleType>
    </xsd:element>
    <xsd:element name="PRAText2" ma:index="27" nillable="true" ma:displayName="PRA Text 2" ma:hidden="true" ma:internalName="PRAText2" ma:readOnly="false">
      <xsd:simpleType>
        <xsd:restriction base="dms:Text">
          <xsd:maxLength value="255"/>
        </xsd:restriction>
      </xsd:simpleType>
    </xsd:element>
    <xsd:element name="PRAText3" ma:index="28" nillable="true" ma:displayName="PRA Text 3" ma:hidden="true" ma:internalName="PRAText3" ma:readOnly="false">
      <xsd:simpleType>
        <xsd:restriction base="dms:Text">
          <xsd:maxLength value="255"/>
        </xsd:restriction>
      </xsd:simpleType>
    </xsd:element>
    <xsd:element name="PRAText4" ma:index="29" nillable="true" ma:displayName="PRA Text 4" ma:hidden="true" ma:internalName="PRAText4" ma:readOnly="false">
      <xsd:simpleType>
        <xsd:restriction base="dms:Text">
          <xsd:maxLength value="255"/>
        </xsd:restriction>
      </xsd:simpleType>
    </xsd:element>
    <xsd:element name="PRAText5" ma:index="30" nillable="true" ma:displayName="PRA Text 5" ma:hidden="true" ma:indexed="true" ma:internalName="PRAText5" ma:readOnly="false">
      <xsd:simpleType>
        <xsd:restriction base="dms:Text">
          <xsd:maxLength value="255"/>
        </xsd:restriction>
      </xsd:simpleType>
    </xsd:element>
    <xsd:element name="AggregationStatus" ma:index="31" nillable="true" ma:displayName="Aggregation Status" ma:default="Normal" ma:format="Dropdown" ma:hidden="true" ma:internalName="AggregationStatus" ma:readOnly="false">
      <xsd:simpleType>
        <xsd:union memberTypes="dms:Text">
          <xsd:simpleType>
            <xsd:restriction base="dms:Choice">
              <xsd:enumeration value="Delete Soon"/>
              <xsd:enumeration value="Transfer Soon"/>
              <xsd:enumeration value="Appraise Soon"/>
              <xsd:enumeration value="Delete"/>
              <xsd:enumeration value="Transfer"/>
              <xsd:enumeration value="Appraise"/>
              <xsd:enumeration value="Hold"/>
              <xsd:enumeration value="Normal"/>
              <xsd:enumeration value="Archive"/>
            </xsd:restriction>
          </xsd:simpleType>
        </xsd:union>
      </xsd:simpleType>
    </xsd:element>
    <xsd:element name="Project" ma:index="32" nillable="true" ma:displayName="Project" ma:default="NA" ma:hidden="true" ma:internalName="Project" ma:readOnly="false">
      <xsd:simpleType>
        <xsd:restriction base="dms:Text">
          <xsd:maxLength value="255"/>
        </xsd:restriction>
      </xsd:simpleType>
    </xsd:element>
    <xsd:element name="Activity" ma:index="33" nillable="true" ma:displayName="Activity" ma:default="" ma:hidden="true" ma:internalName="Activity"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5ffb055-6eb4-45a1-bc20-bf2ac0d420da" elementFormDefault="qualified">
    <xsd:import namespace="http://schemas.microsoft.com/office/2006/documentManagement/types"/>
    <xsd:import namespace="http://schemas.microsoft.com/office/infopath/2007/PartnerControls"/>
    <xsd:element name="KeyWords" ma:index="9" nillable="true" ma:displayName="Key Words" ma:hidden="true" ma:internalName="KeyWords" ma:readOnly="false">
      <xsd:simpleType>
        <xsd:restriction base="dms:Note"/>
      </xsd:simpleType>
    </xsd:element>
    <xsd:element name="SecurityClassification" ma:index="11" nillable="true" ma:displayName="Security Classification" ma:format="Dropdown" ma:hidden="true" ma:internalName="SecurityClassification">
      <xsd:simpleType>
        <xsd:union memberTypes="dms:Text">
          <xsd:simpleType>
            <xsd:restriction base="dms:Choice">
              <xsd:enumeration value="Confidential"/>
              <xsd:enumeration value="Restricted"/>
              <xsd:enumeration value="Unrestricted"/>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725c79e5-42ce-4aa0-ac78-b6418001f0d2" elementFormDefault="qualified">
    <xsd:import namespace="http://schemas.microsoft.com/office/2006/documentManagement/types"/>
    <xsd:import namespace="http://schemas.microsoft.com/office/infopath/2007/PartnerControls"/>
    <xsd:element name="AggregationNarrative" ma:index="34" nillable="true" ma:displayName="Aggregation Narrative" ma:hidden="true" ma:internalName="AggregationNarrative"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1a514c-9034-4fa3-897a-8352025b26ed" elementFormDefault="qualified">
    <xsd:import namespace="http://schemas.microsoft.com/office/2006/documentManagement/types"/>
    <xsd:import namespace="http://schemas.microsoft.com/office/infopath/2007/PartnerControls"/>
    <xsd:element name="Channel" ma:index="35" nillable="true" ma:displayName="Channel" ma:default="NA" ma:hidden="true" ma:internalName="Channel" ma:readOnly="false">
      <xsd:simpleType>
        <xsd:restriction base="dms:Text">
          <xsd:maxLength value="255"/>
        </xsd:restriction>
      </xsd:simpleType>
    </xsd:element>
    <xsd:element name="Team" ma:index="36" nillable="true" ma:displayName="Team" ma:default="Governance" ma:hidden="true" ma:internalName="Team" ma:readOnly="false">
      <xsd:simpleType>
        <xsd:restriction base="dms:Text">
          <xsd:maxLength value="255"/>
        </xsd:restriction>
      </xsd:simpleType>
    </xsd:element>
    <xsd:element name="Level2" ma:index="37" nillable="true" ma:displayName="Level2" ma:default="NA" ma:hidden="true" ma:internalName="Level2" ma:readOnly="false">
      <xsd:simpleType>
        <xsd:restriction base="dms:Text">
          <xsd:maxLength value="255"/>
        </xsd:restriction>
      </xsd:simpleType>
    </xsd:element>
    <xsd:element name="Level3" ma:index="38" nillable="true" ma:displayName="Level3" ma:hidden="true" ma:internalName="Level3" ma:readOnly="false">
      <xsd:simpleType>
        <xsd:restriction base="dms:Text">
          <xsd:maxLength value="255"/>
        </xsd:restriction>
      </xsd:simpleType>
    </xsd:element>
    <xsd:element name="Year" ma:index="39" nillable="true" ma:displayName="Year" ma:default="NA" ma:hidden="true" ma:internalName="Year" ma:readOnly="false">
      <xsd:simpleType>
        <xsd:restriction base="dms:Text">
          <xsd:maxLength value="255"/>
        </xsd:restriction>
      </xsd:simpleType>
    </xsd:element>
    <xsd:element name="OverrideLabel" ma:index="40" nillable="true" ma:displayName="Override Label" ma:hidden="true" ma:indexed="true" ma:internalName="OverrideLabel" ma:readOnly="false">
      <xsd:simpleType>
        <xsd:restriction base="dms:Text">
          <xsd:maxLength value="255"/>
        </xsd:restriction>
      </xsd:simpleType>
    </xsd:element>
    <xsd:element name="SetLabel" ma:index="41" nillable="true" ma:displayName="Set Label" ma:default="RETAIN" ma:hidden="true" ma:indexed="true" ma:internalName="SetLabel">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af8820d-5d77-49fd-a90f-de67c7df7ae1" elementFormDefault="qualified">
    <xsd:import namespace="http://schemas.microsoft.com/office/2006/documentManagement/types"/>
    <xsd:import namespace="http://schemas.microsoft.com/office/infopath/2007/PartnerControls"/>
    <xsd:element name="zMigrationID" ma:index="42" nillable="true" ma:displayName="zMigrationID" ma:hidden="true" ma:indexed="true" ma:internalName="zMigrationID" ma:readOnly="false">
      <xsd:simpleType>
        <xsd:restriction base="dms:Text">
          <xsd:maxLength value="255"/>
        </xsd:restriction>
      </xsd:simpleType>
    </xsd:element>
    <xsd:element name="zLegacy" ma:index="43" nillable="true" ma:displayName="zLegacy" ma:hidden="true" ma:internalName="zLegacy" ma:readOnly="false">
      <xsd:simpleType>
        <xsd:restriction base="dms:Note"/>
      </xsd:simpleType>
    </xsd:element>
    <xsd:element name="zLegacyJSON" ma:index="44" nillable="true" ma:displayName="zLegacyJSON" ma:hidden="true" ma:internalName="zLegacyJSON" ma:readOnly="fals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f5c6748-c28d-4fd0-b98f-0f431de5959e" elementFormDefault="qualified">
    <xsd:import namespace="http://schemas.microsoft.com/office/2006/documentManagement/types"/>
    <xsd:import namespace="http://schemas.microsoft.com/office/infopath/2007/PartnerControls"/>
    <xsd:element name="ObjectiveID" ma:index="45" nillable="true" ma:displayName="Objective ID" ma:hidden="true" ma:internalName="ObjectiveID"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e74b65f-670c-4d45-8bb4-1dbd1920ddae" elementFormDefault="qualified">
    <xsd:import namespace="http://schemas.microsoft.com/office/2006/documentManagement/types"/>
    <xsd:import namespace="http://schemas.microsoft.com/office/infopath/2007/PartnerControls"/>
    <xsd:element name="MediaServiceMetadata" ma:index="46" nillable="true" ma:displayName="MediaServiceMetadata" ma:hidden="true" ma:internalName="MediaServiceMetadata" ma:readOnly="true">
      <xsd:simpleType>
        <xsd:restriction base="dms:Note"/>
      </xsd:simpleType>
    </xsd:element>
    <xsd:element name="MediaServiceFastMetadata" ma:index="47" nillable="true" ma:displayName="MediaServiceFastMetadata" ma:hidden="true" ma:internalName="MediaServiceFastMetadata" ma:readOnly="true">
      <xsd:simpleType>
        <xsd:restriction base="dms:Note"/>
      </xsd:simpleType>
    </xsd:element>
    <xsd:element name="MediaServiceObjectDetectorVersions" ma:index="48" nillable="true" ma:displayName="MediaServiceObjectDetectorVersions" ma:hidden="true" ma:indexed="true" ma:internalName="MediaServiceObjectDetectorVersions" ma:readOnly="true">
      <xsd:simpleType>
        <xsd:restriction base="dms:Text"/>
      </xsd:simpleType>
    </xsd:element>
    <xsd:element name="MediaServiceDateTaken" ma:index="49" nillable="true" ma:displayName="MediaServiceDateTaken" ma:hidden="true" ma:indexed="true" ma:internalName="MediaServiceDateTaken" ma:readOnly="true">
      <xsd:simpleType>
        <xsd:restriction base="dms:Text"/>
      </xsd:simpleType>
    </xsd:element>
    <xsd:element name="MediaServiceGenerationTime" ma:index="50" nillable="true" ma:displayName="MediaServiceGenerationTime" ma:hidden="true" ma:internalName="MediaServiceGenerationTime" ma:readOnly="true">
      <xsd:simpleType>
        <xsd:restriction base="dms:Text"/>
      </xsd:simpleType>
    </xsd:element>
    <xsd:element name="MediaServiceEventHashCode" ma:index="51" nillable="true" ma:displayName="MediaServiceEventHashCode" ma:hidden="true" ma:internalName="MediaServiceEventHashCode" ma:readOnly="true">
      <xsd:simpleType>
        <xsd:restriction base="dms:Text"/>
      </xsd:simpleType>
    </xsd:element>
    <xsd:element name="MediaLengthInSeconds" ma:index="52" nillable="true" ma:displayName="MediaLengthInSeconds" ma:hidden="true" ma:internalName="MediaLengthInSeconds" ma:readOnly="true">
      <xsd:simpleType>
        <xsd:restriction base="dms:Unknown"/>
      </xsd:simpleType>
    </xsd:element>
    <xsd:element name="lcf76f155ced4ddcb4097134ff3c332f" ma:index="54" nillable="true" ma:taxonomy="true" ma:internalName="lcf76f155ced4ddcb4097134ff3c332f" ma:taxonomyFieldName="MediaServiceImageTags" ma:displayName="Image Tags" ma:readOnly="false" ma:fieldId="{5cf76f15-5ced-4ddc-b409-7134ff3c332f}" ma:taxonomyMulti="true" ma:sspId="c7d328cb-87b6-454d-8e4d-926b9ed8b4ae" ma:termSetId="09814cd3-568e-fe90-9814-8d621ff8fb84" ma:anchorId="fba54fb3-c3e1-fe81-a776-ca4b69148c4d" ma:open="true" ma:isKeyword="false">
      <xsd:complexType>
        <xsd:sequence>
          <xsd:element ref="pc:Terms" minOccurs="0" maxOccurs="1"/>
        </xsd:sequence>
      </xsd:complexType>
    </xsd:element>
    <xsd:element name="MediaServiceOCR" ma:index="56" nillable="true" ma:displayName="Extracted Text" ma:internalName="MediaServiceOCR" ma:readOnly="true">
      <xsd:simpleType>
        <xsd:restriction base="dms:Note">
          <xsd:maxLength value="255"/>
        </xsd:restriction>
      </xsd:simpleType>
    </xsd:element>
    <xsd:element name="MediaServiceLocation" ma:index="57" nillable="true" ma:displayName="Location" ma:indexed="true" ma:internalName="MediaServiceLocation" ma:readOnly="true">
      <xsd:simpleType>
        <xsd:restriction base="dms:Text"/>
      </xsd:simpleType>
    </xsd:element>
    <xsd:element name="Links" ma:index="58" nillable="true" ma:displayName="Links" ma:internalName="Links">
      <xsd:simpleType>
        <xsd:restriction base="dms:Note">
          <xsd:maxLength value="255"/>
        </xsd:restriction>
      </xsd:simpleType>
    </xsd:element>
    <xsd:element name="MediaServiceSearchProperties" ma:index="64" nillable="true" ma:displayName="MediaServiceSearchProperties" ma:hidden="true" ma:internalName="MediaServiceSearchProperties" ma:readOnly="true">
      <xsd:simpleType>
        <xsd:restriction base="dms:Note"/>
      </xsd:simpleType>
    </xsd:element>
    <xsd:element name="MediaServiceBillingMetadata" ma:index="6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c624c20-d424-4528-aba7-7a785f7b45c8" elementFormDefault="qualified">
    <xsd:import namespace="http://schemas.microsoft.com/office/2006/documentManagement/types"/>
    <xsd:import namespace="http://schemas.microsoft.com/office/infopath/2007/PartnerControls"/>
    <xsd:element name="TaxCatchAll" ma:index="55" nillable="true" ma:displayName="Taxonomy Catch All Column" ma:hidden="true" ma:list="{bc4854ef-955d-477c-a603-dee32718a7e3}" ma:internalName="TaxCatchAll" ma:showField="CatchAllData" ma:web="6c624c20-d424-4528-aba7-7a785f7b45c8">
      <xsd:complexType>
        <xsd:complexContent>
          <xsd:extension base="dms:MultiChoiceLookup">
            <xsd:sequence>
              <xsd:element name="Value" type="dms:Lookup" maxOccurs="unbounded" minOccurs="0" nillable="true"/>
            </xsd:sequence>
          </xsd:extension>
        </xsd:complexContent>
      </xsd:complexType>
    </xsd:element>
    <xsd:element name="SharedWithUsers" ma:index="5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60" nillable="true" ma:displayName="Shared With Details" ma:internalName="SharedWithDetails" ma:readOnly="true">
      <xsd:simpleType>
        <xsd:restriction base="dms:Note">
          <xsd:maxLength value="255"/>
        </xsd:restriction>
      </xsd:simpleType>
    </xsd:element>
    <xsd:element name="_dlc_DocId" ma:index="61" nillable="true" ma:displayName="Document ID Value" ma:description="The value of the document ID assigned to this item." ma:indexed="true" ma:internalName="_dlc_DocId" ma:readOnly="true">
      <xsd:simpleType>
        <xsd:restriction base="dms:Text"/>
      </xsd:simpleType>
    </xsd:element>
    <xsd:element name="_dlc_DocIdUrl" ma:index="6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6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Subactivity xmlns="4f9c820c-e7e2-444d-97ee-45f2b3485c1d" xsi:nil="true"/>
    <BusinessValue xmlns="4f9c820c-e7e2-444d-97ee-45f2b3485c1d" xsi:nil="true"/>
    <PRADateDisposal xmlns="4f9c820c-e7e2-444d-97ee-45f2b3485c1d" xsi:nil="true"/>
    <KeyWords xmlns="15ffb055-6eb4-45a1-bc20-bf2ac0d420da" xsi:nil="true"/>
    <SecurityClassification xmlns="15ffb055-6eb4-45a1-bc20-bf2ac0d420da" xsi:nil="true"/>
    <PRADate3 xmlns="4f9c820c-e7e2-444d-97ee-45f2b3485c1d" xsi:nil="true"/>
    <PRAText5 xmlns="4f9c820c-e7e2-444d-97ee-45f2b3485c1d" xsi:nil="true"/>
    <Level2 xmlns="c91a514c-9034-4fa3-897a-8352025b26ed">NA</Level2>
    <Activity xmlns="4f9c820c-e7e2-444d-97ee-45f2b3485c1d">TA Collaborations</Activity>
    <AggregationStatus xmlns="4f9c820c-e7e2-444d-97ee-45f2b3485c1d">Normal</AggregationStatus>
    <CategoryValue xmlns="4f9c820c-e7e2-444d-97ee-45f2b3485c1d">Material for Councillors</CategoryValue>
    <PRADate2 xmlns="4f9c820c-e7e2-444d-97ee-45f2b3485c1d" xsi:nil="true"/>
    <SetLabel xmlns="c91a514c-9034-4fa3-897a-8352025b26ed">RETAIN</SetLabel>
    <Case xmlns="4f9c820c-e7e2-444d-97ee-45f2b3485c1d">RM Reform Bill 3 Dec 2025</Case>
    <PRAText1 xmlns="4f9c820c-e7e2-444d-97ee-45f2b3485c1d" xsi:nil="true"/>
    <PRAText4 xmlns="4f9c820c-e7e2-444d-97ee-45f2b3485c1d" xsi:nil="true"/>
    <Level3 xmlns="c91a514c-9034-4fa3-897a-8352025b26ed" xsi:nil="true"/>
    <Team xmlns="c91a514c-9034-4fa3-897a-8352025b26ed">External Engagement</Team>
    <Project xmlns="4f9c820c-e7e2-444d-97ee-45f2b3485c1d">NA</Project>
    <zLegacy xmlns="7af8820d-5d77-49fd-a90f-de67c7df7ae1" xsi:nil="true"/>
    <FunctionGroup xmlns="4f9c820c-e7e2-444d-97ee-45f2b3485c1d">Plans, Policy and Strategy</FunctionGroup>
    <Function xmlns="4f9c820c-e7e2-444d-97ee-45f2b3485c1d">External Engagement</Function>
    <RelatedPeople xmlns="4f9c820c-e7e2-444d-97ee-45f2b3485c1d">
      <UserInfo>
        <DisplayName/>
        <AccountId xsi:nil="true"/>
        <AccountType/>
      </UserInfo>
    </RelatedPeople>
    <AggregationNarrative xmlns="725c79e5-42ce-4aa0-ac78-b6418001f0d2" xsi:nil="true"/>
    <Channel xmlns="c91a514c-9034-4fa3-897a-8352025b26ed">NA</Channel>
    <PRAType xmlns="4f9c820c-e7e2-444d-97ee-45f2b3485c1d">Doc</PRAType>
    <PRADate1 xmlns="4f9c820c-e7e2-444d-97ee-45f2b3485c1d" xsi:nil="true"/>
    <DocumentType xmlns="4f9c820c-e7e2-444d-97ee-45f2b3485c1d" xsi:nil="true"/>
    <PRAText3 xmlns="4f9c820c-e7e2-444d-97ee-45f2b3485c1d" xsi:nil="true"/>
    <OverrideLabel xmlns="c91a514c-9034-4fa3-897a-8352025b26ed" xsi:nil="true"/>
    <zLegacyJSON xmlns="7af8820d-5d77-49fd-a90f-de67c7df7ae1" xsi:nil="true"/>
    <zMigrationID xmlns="7af8820d-5d77-49fd-a90f-de67c7df7ae1" xsi:nil="true"/>
    <Narrative xmlns="4f9c820c-e7e2-444d-97ee-45f2b3485c1d" xsi:nil="true"/>
    <CategoryName xmlns="4f9c820c-e7e2-444d-97ee-45f2b3485c1d">NA</CategoryName>
    <PRADateTrigger xmlns="4f9c820c-e7e2-444d-97ee-45f2b3485c1d" xsi:nil="true"/>
    <PRAText2 xmlns="4f9c820c-e7e2-444d-97ee-45f2b3485c1d" xsi:nil="true"/>
    <TaxCatchAll xmlns="6c624c20-d424-4528-aba7-7a785f7b45c8" xsi:nil="true"/>
    <Links xmlns="ae74b65f-670c-4d45-8bb4-1dbd1920ddae" xsi:nil="true"/>
    <lcf76f155ced4ddcb4097134ff3c332f xmlns="ae74b65f-670c-4d45-8bb4-1dbd1920ddae">
      <Terms xmlns="http://schemas.microsoft.com/office/infopath/2007/PartnerControls"/>
    </lcf76f155ced4ddcb4097134ff3c332f>
    <_dlc_DocIdUrl xmlns="6c624c20-d424-4528-aba7-7a785f7b45c8">
      <Url>https://otagorc.sharepoint.com/sites/Governance/_layouts/15/DocIdRedir.aspx?ID=Governance-733917699-18229</Url>
      <Description>Governance-733917699-18229</Description>
    </_dlc_DocIdUrl>
    <ObjectiveID xmlns="cf5c6748-c28d-4fd0-b98f-0f431de5959e" xsi:nil="true"/>
    <Year xmlns="c91a514c-9034-4fa3-897a-8352025b26ed">NA</Year>
    <_dlc_DocId xmlns="6c624c20-d424-4528-aba7-7a785f7b45c8">Governance-733917699-18229</_dlc_DocId>
  </documentManagement>
</p:properties>
</file>

<file path=customXml/itemProps1.xml><?xml version="1.0" encoding="utf-8"?>
<ds:datastoreItem xmlns:ds="http://schemas.openxmlformats.org/officeDocument/2006/customXml" ds:itemID="{0DDC2489-FE3B-4F65-A48D-B35970D5023B}"/>
</file>

<file path=customXml/itemProps2.xml><?xml version="1.0" encoding="utf-8"?>
<ds:datastoreItem xmlns:ds="http://schemas.openxmlformats.org/officeDocument/2006/customXml" ds:itemID="{E2A51F5E-2B9F-4DED-93AD-3E32D19B4925}">
  <ds:schemaRefs>
    <ds:schemaRef ds:uri="http://schemas.microsoft.com/sharepoint/v3/contenttype/forms"/>
  </ds:schemaRefs>
</ds:datastoreItem>
</file>

<file path=customXml/itemProps3.xml><?xml version="1.0" encoding="utf-8"?>
<ds:datastoreItem xmlns:ds="http://schemas.openxmlformats.org/officeDocument/2006/customXml" ds:itemID="{C8FF53B6-F381-468A-9AF8-6F3814DC5ABF}">
  <ds:schemaRefs>
    <ds:schemaRef ds:uri="http://schemas.microsoft.com/sharepoint/events"/>
  </ds:schemaRefs>
</ds:datastoreItem>
</file>

<file path=customXml/itemProps4.xml><?xml version="1.0" encoding="utf-8"?>
<ds:datastoreItem xmlns:ds="http://schemas.openxmlformats.org/officeDocument/2006/customXml" ds:itemID="{1F77964E-32A8-422E-A250-A99F91FF73FD}">
  <ds:schemaRefs>
    <ds:schemaRef ds:uri="15ffb055-6eb4-45a1-bc20-bf2ac0d420da"/>
    <ds:schemaRef ds:uri="339a06ed-f291-4175-b7fd-393ffa19cd6e"/>
    <ds:schemaRef ds:uri="4f9c820c-e7e2-444d-97ee-45f2b3485c1d"/>
    <ds:schemaRef ds:uri="5be5fbfb-44e1-4704-9dac-5a017e8bd69c"/>
    <ds:schemaRef ds:uri="725c79e5-42ce-4aa0-ac78-b6418001f0d2"/>
    <ds:schemaRef ds:uri="7af8820d-5d77-49fd-a90f-de67c7df7ae1"/>
    <ds:schemaRef ds:uri="c91a514c-9034-4fa3-897a-8352025b26e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42</Slides>
  <Notes>42</Notes>
  <HiddenSlides>0</HiddenSlide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PowerPoint Presentation</vt:lpstr>
      <vt:lpstr>PowerPoint Presentation</vt:lpstr>
      <vt:lpstr>PowerPoint Presentation</vt:lpstr>
      <vt:lpstr>PowerPoint Presentation</vt:lpstr>
      <vt:lpstr>Recap of the new Resource Management framework</vt:lpstr>
      <vt:lpstr>What is the INPD? </vt:lpstr>
      <vt:lpstr>How is the INPD structured?</vt:lpstr>
      <vt:lpstr>Understanding the limits of the INPD</vt:lpstr>
      <vt:lpstr>Feedback on the INPD</vt:lpstr>
      <vt:lpstr>Feedback on the illustrative NPD (cont’d)</vt:lpstr>
      <vt:lpstr>PowerPoint Presentation</vt:lpstr>
      <vt:lpstr>PowerPoint Presentation</vt:lpstr>
      <vt:lpstr>PowerPoint Presentation</vt:lpstr>
      <vt:lpstr>PowerPoint Presentation</vt:lpstr>
      <vt:lpstr>PowerPoint Presentation</vt:lpstr>
      <vt:lpstr>PowerPoint Presentation</vt:lpstr>
      <vt:lpstr>Private property rights</vt:lpstr>
      <vt:lpstr>Economic growth</vt:lpstr>
      <vt:lpstr>Managing land use and reverse sensitivity</vt:lpstr>
      <vt:lpstr>Regional spatial plans</vt:lpstr>
      <vt:lpstr>Regional spatial plans (cont’d)</vt:lpstr>
      <vt:lpstr>PowerPoint Presentation</vt:lpstr>
      <vt:lpstr>Theme 1: Housing and development</vt:lpstr>
      <vt:lpstr>Theme 1: Housing and development (cont’d)</vt:lpstr>
      <vt:lpstr>Theme 2: Infrastructure</vt:lpstr>
      <vt:lpstr>Theme 2: Infrastructure (cont’d)</vt:lpstr>
      <vt:lpstr>Theme 3: Primary production and rural economy</vt:lpstr>
      <vt:lpstr>Theme 3: Primary production &amp; rural economy (cont’d)</vt:lpstr>
      <vt:lpstr>Theme 4: Resources – quarrying, mining and waste </vt:lpstr>
      <vt:lpstr>Theme 4: Resources – quarrying, mining and waste (cont’d) </vt:lpstr>
      <vt:lpstr>Theme 4: Resources – quarrying, mining and waste (cont’d)</vt:lpstr>
      <vt:lpstr>Theme 5: Public values</vt:lpstr>
      <vt:lpstr>Theme 5: Public values (cont’d)</vt:lpstr>
      <vt:lpstr>Theme 5: Public values (cont’d)</vt:lpstr>
      <vt:lpstr>Theme 5: Public values (cont’d)</vt:lpstr>
      <vt:lpstr>PowerPoint Presentation</vt:lpstr>
      <vt:lpstr>System-wide Māori interests directives</vt:lpstr>
      <vt:lpstr>System-wide natural hazard directives</vt:lpstr>
      <vt:lpstr>Key takeaways </vt:lpstr>
      <vt:lpstr>PowerPoint Presentation</vt:lpstr>
      <vt:lpstr>Next steps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Tanith Robb</dc:creator>
  <cp:revision>1</cp:revision>
  <cp:lastPrinted>2026-08-23T23:26:23Z</cp:lastPrinted>
  <dcterms:created xsi:type="dcterms:W3CDTF">2013-07-15T20:26:40Z</dcterms:created>
  <dcterms:modified xsi:type="dcterms:W3CDTF">2026-09-11T00:22:11Z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0x0101002FFEDB9C6A73274794DF28531864304F</vt:lpwstr>
  </property>
  <property fmtid="{D5CDD505-2E9C-101B-9397-08002B2CF9AE}" pid="3" name="_dlc_DocId">
    <vt:lpwstr>ExtEngagement-298270850-13541</vt:lpwstr>
  </property>
  <property fmtid="{D5CDD505-2E9C-101B-9397-08002B2CF9AE}" pid="4" name="_dlc_DocIdItemGuid">
    <vt:lpwstr>83b8de5f-8f43-4c57-811e-f28252ed984c</vt:lpwstr>
  </property>
  <property fmtid="{D5CDD505-2E9C-101B-9397-08002B2CF9AE}" pid="5" name="MediaServiceImageTags">
    <vt:lpwstr/>
  </property>
</Properties>
</file>