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3" r:id="rId6"/>
  </p:sldMasterIdLst>
  <p:notesMasterIdLst>
    <p:notesMasterId r:id="rId29"/>
  </p:notesMasterIdLst>
  <p:sldIdLst>
    <p:sldId id="2145710121" r:id="rId7"/>
    <p:sldId id="2145710122" r:id="rId8"/>
    <p:sldId id="4235" r:id="rId9"/>
    <p:sldId id="601" r:id="rId10"/>
    <p:sldId id="2145710118" r:id="rId11"/>
    <p:sldId id="4106" r:id="rId12"/>
    <p:sldId id="4104" r:id="rId13"/>
    <p:sldId id="344" r:id="rId14"/>
    <p:sldId id="341" r:id="rId15"/>
    <p:sldId id="351" r:id="rId16"/>
    <p:sldId id="510" r:id="rId17"/>
    <p:sldId id="633" r:id="rId18"/>
    <p:sldId id="634" r:id="rId19"/>
    <p:sldId id="2145710131" r:id="rId20"/>
    <p:sldId id="369" r:id="rId21"/>
    <p:sldId id="320" r:id="rId22"/>
    <p:sldId id="368" r:id="rId23"/>
    <p:sldId id="469" r:id="rId24"/>
    <p:sldId id="2145710119" r:id="rId25"/>
    <p:sldId id="499" r:id="rId26"/>
    <p:sldId id="2145710124" r:id="rId27"/>
    <p:sldId id="632"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30F"/>
    <a:srgbClr val="FF9933"/>
    <a:srgbClr val="F16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0DDF1-7130-4428-856B-7DBB07B4829A}" v="1" dt="2025-03-03T02:22:27.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2" y="6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 Taylor" userId="57245e76-80bc-47ff-ae7b-39ab442f0d9f" providerId="ADAL" clId="{E610DDF1-7130-4428-856B-7DBB07B4829A}"/>
    <pc:docChg chg="custSel modSld">
      <pc:chgData name="Jodi Taylor" userId="57245e76-80bc-47ff-ae7b-39ab442f0d9f" providerId="ADAL" clId="{E610DDF1-7130-4428-856B-7DBB07B4829A}" dt="2025-03-04T03:47:31.856" v="15" actId="14100"/>
      <pc:docMkLst>
        <pc:docMk/>
      </pc:docMkLst>
      <pc:sldChg chg="addSp delSp modSp mod">
        <pc:chgData name="Jodi Taylor" userId="57245e76-80bc-47ff-ae7b-39ab442f0d9f" providerId="ADAL" clId="{E610DDF1-7130-4428-856B-7DBB07B4829A}" dt="2025-03-04T03:47:31.856" v="15" actId="14100"/>
        <pc:sldMkLst>
          <pc:docMk/>
          <pc:sldMk cId="3998592190" sldId="4106"/>
        </pc:sldMkLst>
        <pc:picChg chg="add mod">
          <ac:chgData name="Jodi Taylor" userId="57245e76-80bc-47ff-ae7b-39ab442f0d9f" providerId="ADAL" clId="{E610DDF1-7130-4428-856B-7DBB07B4829A}" dt="2025-03-04T03:47:31.856" v="15" actId="14100"/>
          <ac:picMkLst>
            <pc:docMk/>
            <pc:sldMk cId="3998592190" sldId="4106"/>
            <ac:picMk id="3" creationId="{09B5AFE3-E8F7-A896-25DE-8438322A2C66}"/>
          </ac:picMkLst>
        </pc:picChg>
        <pc:picChg chg="del">
          <ac:chgData name="Jodi Taylor" userId="57245e76-80bc-47ff-ae7b-39ab442f0d9f" providerId="ADAL" clId="{E610DDF1-7130-4428-856B-7DBB07B4829A}" dt="2025-03-04T03:47:24.456" v="11" actId="478"/>
          <ac:picMkLst>
            <pc:docMk/>
            <pc:sldMk cId="3998592190" sldId="4106"/>
            <ac:picMk id="4" creationId="{01F25427-09F9-5239-D3C8-2E86B94A2F75}"/>
          </ac:picMkLst>
        </pc:picChg>
      </pc:sldChg>
      <pc:sldChg chg="modSp mod">
        <pc:chgData name="Jodi Taylor" userId="57245e76-80bc-47ff-ae7b-39ab442f0d9f" providerId="ADAL" clId="{E610DDF1-7130-4428-856B-7DBB07B4829A}" dt="2025-03-03T19:25:07.858" v="10" actId="2711"/>
        <pc:sldMkLst>
          <pc:docMk/>
          <pc:sldMk cId="127695076" sldId="2145710118"/>
        </pc:sldMkLst>
        <pc:spChg chg="mod">
          <ac:chgData name="Jodi Taylor" userId="57245e76-80bc-47ff-ae7b-39ab442f0d9f" providerId="ADAL" clId="{E610DDF1-7130-4428-856B-7DBB07B4829A}" dt="2025-03-03T19:19:49.849" v="0" actId="20577"/>
          <ac:spMkLst>
            <pc:docMk/>
            <pc:sldMk cId="127695076" sldId="2145710118"/>
            <ac:spMk id="6" creationId="{18A0BFE8-7BD3-AA00-5638-39E7623FB2AB}"/>
          </ac:spMkLst>
        </pc:spChg>
        <pc:spChg chg="mod">
          <ac:chgData name="Jodi Taylor" userId="57245e76-80bc-47ff-ae7b-39ab442f0d9f" providerId="ADAL" clId="{E610DDF1-7130-4428-856B-7DBB07B4829A}" dt="2025-03-03T19:25:07.858" v="10" actId="2711"/>
          <ac:spMkLst>
            <pc:docMk/>
            <pc:sldMk cId="127695076" sldId="2145710118"/>
            <ac:spMk id="10" creationId="{A4F966F9-0F6C-75A2-9988-D0164A223C1D}"/>
          </ac:spMkLst>
        </pc:spChg>
        <pc:spChg chg="mod">
          <ac:chgData name="Jodi Taylor" userId="57245e76-80bc-47ff-ae7b-39ab442f0d9f" providerId="ADAL" clId="{E610DDF1-7130-4428-856B-7DBB07B4829A}" dt="2025-03-03T19:25:07.858" v="10" actId="2711"/>
          <ac:spMkLst>
            <pc:docMk/>
            <pc:sldMk cId="127695076" sldId="2145710118"/>
            <ac:spMk id="11" creationId="{FD015131-6131-6AD6-A676-55543F3D3A0E}"/>
          </ac:spMkLst>
        </pc:spChg>
        <pc:spChg chg="mod">
          <ac:chgData name="Jodi Taylor" userId="57245e76-80bc-47ff-ae7b-39ab442f0d9f" providerId="ADAL" clId="{E610DDF1-7130-4428-856B-7DBB07B4829A}" dt="2025-03-03T19:25:07.858" v="10" actId="2711"/>
          <ac:spMkLst>
            <pc:docMk/>
            <pc:sldMk cId="127695076" sldId="2145710118"/>
            <ac:spMk id="12" creationId="{1C6F3AB7-0CA8-94BE-BD2D-A4D4082DF45E}"/>
          </ac:spMkLst>
        </pc:spChg>
      </pc:sldChg>
      <pc:sldChg chg="modSp mod">
        <pc:chgData name="Jodi Taylor" userId="57245e76-80bc-47ff-ae7b-39ab442f0d9f" providerId="ADAL" clId="{E610DDF1-7130-4428-856B-7DBB07B4829A}" dt="2025-03-03T19:21:24.209" v="9" actId="20577"/>
        <pc:sldMkLst>
          <pc:docMk/>
          <pc:sldMk cId="500252585" sldId="2145710124"/>
        </pc:sldMkLst>
        <pc:spChg chg="mod">
          <ac:chgData name="Jodi Taylor" userId="57245e76-80bc-47ff-ae7b-39ab442f0d9f" providerId="ADAL" clId="{E610DDF1-7130-4428-856B-7DBB07B4829A}" dt="2025-03-03T19:21:24.209" v="9" actId="20577"/>
          <ac:spMkLst>
            <pc:docMk/>
            <pc:sldMk cId="500252585" sldId="2145710124"/>
            <ac:spMk id="6" creationId="{D23BBD03-E565-3698-3EB6-F4D8E283261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Dunedin ground lease sales</a:t>
            </a:r>
          </a:p>
        </c:rich>
      </c:tx>
      <c:overlay val="0"/>
    </c:title>
    <c:autoTitleDeleted val="0"/>
    <c:plotArea>
      <c:layout>
        <c:manualLayout>
          <c:layoutTarget val="inner"/>
          <c:xMode val="edge"/>
          <c:yMode val="edge"/>
          <c:x val="8.2786328775985699E-2"/>
          <c:y val="0.15541098283176308"/>
          <c:w val="0.85463133800942592"/>
          <c:h val="0.67439845331395654"/>
        </c:manualLayout>
      </c:layout>
      <c:barChart>
        <c:barDir val="col"/>
        <c:grouping val="clustered"/>
        <c:varyColors val="0"/>
        <c:ser>
          <c:idx val="0"/>
          <c:order val="0"/>
          <c:tx>
            <c:v>Annual hectares sold (LHS)</c:v>
          </c:tx>
          <c:invertIfNegative val="0"/>
          <c:cat>
            <c:numRef>
              <c:f>Graphs!$A$20:$A$36</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Graphs!$C$20:$C$36</c:f>
              <c:numCache>
                <c:formatCode>#,##0</c:formatCode>
                <c:ptCount val="17"/>
                <c:pt idx="0">
                  <c:v>3.2795000000000001</c:v>
                </c:pt>
                <c:pt idx="1">
                  <c:v>3.3492999999999999</c:v>
                </c:pt>
                <c:pt idx="2">
                  <c:v>2.8372999999999999</c:v>
                </c:pt>
                <c:pt idx="3">
                  <c:v>0</c:v>
                </c:pt>
                <c:pt idx="4">
                  <c:v>0</c:v>
                </c:pt>
                <c:pt idx="5">
                  <c:v>0</c:v>
                </c:pt>
                <c:pt idx="6">
                  <c:v>1.851</c:v>
                </c:pt>
                <c:pt idx="7">
                  <c:v>0</c:v>
                </c:pt>
                <c:pt idx="8">
                  <c:v>6.1400000000000003E-2</c:v>
                </c:pt>
                <c:pt idx="9">
                  <c:v>2.6288999999999998</c:v>
                </c:pt>
                <c:pt idx="10">
                  <c:v>4.9382000000000001</c:v>
                </c:pt>
                <c:pt idx="11">
                  <c:v>2.1926000000000001</c:v>
                </c:pt>
                <c:pt idx="12">
                  <c:v>0</c:v>
                </c:pt>
                <c:pt idx="13">
                  <c:v>0</c:v>
                </c:pt>
                <c:pt idx="14">
                  <c:v>0.44269999999999998</c:v>
                </c:pt>
                <c:pt idx="15">
                  <c:v>3.2364999999999999</c:v>
                </c:pt>
                <c:pt idx="16">
                  <c:v>3.5068999999999999</c:v>
                </c:pt>
              </c:numCache>
            </c:numRef>
          </c:val>
          <c:extLst>
            <c:ext xmlns:c16="http://schemas.microsoft.com/office/drawing/2014/chart" uri="{C3380CC4-5D6E-409C-BE32-E72D297353CC}">
              <c16:uniqueId val="{00000000-1CB2-4CE4-9123-4291A912EAE0}"/>
            </c:ext>
          </c:extLst>
        </c:ser>
        <c:dLbls>
          <c:showLegendKey val="0"/>
          <c:showVal val="0"/>
          <c:showCatName val="0"/>
          <c:showSerName val="0"/>
          <c:showPercent val="0"/>
          <c:showBubbleSize val="0"/>
        </c:dLbls>
        <c:gapWidth val="150"/>
        <c:axId val="392323456"/>
        <c:axId val="392324992"/>
      </c:barChart>
      <c:lineChart>
        <c:grouping val="standard"/>
        <c:varyColors val="0"/>
        <c:ser>
          <c:idx val="1"/>
          <c:order val="1"/>
          <c:tx>
            <c:v>Cummulative hectares sold (RHS)</c:v>
          </c:tx>
          <c:marker>
            <c:symbol val="none"/>
          </c:marker>
          <c:cat>
            <c:numRef>
              <c:f>Graphs!$A$20:$A$36</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Graphs!$D$20:$D$36</c:f>
              <c:numCache>
                <c:formatCode>#,##0</c:formatCode>
                <c:ptCount val="17"/>
                <c:pt idx="0">
                  <c:v>3.2795000000000001</c:v>
                </c:pt>
                <c:pt idx="1">
                  <c:v>6.6288</c:v>
                </c:pt>
                <c:pt idx="2">
                  <c:v>9.4661000000000008</c:v>
                </c:pt>
                <c:pt idx="3">
                  <c:v>9.4661000000000008</c:v>
                </c:pt>
                <c:pt idx="4">
                  <c:v>9.4661000000000008</c:v>
                </c:pt>
                <c:pt idx="5">
                  <c:v>9.4661000000000008</c:v>
                </c:pt>
                <c:pt idx="6">
                  <c:v>11.3171</c:v>
                </c:pt>
                <c:pt idx="7">
                  <c:v>11.3171</c:v>
                </c:pt>
                <c:pt idx="8">
                  <c:v>11.378500000000001</c:v>
                </c:pt>
                <c:pt idx="9">
                  <c:v>14.007400000000001</c:v>
                </c:pt>
                <c:pt idx="10">
                  <c:v>18.945599999999999</c:v>
                </c:pt>
                <c:pt idx="11">
                  <c:v>21.138199999999998</c:v>
                </c:pt>
                <c:pt idx="12">
                  <c:v>21.138199999999998</c:v>
                </c:pt>
                <c:pt idx="13">
                  <c:v>21.138199999999998</c:v>
                </c:pt>
                <c:pt idx="14">
                  <c:v>21.580899999999996</c:v>
                </c:pt>
                <c:pt idx="15">
                  <c:v>24.817399999999996</c:v>
                </c:pt>
                <c:pt idx="16">
                  <c:v>28.324299999999994</c:v>
                </c:pt>
              </c:numCache>
            </c:numRef>
          </c:val>
          <c:smooth val="0"/>
          <c:extLst>
            <c:ext xmlns:c16="http://schemas.microsoft.com/office/drawing/2014/chart" uri="{C3380CC4-5D6E-409C-BE32-E72D297353CC}">
              <c16:uniqueId val="{00000001-1CB2-4CE4-9123-4291A912EAE0}"/>
            </c:ext>
          </c:extLst>
        </c:ser>
        <c:dLbls>
          <c:showLegendKey val="0"/>
          <c:showVal val="0"/>
          <c:showCatName val="0"/>
          <c:showSerName val="0"/>
          <c:showPercent val="0"/>
          <c:showBubbleSize val="0"/>
        </c:dLbls>
        <c:marker val="1"/>
        <c:smooth val="0"/>
        <c:axId val="149844352"/>
        <c:axId val="46581632"/>
      </c:lineChart>
      <c:catAx>
        <c:axId val="392323456"/>
        <c:scaling>
          <c:orientation val="minMax"/>
        </c:scaling>
        <c:delete val="0"/>
        <c:axPos val="b"/>
        <c:numFmt formatCode="General" sourceLinked="1"/>
        <c:majorTickMark val="out"/>
        <c:minorTickMark val="none"/>
        <c:tickLblPos val="nextTo"/>
        <c:txPr>
          <a:bodyPr/>
          <a:lstStyle/>
          <a:p>
            <a:pPr>
              <a:defRPr sz="900"/>
            </a:pPr>
            <a:endParaRPr lang="en-US"/>
          </a:p>
        </c:txPr>
        <c:crossAx val="392324992"/>
        <c:crosses val="autoZero"/>
        <c:auto val="1"/>
        <c:lblAlgn val="ctr"/>
        <c:lblOffset val="100"/>
        <c:noMultiLvlLbl val="0"/>
      </c:catAx>
      <c:valAx>
        <c:axId val="392324992"/>
        <c:scaling>
          <c:orientation val="minMax"/>
          <c:max val="10"/>
        </c:scaling>
        <c:delete val="0"/>
        <c:axPos val="l"/>
        <c:majorGridlines/>
        <c:title>
          <c:tx>
            <c:rich>
              <a:bodyPr rot="0" vert="horz"/>
              <a:lstStyle/>
              <a:p>
                <a:pPr>
                  <a:defRPr/>
                </a:pPr>
                <a:r>
                  <a:rPr lang="en-NZ"/>
                  <a:t>Hectares</a:t>
                </a:r>
              </a:p>
            </c:rich>
          </c:tx>
          <c:layout>
            <c:manualLayout>
              <c:xMode val="edge"/>
              <c:yMode val="edge"/>
              <c:x val="4.0400392283224743E-2"/>
              <c:y val="6.2051302865492326E-2"/>
            </c:manualLayout>
          </c:layout>
          <c:overlay val="0"/>
        </c:title>
        <c:numFmt formatCode="#,##0" sourceLinked="1"/>
        <c:majorTickMark val="out"/>
        <c:minorTickMark val="none"/>
        <c:tickLblPos val="nextTo"/>
        <c:crossAx val="392323456"/>
        <c:crosses val="autoZero"/>
        <c:crossBetween val="between"/>
        <c:majorUnit val="2"/>
      </c:valAx>
      <c:valAx>
        <c:axId val="46581632"/>
        <c:scaling>
          <c:orientation val="minMax"/>
        </c:scaling>
        <c:delete val="0"/>
        <c:axPos val="r"/>
        <c:title>
          <c:tx>
            <c:rich>
              <a:bodyPr rot="0" vert="horz"/>
              <a:lstStyle/>
              <a:p>
                <a:pPr>
                  <a:defRPr/>
                </a:pPr>
                <a:r>
                  <a:rPr lang="en-NZ"/>
                  <a:t>Hectares</a:t>
                </a:r>
              </a:p>
            </c:rich>
          </c:tx>
          <c:layout>
            <c:manualLayout>
              <c:xMode val="edge"/>
              <c:yMode val="edge"/>
              <c:x val="0.88180545880691885"/>
              <c:y val="7.6100332819222336E-2"/>
            </c:manualLayout>
          </c:layout>
          <c:overlay val="0"/>
        </c:title>
        <c:numFmt formatCode="#,##0" sourceLinked="1"/>
        <c:majorTickMark val="out"/>
        <c:minorTickMark val="none"/>
        <c:tickLblPos val="nextTo"/>
        <c:crossAx val="149844352"/>
        <c:crosses val="max"/>
        <c:crossBetween val="between"/>
      </c:valAx>
      <c:catAx>
        <c:axId val="149844352"/>
        <c:scaling>
          <c:orientation val="minMax"/>
        </c:scaling>
        <c:delete val="1"/>
        <c:axPos val="b"/>
        <c:numFmt formatCode="General" sourceLinked="1"/>
        <c:majorTickMark val="out"/>
        <c:minorTickMark val="none"/>
        <c:tickLblPos val="nextTo"/>
        <c:crossAx val="46581632"/>
        <c:crosses val="autoZero"/>
        <c:auto val="1"/>
        <c:lblAlgn val="ctr"/>
        <c:lblOffset val="100"/>
        <c:noMultiLvlLbl val="0"/>
      </c:catAx>
    </c:plotArea>
    <c:legend>
      <c:legendPos val="b"/>
      <c:overlay val="0"/>
    </c:legend>
    <c:plotVisOnly val="1"/>
    <c:dispBlanksAs val="gap"/>
    <c:showDLblsOverMax val="0"/>
  </c:chart>
  <c:txPr>
    <a:bodyPr/>
    <a:lstStyle/>
    <a:p>
      <a:pPr>
        <a:defRPr>
          <a:latin typeface="Aptos" panose="020B00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11380459465037"/>
          <c:y val="0.12763068567549218"/>
          <c:w val="0.76717715060898284"/>
          <c:h val="0.73251866938221322"/>
        </c:manualLayout>
      </c:layout>
      <c:barChart>
        <c:barDir val="col"/>
        <c:grouping val="clustered"/>
        <c:varyColors val="0"/>
        <c:ser>
          <c:idx val="0"/>
          <c:order val="0"/>
          <c:tx>
            <c:strRef>
              <c:f>'Balance sheet strength 2023'!$B$5</c:f>
              <c:strCache>
                <c:ptCount val="1"/>
                <c:pt idx="0">
                  <c:v>Equity $M</c:v>
                </c:pt>
              </c:strCache>
            </c:strRef>
          </c:tx>
          <c:spPr>
            <a:solidFill>
              <a:srgbClr val="042F5F"/>
            </a:solidFill>
            <a:ln w="12700">
              <a:solidFill>
                <a:srgbClr val="000000"/>
              </a:solidFill>
              <a:prstDash val="solid"/>
            </a:ln>
          </c:spPr>
          <c:invertIfNegative val="0"/>
          <c:dLbls>
            <c:dLbl>
              <c:idx val="0"/>
              <c:layout>
                <c:manualLayout>
                  <c:x val="0"/>
                  <c:y val="6.7888662593346916E-2"/>
                </c:manualLayout>
              </c:layout>
              <c:spPr>
                <a:noFill/>
                <a:ln w="25400">
                  <a:noFill/>
                </a:ln>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01-4D71-BEF7-0586DAA2BBF7}"/>
                </c:ext>
              </c:extLst>
            </c:dLbl>
            <c:dLbl>
              <c:idx val="1"/>
              <c:layout>
                <c:manualLayout>
                  <c:x val="-2.9490695685511222E-7"/>
                  <c:y val="8.9612820800658577E-2"/>
                </c:manualLayout>
              </c:layout>
              <c:spPr>
                <a:noFill/>
                <a:ln w="25400">
                  <a:noFill/>
                </a:ln>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01-4D71-BEF7-0586DAA2BBF7}"/>
                </c:ext>
              </c:extLst>
            </c:dLbl>
            <c:dLbl>
              <c:idx val="2"/>
              <c:layout>
                <c:manualLayout>
                  <c:x val="-1.8726591760300313E-3"/>
                  <c:y val="5.4310930074677501E-2"/>
                </c:manualLayout>
              </c:layout>
              <c:spPr>
                <a:noFill/>
                <a:ln w="25400">
                  <a:noFill/>
                </a:ln>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01-4D71-BEF7-0586DAA2BBF7}"/>
                </c:ext>
              </c:extLst>
            </c:dLbl>
            <c:dLbl>
              <c:idx val="3"/>
              <c:layout>
                <c:manualLayout>
                  <c:x val="0"/>
                  <c:y val="7.6035088281989197E-2"/>
                </c:manualLayout>
              </c:layout>
              <c:spPr>
                <a:noFill/>
                <a:ln w="25400">
                  <a:noFill/>
                </a:ln>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01-4D71-BEF7-0586DAA2BBF7}"/>
                </c:ext>
              </c:extLst>
            </c:dLbl>
            <c:dLbl>
              <c:idx val="4"/>
              <c:layout>
                <c:manualLayout>
                  <c:x val="1.8726591760298253E-3"/>
                  <c:y val="7.6035302104548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01-4D71-BEF7-0586DAA2BBF7}"/>
                </c:ext>
              </c:extLst>
            </c:dLbl>
            <c:dLbl>
              <c:idx val="5"/>
              <c:layout>
                <c:manualLayout>
                  <c:x val="5.2434456928838954E-2"/>
                  <c:y val="6.5173116089613028E-2"/>
                </c:manualLayout>
              </c:layout>
              <c:spPr>
                <a:noFill/>
                <a:ln w="25400">
                  <a:noFill/>
                </a:ln>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01-4D71-BEF7-0586DAA2BBF7}"/>
                </c:ext>
              </c:extLst>
            </c:dLbl>
            <c:spPr>
              <a:noFill/>
              <a:ln w="25400">
                <a:noFill/>
              </a:ln>
            </c:spPr>
            <c:txPr>
              <a:bodyPr wrap="square" lIns="38100" tIns="19050" rIns="38100" bIns="19050" anchor="ctr">
                <a:spAutoFit/>
              </a:bodyPr>
              <a:lstStyle/>
              <a:p>
                <a:pPr>
                  <a:defRPr sz="1200" b="0" i="0" u="none" strike="noStrike" baseline="0">
                    <a:solidFill>
                      <a:srgbClr val="FFFFFF"/>
                    </a:solidFill>
                    <a:latin typeface="Aptos" panose="020B000402020202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'Balance sheet strength 2023'!$A$23:$A$27</c:f>
              <c:strCache>
                <c:ptCount val="5"/>
                <c:pt idx="0">
                  <c:v>2021</c:v>
                </c:pt>
                <c:pt idx="1">
                  <c:v>2022</c:v>
                </c:pt>
                <c:pt idx="2">
                  <c:v>2023</c:v>
                </c:pt>
                <c:pt idx="3">
                  <c:v>2024</c:v>
                </c:pt>
                <c:pt idx="4">
                  <c:v>YTD 2025</c:v>
                </c:pt>
              </c:strCache>
            </c:strRef>
          </c:cat>
          <c:val>
            <c:numRef>
              <c:f>'Balance sheet strength 2023'!$B$23:$B$27</c:f>
              <c:numCache>
                <c:formatCode>General</c:formatCode>
                <c:ptCount val="5"/>
                <c:pt idx="0">
                  <c:v>635</c:v>
                </c:pt>
                <c:pt idx="1">
                  <c:v>694</c:v>
                </c:pt>
                <c:pt idx="2">
                  <c:v>704</c:v>
                </c:pt>
                <c:pt idx="3">
                  <c:v>717</c:v>
                </c:pt>
                <c:pt idx="4">
                  <c:v>730</c:v>
                </c:pt>
              </c:numCache>
            </c:numRef>
          </c:val>
          <c:extLst>
            <c:ext xmlns:c16="http://schemas.microsoft.com/office/drawing/2014/chart" uri="{C3380CC4-5D6E-409C-BE32-E72D297353CC}">
              <c16:uniqueId val="{00000006-DE01-4D71-BEF7-0586DAA2BBF7}"/>
            </c:ext>
          </c:extLst>
        </c:ser>
        <c:ser>
          <c:idx val="2"/>
          <c:order val="2"/>
          <c:tx>
            <c:strRef>
              <c:f>'Balance sheet strength 2023'!$D$5</c:f>
              <c:strCache>
                <c:ptCount val="1"/>
                <c:pt idx="0">
                  <c:v>Bank debt $M</c:v>
                </c:pt>
              </c:strCache>
            </c:strRef>
          </c:tx>
          <c:spPr>
            <a:solidFill>
              <a:srgbClr val="952D54"/>
            </a:solidFill>
            <a:ln w="9525">
              <a:solidFill>
                <a:srgbClr val="000000"/>
              </a:solidFill>
            </a:ln>
          </c:spPr>
          <c:invertIfNegative val="0"/>
          <c:dLbls>
            <c:dLbl>
              <c:idx val="0"/>
              <c:layout>
                <c:manualLayout>
                  <c:x val="0"/>
                  <c:y val="6.5172902267053689E-2"/>
                </c:manualLayout>
              </c:layout>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01-4D71-BEF7-0586DAA2BBF7}"/>
                </c:ext>
              </c:extLst>
            </c:dLbl>
            <c:dLbl>
              <c:idx val="1"/>
              <c:layout>
                <c:manualLayout>
                  <c:x val="-1.4745347842755611E-7"/>
                  <c:y val="6.5173116089613028E-2"/>
                </c:manualLayout>
              </c:layout>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01-4D71-BEF7-0586DAA2BBF7}"/>
                </c:ext>
              </c:extLst>
            </c:dLbl>
            <c:dLbl>
              <c:idx val="2"/>
              <c:layout>
                <c:manualLayout>
                  <c:x val="1.8726591760299626E-3"/>
                  <c:y val="6.7888662593346916E-2"/>
                </c:manualLayout>
              </c:layout>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01-4D71-BEF7-0586DAA2BBF7}"/>
                </c:ext>
              </c:extLst>
            </c:dLbl>
            <c:dLbl>
              <c:idx val="3"/>
              <c:layout>
                <c:manualLayout>
                  <c:x val="1.8726591760299626E-3"/>
                  <c:y val="5.9742023082145282E-2"/>
                </c:manualLayout>
              </c:layout>
              <c:spPr/>
              <c:txPr>
                <a:bodyPr/>
                <a:lstStyle/>
                <a:p>
                  <a:pPr>
                    <a:defRPr sz="1200" b="0" i="0" u="none" strike="noStrike" baseline="0">
                      <a:solidFill>
                        <a:srgbClr val="FFFFFF"/>
                      </a:solidFill>
                      <a:latin typeface="Aptos" panose="020B0004020202020204" pitchFamily="34" charset="0"/>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01-4D71-BEF7-0586DAA2BBF7}"/>
                </c:ext>
              </c:extLst>
            </c:dLbl>
            <c:dLbl>
              <c:idx val="4"/>
              <c:layout>
                <c:manualLayout>
                  <c:x val="0"/>
                  <c:y val="6.5173116089613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01-4D71-BEF7-0586DAA2BBF7}"/>
                </c:ext>
              </c:extLst>
            </c:dLbl>
            <c:spPr>
              <a:noFill/>
              <a:ln w="25400">
                <a:noFill/>
              </a:ln>
            </c:spPr>
            <c:txPr>
              <a:bodyPr wrap="square" lIns="38100" tIns="19050" rIns="38100" bIns="19050" anchor="ctr">
                <a:spAutoFit/>
              </a:bodyPr>
              <a:lstStyle/>
              <a:p>
                <a:pPr>
                  <a:defRPr sz="1200" b="0" i="0" u="none" strike="noStrike" baseline="0">
                    <a:solidFill>
                      <a:srgbClr val="FFFFFF"/>
                    </a:solidFill>
                    <a:latin typeface="Aptos" panose="020B000402020202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'Balance sheet strength 2023'!$A$23:$A$27</c:f>
              <c:strCache>
                <c:ptCount val="5"/>
                <c:pt idx="0">
                  <c:v>2021</c:v>
                </c:pt>
                <c:pt idx="1">
                  <c:v>2022</c:v>
                </c:pt>
                <c:pt idx="2">
                  <c:v>2023</c:v>
                </c:pt>
                <c:pt idx="3">
                  <c:v>2024</c:v>
                </c:pt>
                <c:pt idx="4">
                  <c:v>YTD 2025</c:v>
                </c:pt>
              </c:strCache>
            </c:strRef>
          </c:cat>
          <c:val>
            <c:numRef>
              <c:f>'Balance sheet strength 2023'!$D$23:$D$27</c:f>
              <c:numCache>
                <c:formatCode>General</c:formatCode>
                <c:ptCount val="5"/>
                <c:pt idx="0" formatCode="0">
                  <c:v>79</c:v>
                </c:pt>
                <c:pt idx="1">
                  <c:v>108</c:v>
                </c:pt>
                <c:pt idx="2" formatCode="0">
                  <c:v>141</c:v>
                </c:pt>
                <c:pt idx="3">
                  <c:v>140</c:v>
                </c:pt>
                <c:pt idx="4" formatCode="0">
                  <c:v>146</c:v>
                </c:pt>
              </c:numCache>
            </c:numRef>
          </c:val>
          <c:extLst>
            <c:ext xmlns:c16="http://schemas.microsoft.com/office/drawing/2014/chart" uri="{C3380CC4-5D6E-409C-BE32-E72D297353CC}">
              <c16:uniqueId val="{0000000C-DE01-4D71-BEF7-0586DAA2BBF7}"/>
            </c:ext>
          </c:extLst>
        </c:ser>
        <c:dLbls>
          <c:showLegendKey val="0"/>
          <c:showVal val="0"/>
          <c:showCatName val="0"/>
          <c:showSerName val="0"/>
          <c:showPercent val="0"/>
          <c:showBubbleSize val="0"/>
        </c:dLbls>
        <c:gapWidth val="150"/>
        <c:axId val="1517880479"/>
        <c:axId val="1"/>
      </c:barChart>
      <c:lineChart>
        <c:grouping val="standard"/>
        <c:varyColors val="0"/>
        <c:ser>
          <c:idx val="1"/>
          <c:order val="1"/>
          <c:tx>
            <c:strRef>
              <c:f>'Balance sheet strength 2023'!$C$5</c:f>
              <c:strCache>
                <c:ptCount val="1"/>
                <c:pt idx="0">
                  <c:v>Equity Ratio %</c:v>
                </c:pt>
              </c:strCache>
            </c:strRef>
          </c:tx>
          <c:spPr>
            <a:ln w="28575">
              <a:solidFill>
                <a:srgbClr val="FFC000"/>
              </a:solidFill>
              <a:prstDash val="solid"/>
            </a:ln>
          </c:spPr>
          <c:marker>
            <c:symbol val="none"/>
          </c:marker>
          <c:dLbls>
            <c:dLbl>
              <c:idx val="0"/>
              <c:layout>
                <c:manualLayout>
                  <c:x val="-6.287991388716857E-2"/>
                  <c:y val="-4.7522277637902184E-2"/>
                </c:manualLayout>
              </c:layout>
              <c:spPr>
                <a:noFill/>
                <a:ln w="25400">
                  <a:noFill/>
                </a:ln>
              </c:spPr>
              <c:txPr>
                <a:bodyPr/>
                <a:lstStyle/>
                <a:p>
                  <a:pPr>
                    <a:defRPr sz="1200" b="1" i="0" u="none" strike="noStrike" baseline="0">
                      <a:solidFill>
                        <a:srgbClr val="000000"/>
                      </a:solidFill>
                      <a:latin typeface="Aptos" panose="020B0004020202020204" pitchFamily="34" charset="0"/>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01-4D71-BEF7-0586DAA2BBF7}"/>
                </c:ext>
              </c:extLst>
            </c:dLbl>
            <c:dLbl>
              <c:idx val="1"/>
              <c:layout>
                <c:manualLayout>
                  <c:x val="-5.3084874222182971E-2"/>
                  <c:y val="-7.3244917705042489E-2"/>
                </c:manualLayout>
              </c:layout>
              <c:spPr>
                <a:noFill/>
                <a:ln w="25400">
                  <a:noFill/>
                </a:ln>
              </c:spPr>
              <c:txPr>
                <a:bodyPr/>
                <a:lstStyle/>
                <a:p>
                  <a:pPr>
                    <a:defRPr sz="1200" b="1" i="0" u="none" strike="noStrike" baseline="0">
                      <a:solidFill>
                        <a:srgbClr val="000000"/>
                      </a:solidFill>
                      <a:latin typeface="Aptos" panose="020B0004020202020204" pitchFamily="34" charset="0"/>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E01-4D71-BEF7-0586DAA2BBF7}"/>
                </c:ext>
              </c:extLst>
            </c:dLbl>
            <c:dLbl>
              <c:idx val="2"/>
              <c:layout>
                <c:manualLayout>
                  <c:x val="-6.1614910495738529E-2"/>
                  <c:y val="-0.10447370249798205"/>
                </c:manualLayout>
              </c:layout>
              <c:spPr>
                <a:noFill/>
                <a:ln w="25400">
                  <a:noFill/>
                </a:ln>
              </c:spPr>
              <c:txPr>
                <a:bodyPr/>
                <a:lstStyle/>
                <a:p>
                  <a:pPr>
                    <a:defRPr sz="1200" b="1" i="0" u="none" strike="noStrike" baseline="0">
                      <a:solidFill>
                        <a:srgbClr val="000000"/>
                      </a:solidFill>
                      <a:latin typeface="Aptos" panose="020B0004020202020204" pitchFamily="34" charset="0"/>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E01-4D71-BEF7-0586DAA2BBF7}"/>
                </c:ext>
              </c:extLst>
            </c:dLbl>
            <c:dLbl>
              <c:idx val="3"/>
              <c:layout>
                <c:manualLayout>
                  <c:x val="-5.5564009554985402E-2"/>
                  <c:y val="-0.10226769515317713"/>
                </c:manualLayout>
              </c:layout>
              <c:spPr>
                <a:noFill/>
                <a:ln w="25400">
                  <a:noFill/>
                </a:ln>
              </c:spPr>
              <c:txPr>
                <a:bodyPr/>
                <a:lstStyle/>
                <a:p>
                  <a:pPr>
                    <a:defRPr sz="1200" b="1" i="0" u="none" strike="noStrike" baseline="0">
                      <a:solidFill>
                        <a:srgbClr val="000000"/>
                      </a:solidFill>
                      <a:latin typeface="Aptos" panose="020B0004020202020204" pitchFamily="34" charset="0"/>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01-4D71-BEF7-0586DAA2BBF7}"/>
                </c:ext>
              </c:extLst>
            </c:dLbl>
            <c:dLbl>
              <c:idx val="4"/>
              <c:layout>
                <c:manualLayout>
                  <c:x val="-5.8052434456928974E-2"/>
                  <c:y val="-0.11948404616429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01-4D71-BEF7-0586DAA2BBF7}"/>
                </c:ext>
              </c:extLst>
            </c:dLbl>
            <c:dLbl>
              <c:idx val="5"/>
              <c:layout>
                <c:manualLayout>
                  <c:x val="-3.5684626500339142E-2"/>
                  <c:y val="-9.5044127630685676E-2"/>
                </c:manualLayout>
              </c:layout>
              <c:spPr>
                <a:noFill/>
                <a:ln w="25400">
                  <a:noFill/>
                </a:ln>
              </c:spPr>
              <c:txPr>
                <a:bodyPr/>
                <a:lstStyle/>
                <a:p>
                  <a:pPr>
                    <a:defRPr sz="1200" b="1" i="0" u="none" strike="noStrike" baseline="0">
                      <a:solidFill>
                        <a:srgbClr val="000000"/>
                      </a:solidFill>
                      <a:latin typeface="Aptos" panose="020B0004020202020204" pitchFamily="34" charset="0"/>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E01-4D71-BEF7-0586DAA2BBF7}"/>
                </c:ext>
              </c:extLst>
            </c:dLbl>
            <c:dLbl>
              <c:idx val="6"/>
              <c:layout>
                <c:manualLayout>
                  <c:x val="9.3632958801498131E-3"/>
                  <c:y val="-5.4310930074677527E-3"/>
                </c:manualLayout>
              </c:layout>
              <c:spPr>
                <a:noFill/>
                <a:ln w="25400">
                  <a:noFill/>
                </a:ln>
              </c:spPr>
              <c:txPr>
                <a:bodyPr/>
                <a:lstStyle/>
                <a:p>
                  <a:pPr>
                    <a:defRPr sz="1200" b="1" i="0" u="none" strike="noStrike" baseline="0">
                      <a:solidFill>
                        <a:srgbClr val="000000"/>
                      </a:solidFill>
                      <a:latin typeface="Aptos" panose="020B0004020202020204" pitchFamily="34" charset="0"/>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E01-4D71-BEF7-0586DAA2BBF7}"/>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Aptos" panose="020B000402020202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'Balance sheet strength 2023'!$A$23:$A$27</c:f>
              <c:strCache>
                <c:ptCount val="5"/>
                <c:pt idx="0">
                  <c:v>2021</c:v>
                </c:pt>
                <c:pt idx="1">
                  <c:v>2022</c:v>
                </c:pt>
                <c:pt idx="2">
                  <c:v>2023</c:v>
                </c:pt>
                <c:pt idx="3">
                  <c:v>2024</c:v>
                </c:pt>
                <c:pt idx="4">
                  <c:v>YTD 2025</c:v>
                </c:pt>
              </c:strCache>
            </c:strRef>
          </c:cat>
          <c:val>
            <c:numRef>
              <c:f>'Balance sheet strength 2023'!$C$23:$C$27</c:f>
              <c:numCache>
                <c:formatCode>0%</c:formatCode>
                <c:ptCount val="5"/>
                <c:pt idx="0">
                  <c:v>0.85</c:v>
                </c:pt>
                <c:pt idx="1">
                  <c:v>0.82</c:v>
                </c:pt>
                <c:pt idx="2">
                  <c:v>0.79</c:v>
                </c:pt>
                <c:pt idx="3">
                  <c:v>0.78</c:v>
                </c:pt>
                <c:pt idx="4">
                  <c:v>0.79</c:v>
                </c:pt>
              </c:numCache>
            </c:numRef>
          </c:val>
          <c:smooth val="0"/>
          <c:extLst>
            <c:ext xmlns:c16="http://schemas.microsoft.com/office/drawing/2014/chart" uri="{C3380CC4-5D6E-409C-BE32-E72D297353CC}">
              <c16:uniqueId val="{00000014-DE01-4D71-BEF7-0586DAA2BBF7}"/>
            </c:ext>
          </c:extLst>
        </c:ser>
        <c:dLbls>
          <c:showLegendKey val="0"/>
          <c:showVal val="0"/>
          <c:showCatName val="0"/>
          <c:showSerName val="0"/>
          <c:showPercent val="0"/>
          <c:showBubbleSize val="0"/>
        </c:dLbls>
        <c:marker val="1"/>
        <c:smooth val="0"/>
        <c:axId val="3"/>
        <c:axId val="4"/>
      </c:lineChart>
      <c:catAx>
        <c:axId val="1517880479"/>
        <c:scaling>
          <c:orientation val="minMax"/>
        </c:scaling>
        <c:delete val="0"/>
        <c:axPos val="b"/>
        <c:numFmt formatCode="yyyy"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1"/>
        <c:crosses val="autoZero"/>
        <c:auto val="1"/>
        <c:lblAlgn val="ctr"/>
        <c:lblOffset val="100"/>
        <c:noMultiLvlLbl val="0"/>
      </c:catAx>
      <c:valAx>
        <c:axId val="1"/>
        <c:scaling>
          <c:orientation val="minMax"/>
          <c:max val="800"/>
        </c:scaling>
        <c:delete val="0"/>
        <c:axPos val="l"/>
        <c:majorGridlines>
          <c:spPr>
            <a:ln w="3175">
              <a:solidFill>
                <a:srgbClr val="000000"/>
              </a:solidFill>
              <a:prstDash val="solid"/>
            </a:ln>
          </c:spPr>
        </c:majorGridlines>
        <c:title>
          <c:tx>
            <c:rich>
              <a:bodyPr rot="0" vert="horz"/>
              <a:lstStyle/>
              <a:p>
                <a:pPr algn="ctr">
                  <a:defRPr sz="1200" b="1" i="0" u="none" strike="noStrike" baseline="0">
                    <a:solidFill>
                      <a:srgbClr val="000000"/>
                    </a:solidFill>
                    <a:latin typeface="Aptos" panose="020B0004020202020204" pitchFamily="34" charset="0"/>
                    <a:ea typeface="Arial"/>
                    <a:cs typeface="Arial"/>
                  </a:defRPr>
                </a:pPr>
                <a:r>
                  <a:rPr lang="en-NZ">
                    <a:latin typeface="Aptos" panose="020B0004020202020204" pitchFamily="34" charset="0"/>
                  </a:rPr>
                  <a:t>$M</a:t>
                </a:r>
              </a:p>
            </c:rich>
          </c:tx>
          <c:layout>
            <c:manualLayout>
              <c:xMode val="edge"/>
              <c:yMode val="edge"/>
              <c:x val="5.0312159013831133E-2"/>
              <c:y val="3.2586558044806514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1517880479"/>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
          <c:min val="0"/>
        </c:scaling>
        <c:delete val="0"/>
        <c:axPos val="r"/>
        <c:numFmt formatCode="0%" sourceLinked="1"/>
        <c:majorTickMark val="out"/>
        <c:minorTickMark val="none"/>
        <c:tickLblPos val="nextTo"/>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3"/>
        <c:crosses val="max"/>
        <c:crossBetween val="between"/>
      </c:valAx>
      <c:spPr>
        <a:noFill/>
        <a:ln w="12700">
          <a:solidFill>
            <a:srgbClr val="808080"/>
          </a:solidFill>
          <a:prstDash val="solid"/>
        </a:ln>
      </c:spPr>
    </c:plotArea>
    <c:legend>
      <c:legendPos val="b"/>
      <c:overlay val="0"/>
      <c:spPr>
        <a:solidFill>
          <a:srgbClr val="FFFFFF"/>
        </a:solidFill>
        <a:ln w="25400">
          <a:noFill/>
        </a:ln>
      </c:spPr>
      <c:txPr>
        <a:bodyPr/>
        <a:lstStyle/>
        <a:p>
          <a:pPr>
            <a:defRPr sz="1100" b="0" i="0" u="none" strike="noStrike" baseline="0">
              <a:solidFill>
                <a:srgbClr val="000000"/>
              </a:solidFill>
              <a:latin typeface="Aptos" panose="020B0004020202020204" pitchFamily="34" charset="0"/>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NZ"/>
              <a:t>Dunedin ground lease sales $/m2</a:t>
            </a:r>
          </a:p>
        </c:rich>
      </c:tx>
      <c:overlay val="0"/>
    </c:title>
    <c:autoTitleDeleted val="0"/>
    <c:plotArea>
      <c:layout>
        <c:manualLayout>
          <c:layoutTarget val="inner"/>
          <c:xMode val="edge"/>
          <c:yMode val="edge"/>
          <c:x val="8.6799540682414703E-2"/>
          <c:y val="0.16259699358435553"/>
          <c:w val="0.82500778817240672"/>
          <c:h val="0.74487592940838976"/>
        </c:manualLayout>
      </c:layout>
      <c:barChart>
        <c:barDir val="col"/>
        <c:grouping val="clustered"/>
        <c:varyColors val="0"/>
        <c:ser>
          <c:idx val="0"/>
          <c:order val="0"/>
          <c:tx>
            <c:v>Rate per m2 sold</c:v>
          </c:tx>
          <c:invertIfNegative val="0"/>
          <c:cat>
            <c:numRef>
              <c:f>Graphs!$A$20:$A$36</c:f>
              <c:numCache>
                <c:formatCode>General</c:formatCode>
                <c:ptCount val="17"/>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numCache>
            </c:numRef>
          </c:cat>
          <c:val>
            <c:numRef>
              <c:f>Graphs!$E$20:$E$36</c:f>
              <c:numCache>
                <c:formatCode>"$"#,##0.00</c:formatCode>
                <c:ptCount val="17"/>
                <c:pt idx="0">
                  <c:v>166.18386949230066</c:v>
                </c:pt>
                <c:pt idx="1">
                  <c:v>573.52</c:v>
                </c:pt>
                <c:pt idx="2">
                  <c:v>199.99295104500757</c:v>
                </c:pt>
                <c:pt idx="3">
                  <c:v>0</c:v>
                </c:pt>
                <c:pt idx="4">
                  <c:v>0</c:v>
                </c:pt>
                <c:pt idx="5">
                  <c:v>0</c:v>
                </c:pt>
                <c:pt idx="6">
                  <c:v>600.12618296529968</c:v>
                </c:pt>
                <c:pt idx="7">
                  <c:v>0</c:v>
                </c:pt>
                <c:pt idx="8">
                  <c:v>309.44625407166126</c:v>
                </c:pt>
                <c:pt idx="9">
                  <c:v>345.11784511784509</c:v>
                </c:pt>
                <c:pt idx="10">
                  <c:v>308.49549121974371</c:v>
                </c:pt>
                <c:pt idx="11">
                  <c:v>350.46728971962619</c:v>
                </c:pt>
                <c:pt idx="14">
                  <c:v>650</c:v>
                </c:pt>
                <c:pt idx="15">
                  <c:v>550</c:v>
                </c:pt>
                <c:pt idx="16">
                  <c:v>750</c:v>
                </c:pt>
              </c:numCache>
            </c:numRef>
          </c:val>
          <c:extLst>
            <c:ext xmlns:c16="http://schemas.microsoft.com/office/drawing/2014/chart" uri="{C3380CC4-5D6E-409C-BE32-E72D297353CC}">
              <c16:uniqueId val="{00000000-36C0-4C3E-818D-EE3A71CE92F5}"/>
            </c:ext>
          </c:extLst>
        </c:ser>
        <c:dLbls>
          <c:showLegendKey val="0"/>
          <c:showVal val="0"/>
          <c:showCatName val="0"/>
          <c:showSerName val="0"/>
          <c:showPercent val="0"/>
          <c:showBubbleSize val="0"/>
        </c:dLbls>
        <c:gapWidth val="150"/>
        <c:axId val="392357760"/>
        <c:axId val="392359296"/>
      </c:barChart>
      <c:catAx>
        <c:axId val="392357760"/>
        <c:scaling>
          <c:orientation val="minMax"/>
        </c:scaling>
        <c:delete val="0"/>
        <c:axPos val="b"/>
        <c:numFmt formatCode="General" sourceLinked="1"/>
        <c:majorTickMark val="out"/>
        <c:minorTickMark val="none"/>
        <c:tickLblPos val="nextTo"/>
        <c:txPr>
          <a:bodyPr/>
          <a:lstStyle/>
          <a:p>
            <a:pPr>
              <a:defRPr sz="900"/>
            </a:pPr>
            <a:endParaRPr lang="en-US"/>
          </a:p>
        </c:txPr>
        <c:crossAx val="392359296"/>
        <c:crosses val="autoZero"/>
        <c:auto val="1"/>
        <c:lblAlgn val="ctr"/>
        <c:lblOffset val="100"/>
        <c:noMultiLvlLbl val="0"/>
      </c:catAx>
      <c:valAx>
        <c:axId val="392359296"/>
        <c:scaling>
          <c:orientation val="minMax"/>
        </c:scaling>
        <c:delete val="0"/>
        <c:axPos val="l"/>
        <c:majorGridlines/>
        <c:title>
          <c:tx>
            <c:rich>
              <a:bodyPr rot="0" vert="horz"/>
              <a:lstStyle/>
              <a:p>
                <a:pPr>
                  <a:defRPr/>
                </a:pPr>
                <a:r>
                  <a:rPr lang="en-NZ"/>
                  <a:t>$/m2</a:t>
                </a:r>
              </a:p>
            </c:rich>
          </c:tx>
          <c:layout>
            <c:manualLayout>
              <c:xMode val="edge"/>
              <c:yMode val="edge"/>
              <c:x val="1.858097493211254E-2"/>
              <c:y val="7.0626974564036354E-2"/>
            </c:manualLayout>
          </c:layout>
          <c:overlay val="0"/>
        </c:title>
        <c:numFmt formatCode="&quot;$&quot;#,##0" sourceLinked="0"/>
        <c:majorTickMark val="out"/>
        <c:minorTickMark val="none"/>
        <c:tickLblPos val="nextTo"/>
        <c:crossAx val="392357760"/>
        <c:crosses val="autoZero"/>
        <c:crossBetween val="between"/>
      </c:valAx>
    </c:plotArea>
    <c:plotVisOnly val="1"/>
    <c:dispBlanksAs val="gap"/>
    <c:showDLblsOverMax val="0"/>
  </c:chart>
  <c:txPr>
    <a:bodyPr/>
    <a:lstStyle/>
    <a:p>
      <a:pPr>
        <a:defRPr>
          <a:latin typeface="Aptos" panose="020B00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02227462208937"/>
          <c:y val="0.22280625636081208"/>
          <c:w val="0.52671501957977174"/>
          <c:h val="0.67003883443141032"/>
        </c:manualLayout>
      </c:layout>
      <c:doughnutChart>
        <c:varyColors val="1"/>
        <c:dLbls>
          <c:showLegendKey val="0"/>
          <c:showVal val="0"/>
          <c:showCatName val="0"/>
          <c:showSerName val="0"/>
          <c:showPercent val="0"/>
          <c:showBubbleSize val="0"/>
          <c:showLeaderLines val="0"/>
        </c:dLbls>
        <c:firstSliceAng val="136"/>
        <c:holeSize val="50"/>
      </c:doughnutChart>
    </c:plotArea>
    <c:plotVisOnly val="1"/>
    <c:dispBlanksAs val="gap"/>
    <c:showDLblsOverMax val="0"/>
  </c:chart>
  <c:txPr>
    <a:bodyPr/>
    <a:lstStyle/>
    <a:p>
      <a:pPr>
        <a:defRPr sz="1400">
          <a:latin typeface="Aptos" panose="020B00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39971832789182E-2"/>
          <c:y val="0.14937834159618937"/>
          <c:w val="0.81126784456820944"/>
          <c:h val="0.61596262272771463"/>
        </c:manualLayout>
      </c:layout>
      <c:doughnutChart>
        <c:varyColors val="1"/>
        <c:ser>
          <c:idx val="0"/>
          <c:order val="0"/>
          <c:tx>
            <c:strRef>
              <c:f>Sheet1!$B$1</c:f>
              <c:strCache>
                <c:ptCount val="1"/>
                <c:pt idx="0">
                  <c:v>Sales</c:v>
                </c:pt>
              </c:strCache>
            </c:strRef>
          </c:tx>
          <c:spPr>
            <a:ln w="28575">
              <a:solidFill>
                <a:schemeClr val="bg1"/>
              </a:solidFill>
            </a:ln>
          </c:spPr>
          <c:dPt>
            <c:idx val="0"/>
            <c:bubble3D val="0"/>
            <c:spPr>
              <a:solidFill>
                <a:schemeClr val="tx2"/>
              </a:solidFill>
              <a:ln w="28575">
                <a:solidFill>
                  <a:schemeClr val="bg1"/>
                </a:solidFill>
              </a:ln>
            </c:spPr>
            <c:extLst>
              <c:ext xmlns:c16="http://schemas.microsoft.com/office/drawing/2014/chart" uri="{C3380CC4-5D6E-409C-BE32-E72D297353CC}">
                <c16:uniqueId val="{00000001-338E-476C-A1AC-15D6AA8DA23B}"/>
              </c:ext>
            </c:extLst>
          </c:dPt>
          <c:dPt>
            <c:idx val="1"/>
            <c:bubble3D val="0"/>
            <c:spPr>
              <a:solidFill>
                <a:schemeClr val="accent3"/>
              </a:solidFill>
              <a:ln w="28575">
                <a:solidFill>
                  <a:schemeClr val="bg1"/>
                </a:solidFill>
              </a:ln>
            </c:spPr>
            <c:extLst>
              <c:ext xmlns:c16="http://schemas.microsoft.com/office/drawing/2014/chart" uri="{C3380CC4-5D6E-409C-BE32-E72D297353CC}">
                <c16:uniqueId val="{00000003-338E-476C-A1AC-15D6AA8DA23B}"/>
              </c:ext>
            </c:extLst>
          </c:dPt>
          <c:dPt>
            <c:idx val="2"/>
            <c:bubble3D val="0"/>
            <c:spPr>
              <a:solidFill>
                <a:schemeClr val="accent1"/>
              </a:solidFill>
              <a:ln w="28575">
                <a:solidFill>
                  <a:schemeClr val="bg1"/>
                </a:solidFill>
              </a:ln>
            </c:spPr>
            <c:extLst>
              <c:ext xmlns:c16="http://schemas.microsoft.com/office/drawing/2014/chart" uri="{C3380CC4-5D6E-409C-BE32-E72D297353CC}">
                <c16:uniqueId val="{00000005-338E-476C-A1AC-15D6AA8DA23B}"/>
              </c:ext>
            </c:extLst>
          </c:dPt>
          <c:dPt>
            <c:idx val="3"/>
            <c:bubble3D val="0"/>
            <c:spPr>
              <a:solidFill>
                <a:schemeClr val="bg1">
                  <a:lumMod val="65000"/>
                </a:schemeClr>
              </a:solidFill>
              <a:ln w="28575">
                <a:solidFill>
                  <a:schemeClr val="bg1"/>
                </a:solidFill>
              </a:ln>
            </c:spPr>
            <c:extLst>
              <c:ext xmlns:c16="http://schemas.microsoft.com/office/drawing/2014/chart" uri="{C3380CC4-5D6E-409C-BE32-E72D297353CC}">
                <c16:uniqueId val="{00000007-338E-476C-A1AC-15D6AA8DA23B}"/>
              </c:ext>
            </c:extLst>
          </c:dPt>
          <c:dLbls>
            <c:delete val="1"/>
          </c:dLbls>
          <c:cat>
            <c:strRef>
              <c:f>Sheet1!$A$2:$A$5</c:f>
              <c:strCache>
                <c:ptCount val="4"/>
                <c:pt idx="0">
                  <c:v>Full exports</c:v>
                </c:pt>
                <c:pt idx="1">
                  <c:v>Full imports</c:v>
                </c:pt>
                <c:pt idx="2">
                  <c:v>Empty</c:v>
                </c:pt>
                <c:pt idx="3">
                  <c:v>Tranships</c:v>
                </c:pt>
              </c:strCache>
            </c:strRef>
          </c:cat>
          <c:val>
            <c:numRef>
              <c:f>Sheet1!$B$2:$B$5</c:f>
              <c:numCache>
                <c:formatCode>General</c:formatCode>
                <c:ptCount val="4"/>
                <c:pt idx="0">
                  <c:v>31</c:v>
                </c:pt>
                <c:pt idx="1">
                  <c:v>9</c:v>
                </c:pt>
                <c:pt idx="2">
                  <c:v>27</c:v>
                </c:pt>
                <c:pt idx="3">
                  <c:v>46</c:v>
                </c:pt>
              </c:numCache>
            </c:numRef>
          </c:val>
          <c:extLst>
            <c:ext xmlns:c16="http://schemas.microsoft.com/office/drawing/2014/chart" uri="{C3380CC4-5D6E-409C-BE32-E72D297353CC}">
              <c16:uniqueId val="{00000008-338E-476C-A1AC-15D6AA8DA23B}"/>
            </c:ext>
          </c:extLst>
        </c:ser>
        <c:dLbls>
          <c:showLegendKey val="0"/>
          <c:showVal val="1"/>
          <c:showCatName val="0"/>
          <c:showSerName val="0"/>
          <c:showPercent val="0"/>
          <c:showBubbleSize val="0"/>
          <c:showLeaderLines val="1"/>
        </c:dLbls>
        <c:firstSliceAng val="122"/>
        <c:holeSize val="50"/>
      </c:doughnutChart>
    </c:plotArea>
    <c:plotVisOnly val="1"/>
    <c:dispBlanksAs val="gap"/>
    <c:showDLblsOverMax val="0"/>
  </c:chart>
  <c:txPr>
    <a:bodyPr/>
    <a:lstStyle/>
    <a:p>
      <a:pPr>
        <a:defRPr sz="1400">
          <a:latin typeface="Aptos" panose="020B00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02227462208937"/>
          <c:y val="0.22280625636081208"/>
          <c:w val="0.52671501957977174"/>
          <c:h val="0.67003883443141032"/>
        </c:manualLayout>
      </c:layout>
      <c:doughnutChart>
        <c:varyColors val="1"/>
        <c:dLbls>
          <c:showLegendKey val="0"/>
          <c:showVal val="0"/>
          <c:showCatName val="0"/>
          <c:showSerName val="0"/>
          <c:showPercent val="0"/>
          <c:showBubbleSize val="0"/>
          <c:showLeaderLines val="0"/>
        </c:dLbls>
        <c:firstSliceAng val="136"/>
        <c:holeSize val="50"/>
      </c:doughnutChart>
    </c:plotArea>
    <c:plotVisOnly val="1"/>
    <c:dispBlanksAs val="gap"/>
    <c:showDLblsOverMax val="0"/>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39971832789182E-2"/>
          <c:y val="0.14937834159618937"/>
          <c:w val="0.81126784456820944"/>
          <c:h val="0.61596262272771463"/>
        </c:manualLayout>
      </c:layout>
      <c:doughnutChart>
        <c:varyColors val="1"/>
        <c:ser>
          <c:idx val="0"/>
          <c:order val="0"/>
          <c:tx>
            <c:strRef>
              <c:f>Sheet1!$B$1</c:f>
              <c:strCache>
                <c:ptCount val="1"/>
                <c:pt idx="0">
                  <c:v>Sales</c:v>
                </c:pt>
              </c:strCache>
            </c:strRef>
          </c:tx>
          <c:spPr>
            <a:ln w="28575">
              <a:solidFill>
                <a:schemeClr val="bg1"/>
              </a:solidFill>
            </a:ln>
          </c:spPr>
          <c:dPt>
            <c:idx val="0"/>
            <c:bubble3D val="0"/>
            <c:spPr>
              <a:solidFill>
                <a:schemeClr val="tx2"/>
              </a:solidFill>
              <a:ln w="28575">
                <a:solidFill>
                  <a:schemeClr val="bg1"/>
                </a:solidFill>
              </a:ln>
            </c:spPr>
            <c:extLst>
              <c:ext xmlns:c16="http://schemas.microsoft.com/office/drawing/2014/chart" uri="{C3380CC4-5D6E-409C-BE32-E72D297353CC}">
                <c16:uniqueId val="{00000001-E975-40CA-89E7-BDC9EC9F15B1}"/>
              </c:ext>
            </c:extLst>
          </c:dPt>
          <c:dPt>
            <c:idx val="1"/>
            <c:bubble3D val="0"/>
            <c:spPr>
              <a:solidFill>
                <a:schemeClr val="accent3"/>
              </a:solidFill>
              <a:ln w="28575">
                <a:solidFill>
                  <a:schemeClr val="bg1"/>
                </a:solidFill>
              </a:ln>
            </c:spPr>
            <c:extLst>
              <c:ext xmlns:c16="http://schemas.microsoft.com/office/drawing/2014/chart" uri="{C3380CC4-5D6E-409C-BE32-E72D297353CC}">
                <c16:uniqueId val="{00000003-E975-40CA-89E7-BDC9EC9F15B1}"/>
              </c:ext>
            </c:extLst>
          </c:dPt>
          <c:dPt>
            <c:idx val="2"/>
            <c:bubble3D val="0"/>
            <c:spPr>
              <a:solidFill>
                <a:schemeClr val="accent1"/>
              </a:solidFill>
              <a:ln w="28575">
                <a:solidFill>
                  <a:schemeClr val="bg1"/>
                </a:solidFill>
              </a:ln>
            </c:spPr>
            <c:extLst>
              <c:ext xmlns:c16="http://schemas.microsoft.com/office/drawing/2014/chart" uri="{C3380CC4-5D6E-409C-BE32-E72D297353CC}">
                <c16:uniqueId val="{00000005-E975-40CA-89E7-BDC9EC9F15B1}"/>
              </c:ext>
            </c:extLst>
          </c:dPt>
          <c:dPt>
            <c:idx val="3"/>
            <c:bubble3D val="0"/>
            <c:spPr>
              <a:solidFill>
                <a:schemeClr val="bg1">
                  <a:lumMod val="65000"/>
                </a:schemeClr>
              </a:solidFill>
              <a:ln w="28575">
                <a:solidFill>
                  <a:schemeClr val="bg1"/>
                </a:solidFill>
              </a:ln>
            </c:spPr>
            <c:extLst>
              <c:ext xmlns:c16="http://schemas.microsoft.com/office/drawing/2014/chart" uri="{C3380CC4-5D6E-409C-BE32-E72D297353CC}">
                <c16:uniqueId val="{00000007-E975-40CA-89E7-BDC9EC9F15B1}"/>
              </c:ext>
            </c:extLst>
          </c:dPt>
          <c:dLbls>
            <c:delete val="1"/>
          </c:dLbls>
          <c:cat>
            <c:strRef>
              <c:f>Sheet1!$A$2:$A$5</c:f>
              <c:strCache>
                <c:ptCount val="4"/>
                <c:pt idx="0">
                  <c:v>Logs</c:v>
                </c:pt>
                <c:pt idx="1">
                  <c:v>Fuel</c:v>
                </c:pt>
                <c:pt idx="2">
                  <c:v>Fertiliser</c:v>
                </c:pt>
                <c:pt idx="3">
                  <c:v>Other</c:v>
                </c:pt>
              </c:strCache>
            </c:strRef>
          </c:cat>
          <c:val>
            <c:numRef>
              <c:f>Sheet1!$B$2:$B$5</c:f>
              <c:numCache>
                <c:formatCode>General</c:formatCode>
                <c:ptCount val="4"/>
                <c:pt idx="0">
                  <c:v>462</c:v>
                </c:pt>
                <c:pt idx="1">
                  <c:v>229</c:v>
                </c:pt>
                <c:pt idx="2">
                  <c:v>61</c:v>
                </c:pt>
                <c:pt idx="3">
                  <c:v>53</c:v>
                </c:pt>
              </c:numCache>
            </c:numRef>
          </c:val>
          <c:extLst>
            <c:ext xmlns:c16="http://schemas.microsoft.com/office/drawing/2014/chart" uri="{C3380CC4-5D6E-409C-BE32-E72D297353CC}">
              <c16:uniqueId val="{00000006-E975-40CA-89E7-BDC9EC9F15B1}"/>
            </c:ext>
          </c:extLst>
        </c:ser>
        <c:dLbls>
          <c:showLegendKey val="0"/>
          <c:showVal val="1"/>
          <c:showCatName val="0"/>
          <c:showSerName val="0"/>
          <c:showPercent val="0"/>
          <c:showBubbleSize val="0"/>
          <c:showLeaderLines val="1"/>
        </c:dLbls>
        <c:firstSliceAng val="122"/>
        <c:holeSize val="50"/>
      </c:doughnutChart>
    </c:plotArea>
    <c:plotVisOnly val="1"/>
    <c:dispBlanksAs val="gap"/>
    <c:showDLblsOverMax val="0"/>
  </c:chart>
  <c:txPr>
    <a:bodyPr/>
    <a:lstStyle/>
    <a:p>
      <a:pPr>
        <a:defRPr sz="1400">
          <a:latin typeface="Aptos" panose="020B00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anose="020F0502020204030204" pitchFamily="34" charset="0"/>
                <a:cs typeface="Calibri" panose="020F0502020204030204" pitchFamily="34" charset="0"/>
              </a:defRPr>
            </a:pPr>
            <a:r>
              <a:rPr lang="en-US" dirty="0">
                <a:latin typeface="Calibri" panose="020F0502020204030204" pitchFamily="34" charset="0"/>
                <a:cs typeface="Calibri" panose="020F0502020204030204" pitchFamily="34" charset="0"/>
              </a:rPr>
              <a:t>This year EBITDA</a:t>
            </a:r>
          </a:p>
        </c:rich>
      </c:tx>
      <c:layout>
        <c:manualLayout>
          <c:xMode val="edge"/>
          <c:yMode val="edge"/>
          <c:x val="0.12065168683182895"/>
          <c:y val="1.9780062214445417E-2"/>
        </c:manualLayout>
      </c:layout>
      <c:overlay val="0"/>
    </c:title>
    <c:autoTitleDeleted val="0"/>
    <c:plotArea>
      <c:layout>
        <c:manualLayout>
          <c:layoutTarget val="inner"/>
          <c:xMode val="edge"/>
          <c:yMode val="edge"/>
          <c:x val="4.8639971832789182E-2"/>
          <c:y val="0.14937834159618937"/>
          <c:w val="0.68931662505601432"/>
          <c:h val="0.52337003013512196"/>
        </c:manualLayout>
      </c:layout>
      <c:doughnutChart>
        <c:varyColors val="1"/>
        <c:dLbls>
          <c:showLegendKey val="0"/>
          <c:showVal val="1"/>
          <c:showCatName val="0"/>
          <c:showSerName val="0"/>
          <c:showPercent val="0"/>
          <c:showBubbleSize val="0"/>
          <c:showLeaderLines val="0"/>
        </c:dLbls>
        <c:firstSliceAng val="122"/>
        <c:holeSize val="50"/>
      </c:doughnutChart>
    </c:plotArea>
    <c:legend>
      <c:legendPos val="b"/>
      <c:layout>
        <c:manualLayout>
          <c:xMode val="edge"/>
          <c:yMode val="edge"/>
          <c:x val="2.5252525252525255E-3"/>
          <c:y val="0.72075775250315943"/>
          <c:w val="0.79862524806350421"/>
          <c:h val="0.25266112569262178"/>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Last YTD EBITDA</a:t>
            </a:r>
          </a:p>
        </c:rich>
      </c:tx>
      <c:layout>
        <c:manualLayout>
          <c:xMode val="edge"/>
          <c:yMode val="edge"/>
          <c:x val="0.11658664618142245"/>
          <c:y val="1.0520802955186157E-2"/>
        </c:manualLayout>
      </c:layout>
      <c:overlay val="0"/>
    </c:title>
    <c:autoTitleDeleted val="0"/>
    <c:plotArea>
      <c:layout>
        <c:manualLayout>
          <c:layoutTarget val="inner"/>
          <c:xMode val="edge"/>
          <c:yMode val="edge"/>
          <c:x val="4.8639971832789182E-2"/>
          <c:y val="0.14937834159618937"/>
          <c:w val="0.68931662505601432"/>
          <c:h val="0.52337003013512196"/>
        </c:manualLayout>
      </c:layout>
      <c:doughnutChart>
        <c:varyColors val="1"/>
        <c:ser>
          <c:idx val="0"/>
          <c:order val="0"/>
          <c:tx>
            <c:strRef>
              <c:f>Sheet1!$B$1</c:f>
              <c:strCache>
                <c:ptCount val="1"/>
                <c:pt idx="0">
                  <c:v>Sales</c:v>
                </c:pt>
              </c:strCache>
            </c:strRef>
          </c:tx>
          <c:spPr>
            <a:ln w="28575">
              <a:solidFill>
                <a:schemeClr val="bg1"/>
              </a:solidFill>
            </a:ln>
          </c:spPr>
          <c:dPt>
            <c:idx val="0"/>
            <c:bubble3D val="0"/>
            <c:spPr>
              <a:solidFill>
                <a:schemeClr val="tx2"/>
              </a:solidFill>
              <a:ln w="28575">
                <a:solidFill>
                  <a:schemeClr val="bg1"/>
                </a:solidFill>
              </a:ln>
            </c:spPr>
            <c:extLst>
              <c:ext xmlns:c16="http://schemas.microsoft.com/office/drawing/2014/chart" uri="{C3380CC4-5D6E-409C-BE32-E72D297353CC}">
                <c16:uniqueId val="{00000001-BCA0-4B7B-B6AC-1EC748368056}"/>
              </c:ext>
            </c:extLst>
          </c:dPt>
          <c:dPt>
            <c:idx val="1"/>
            <c:bubble3D val="0"/>
            <c:spPr>
              <a:solidFill>
                <a:schemeClr val="accent3"/>
              </a:solidFill>
              <a:ln w="28575">
                <a:solidFill>
                  <a:schemeClr val="bg1"/>
                </a:solidFill>
              </a:ln>
            </c:spPr>
            <c:extLst>
              <c:ext xmlns:c16="http://schemas.microsoft.com/office/drawing/2014/chart" uri="{C3380CC4-5D6E-409C-BE32-E72D297353CC}">
                <c16:uniqueId val="{00000003-BCA0-4B7B-B6AC-1EC748368056}"/>
              </c:ext>
            </c:extLst>
          </c:dPt>
          <c:dPt>
            <c:idx val="2"/>
            <c:bubble3D val="0"/>
            <c:spPr>
              <a:solidFill>
                <a:schemeClr val="accent1"/>
              </a:solidFill>
              <a:ln w="28575">
                <a:solidFill>
                  <a:schemeClr val="bg1"/>
                </a:solidFill>
              </a:ln>
            </c:spPr>
            <c:extLst>
              <c:ext xmlns:c16="http://schemas.microsoft.com/office/drawing/2014/chart" uri="{C3380CC4-5D6E-409C-BE32-E72D297353CC}">
                <c16:uniqueId val="{00000005-BCA0-4B7B-B6AC-1EC748368056}"/>
              </c:ext>
            </c:extLst>
          </c:dPt>
          <c:dLbls>
            <c:dLbl>
              <c:idx val="0"/>
              <c:layout>
                <c:manualLayout>
                  <c:x val="-0.10569105691056911"/>
                  <c:y val="6.7901234567901231E-2"/>
                </c:manualLayout>
              </c:layout>
              <c:tx>
                <c:rich>
                  <a:bodyPr/>
                  <a:lstStyle/>
                  <a:p>
                    <a:r>
                      <a:rPr lang="en-US" dirty="0">
                        <a:latin typeface="Calibri" panose="020F0502020204030204" pitchFamily="34" charset="0"/>
                        <a:cs typeface="Calibri" panose="020F0502020204030204" pitchFamily="34" charset="0"/>
                      </a:rPr>
                      <a:t>53%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CA0-4B7B-B6AC-1EC748368056}"/>
                </c:ext>
              </c:extLst>
            </c:dLbl>
            <c:dLbl>
              <c:idx val="1"/>
              <c:layout>
                <c:manualLayout>
                  <c:x val="0.11788617886178862"/>
                  <c:y val="-8.3333333333333329E-2"/>
                </c:manualLayout>
              </c:layout>
              <c:tx>
                <c:rich>
                  <a:bodyPr/>
                  <a:lstStyle/>
                  <a:p>
                    <a:pPr>
                      <a:defRPr/>
                    </a:pPr>
                    <a:r>
                      <a:rPr lang="en-US"/>
                      <a:t>40%</a:t>
                    </a:r>
                  </a:p>
                </c:rich>
              </c:tx>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CA0-4B7B-B6AC-1EC748368056}"/>
                </c:ext>
              </c:extLst>
            </c:dLbl>
            <c:dLbl>
              <c:idx val="2"/>
              <c:layout>
                <c:manualLayout>
                  <c:x val="0.13414634146341464"/>
                  <c:y val="5.5555555555555552E-2"/>
                </c:manualLayout>
              </c:layout>
              <c:tx>
                <c:rich>
                  <a:bodyPr/>
                  <a:lstStyle/>
                  <a:p>
                    <a:fld id="{AF2EC222-6DED-41EC-804F-5BF9DAE60693}" type="PERCENTAGE">
                      <a:rPr lang="en-US">
                        <a:latin typeface="Calibri" panose="020F0502020204030204" pitchFamily="34" charset="0"/>
                        <a:cs typeface="Calibri" panose="020F0502020204030204" pitchFamily="34" charset="0"/>
                      </a:rPr>
                      <a:pPr/>
                      <a:t>[PERCENTAGE]</a:t>
                    </a:fld>
                    <a:endParaRPr lang="en-NZ"/>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A0-4B7B-B6AC-1EC748368056}"/>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Port operations</c:v>
                </c:pt>
                <c:pt idx="1">
                  <c:v>Investment properties</c:v>
                </c:pt>
                <c:pt idx="2">
                  <c:v>Gain on asset sales</c:v>
                </c:pt>
              </c:strCache>
            </c:strRef>
          </c:cat>
          <c:val>
            <c:numRef>
              <c:f>Sheet1!$B$2:$B$4</c:f>
              <c:numCache>
                <c:formatCode>General</c:formatCode>
                <c:ptCount val="3"/>
                <c:pt idx="0">
                  <c:v>14.6</c:v>
                </c:pt>
                <c:pt idx="1">
                  <c:v>10.9</c:v>
                </c:pt>
                <c:pt idx="2">
                  <c:v>1.8</c:v>
                </c:pt>
              </c:numCache>
            </c:numRef>
          </c:val>
          <c:extLst>
            <c:ext xmlns:c16="http://schemas.microsoft.com/office/drawing/2014/chart" uri="{C3380CC4-5D6E-409C-BE32-E72D297353CC}">
              <c16:uniqueId val="{00000006-BCA0-4B7B-B6AC-1EC748368056}"/>
            </c:ext>
          </c:extLst>
        </c:ser>
        <c:dLbls>
          <c:showLegendKey val="0"/>
          <c:showVal val="1"/>
          <c:showCatName val="0"/>
          <c:showSerName val="0"/>
          <c:showPercent val="0"/>
          <c:showBubbleSize val="0"/>
          <c:showLeaderLines val="0"/>
        </c:dLbls>
        <c:firstSliceAng val="122"/>
        <c:holeSize val="50"/>
      </c:doughnutChart>
    </c:plotArea>
    <c:legend>
      <c:legendPos val="b"/>
      <c:layout>
        <c:manualLayout>
          <c:xMode val="edge"/>
          <c:yMode val="edge"/>
          <c:x val="8.9204276294731447E-2"/>
          <c:y val="0.74612058909303003"/>
          <c:w val="0.76179533960693935"/>
          <c:h val="0.20758311461067366"/>
        </c:manualLayout>
      </c:layout>
      <c:overlay val="0"/>
    </c:legend>
    <c:plotVisOnly val="1"/>
    <c:dispBlanksAs val="gap"/>
    <c:showDLblsOverMax val="0"/>
  </c:chart>
  <c:txPr>
    <a:bodyPr/>
    <a:lstStyle/>
    <a:p>
      <a:pPr>
        <a:defRPr sz="1400">
          <a:latin typeface="Aptos" panose="020B00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This YTD EBITDA</a:t>
            </a:r>
          </a:p>
        </c:rich>
      </c:tx>
      <c:layout>
        <c:manualLayout>
          <c:xMode val="edge"/>
          <c:yMode val="edge"/>
          <c:x val="0.12471672748223545"/>
          <c:y val="1.0520802955186157E-2"/>
        </c:manualLayout>
      </c:layout>
      <c:overlay val="0"/>
    </c:title>
    <c:autoTitleDeleted val="0"/>
    <c:plotArea>
      <c:layout>
        <c:manualLayout>
          <c:layoutTarget val="inner"/>
          <c:xMode val="edge"/>
          <c:yMode val="edge"/>
          <c:x val="4.8639971832789182E-2"/>
          <c:y val="0.14937834159618937"/>
          <c:w val="0.68931662505601432"/>
          <c:h val="0.52337003013512196"/>
        </c:manualLayout>
      </c:layout>
      <c:doughnutChart>
        <c:varyColors val="1"/>
        <c:ser>
          <c:idx val="0"/>
          <c:order val="0"/>
          <c:tx>
            <c:strRef>
              <c:f>Sheet1!$B$1</c:f>
              <c:strCache>
                <c:ptCount val="1"/>
                <c:pt idx="0">
                  <c:v>Sales</c:v>
                </c:pt>
              </c:strCache>
            </c:strRef>
          </c:tx>
          <c:spPr>
            <a:ln w="28575">
              <a:solidFill>
                <a:schemeClr val="bg1"/>
              </a:solidFill>
            </a:ln>
          </c:spPr>
          <c:dPt>
            <c:idx val="0"/>
            <c:bubble3D val="0"/>
            <c:spPr>
              <a:solidFill>
                <a:schemeClr val="tx2"/>
              </a:solidFill>
              <a:ln w="28575">
                <a:solidFill>
                  <a:schemeClr val="bg1"/>
                </a:solidFill>
              </a:ln>
            </c:spPr>
            <c:extLst>
              <c:ext xmlns:c16="http://schemas.microsoft.com/office/drawing/2014/chart" uri="{C3380CC4-5D6E-409C-BE32-E72D297353CC}">
                <c16:uniqueId val="{00000001-BCA0-4B7B-B6AC-1EC748368056}"/>
              </c:ext>
            </c:extLst>
          </c:dPt>
          <c:dPt>
            <c:idx val="1"/>
            <c:bubble3D val="0"/>
            <c:spPr>
              <a:solidFill>
                <a:schemeClr val="accent3"/>
              </a:solidFill>
              <a:ln w="28575">
                <a:solidFill>
                  <a:schemeClr val="bg1"/>
                </a:solidFill>
              </a:ln>
            </c:spPr>
            <c:extLst>
              <c:ext xmlns:c16="http://schemas.microsoft.com/office/drawing/2014/chart" uri="{C3380CC4-5D6E-409C-BE32-E72D297353CC}">
                <c16:uniqueId val="{00000003-BCA0-4B7B-B6AC-1EC748368056}"/>
              </c:ext>
            </c:extLst>
          </c:dPt>
          <c:dPt>
            <c:idx val="2"/>
            <c:bubble3D val="0"/>
            <c:spPr>
              <a:solidFill>
                <a:schemeClr val="accent1"/>
              </a:solidFill>
              <a:ln w="28575">
                <a:solidFill>
                  <a:schemeClr val="bg1"/>
                </a:solidFill>
              </a:ln>
            </c:spPr>
            <c:extLst>
              <c:ext xmlns:c16="http://schemas.microsoft.com/office/drawing/2014/chart" uri="{C3380CC4-5D6E-409C-BE32-E72D297353CC}">
                <c16:uniqueId val="{00000005-BCA0-4B7B-B6AC-1EC748368056}"/>
              </c:ext>
            </c:extLst>
          </c:dPt>
          <c:dLbls>
            <c:dLbl>
              <c:idx val="0"/>
              <c:layout>
                <c:manualLayout>
                  <c:x val="-0.14227642276422761"/>
                  <c:y val="6.790123456790123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CA0-4B7B-B6AC-1EC748368056}"/>
                </c:ext>
              </c:extLst>
            </c:dLbl>
            <c:dLbl>
              <c:idx val="1"/>
              <c:layout>
                <c:manualLayout>
                  <c:x val="0.10569105691056911"/>
                  <c:y val="-0.1296296296296296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CA0-4B7B-B6AC-1EC748368056}"/>
                </c:ext>
              </c:extLst>
            </c:dLbl>
            <c:dLbl>
              <c:idx val="2"/>
              <c:layout>
                <c:manualLayout>
                  <c:x val="0.15040650406504066"/>
                  <c:y val="2.7777777777777721E-2"/>
                </c:manualLayout>
              </c:layout>
              <c:tx>
                <c:rich>
                  <a:bodyPr/>
                  <a:lstStyle/>
                  <a:p>
                    <a:fld id="{96A3F5DA-F136-407A-8B28-14C3F3C07FBA}" type="PERCENTAGE">
                      <a:rPr lang="en-US">
                        <a:latin typeface="Calibri" panose="020F0502020204030204" pitchFamily="34" charset="0"/>
                        <a:cs typeface="Calibri" panose="020F0502020204030204" pitchFamily="34" charset="0"/>
                      </a:rPr>
                      <a:pPr/>
                      <a:t>[PERCENTAGE]</a:t>
                    </a:fld>
                    <a:endParaRPr lang="en-NZ"/>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A0-4B7B-B6AC-1EC748368056}"/>
                </c:ext>
              </c:extLst>
            </c:dLbl>
            <c:spPr>
              <a:noFill/>
              <a:ln>
                <a:noFill/>
              </a:ln>
              <a:effectLst/>
            </c:spP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Port operations</c:v>
                </c:pt>
                <c:pt idx="1">
                  <c:v>Investment properties</c:v>
                </c:pt>
                <c:pt idx="2">
                  <c:v>Gain on asset sales</c:v>
                </c:pt>
              </c:strCache>
            </c:strRef>
          </c:cat>
          <c:val>
            <c:numRef>
              <c:f>Sheet1!$B$2:$B$4</c:f>
              <c:numCache>
                <c:formatCode>General</c:formatCode>
                <c:ptCount val="3"/>
                <c:pt idx="0">
                  <c:v>10.6</c:v>
                </c:pt>
                <c:pt idx="1">
                  <c:v>11.6</c:v>
                </c:pt>
                <c:pt idx="2">
                  <c:v>6.4</c:v>
                </c:pt>
              </c:numCache>
            </c:numRef>
          </c:val>
          <c:extLst>
            <c:ext xmlns:c16="http://schemas.microsoft.com/office/drawing/2014/chart" uri="{C3380CC4-5D6E-409C-BE32-E72D297353CC}">
              <c16:uniqueId val="{00000006-BCA0-4B7B-B6AC-1EC748368056}"/>
            </c:ext>
          </c:extLst>
        </c:ser>
        <c:dLbls>
          <c:showLegendKey val="0"/>
          <c:showVal val="1"/>
          <c:showCatName val="0"/>
          <c:showSerName val="0"/>
          <c:showPercent val="0"/>
          <c:showBubbleSize val="0"/>
          <c:showLeaderLines val="0"/>
        </c:dLbls>
        <c:firstSliceAng val="122"/>
        <c:holeSize val="50"/>
      </c:doughnutChart>
    </c:plotArea>
    <c:legend>
      <c:legendPos val="b"/>
      <c:layout>
        <c:manualLayout>
          <c:xMode val="edge"/>
          <c:yMode val="edge"/>
          <c:x val="0"/>
          <c:y val="0.75779478954019641"/>
          <c:w val="0.79862524806350421"/>
          <c:h val="0.1971055701370662"/>
        </c:manualLayout>
      </c:layout>
      <c:overlay val="0"/>
    </c:legend>
    <c:plotVisOnly val="1"/>
    <c:dispBlanksAs val="gap"/>
    <c:showDLblsOverMax val="0"/>
  </c:chart>
  <c:txPr>
    <a:bodyPr/>
    <a:lstStyle/>
    <a:p>
      <a:pPr>
        <a:defRPr sz="1400">
          <a:latin typeface="Aptos" panose="020B00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0.75508</cdr:x>
      <cdr:y>0.12244</cdr:y>
    </cdr:from>
    <cdr:to>
      <cdr:x>0.94224</cdr:x>
      <cdr:y>0.28571</cdr:y>
    </cdr:to>
    <cdr:sp macro="" textlink="">
      <cdr:nvSpPr>
        <cdr:cNvPr id="2" name="TextBox 1"/>
        <cdr:cNvSpPr txBox="1"/>
      </cdr:nvSpPr>
      <cdr:spPr>
        <a:xfrm xmlns:a="http://schemas.openxmlformats.org/drawingml/2006/main">
          <a:off x="3586473" y="457174"/>
          <a:ext cx="888973" cy="609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SG" sz="1400" dirty="0">
              <a:latin typeface="Calibri" panose="020F0502020204030204" pitchFamily="34" charset="0"/>
              <a:cs typeface="Calibri" panose="020F0502020204030204" pitchFamily="34" charset="0"/>
            </a:rPr>
            <a:t>Empty 24%</a:t>
          </a:r>
          <a:endParaRPr lang="en-NZ"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0.04337</cdr:x>
      <cdr:y>0.67835</cdr:y>
    </cdr:from>
    <cdr:to>
      <cdr:x>0.26745</cdr:x>
      <cdr:y>0.84264</cdr:y>
    </cdr:to>
    <cdr:sp macro="" textlink="">
      <cdr:nvSpPr>
        <cdr:cNvPr id="3" name="TextBox 2"/>
        <cdr:cNvSpPr txBox="1"/>
      </cdr:nvSpPr>
      <cdr:spPr>
        <a:xfrm xmlns:a="http://schemas.openxmlformats.org/drawingml/2006/main">
          <a:off x="205992" y="2532840"/>
          <a:ext cx="1064335" cy="6134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SG" sz="1400" dirty="0">
              <a:latin typeface="Calibri" panose="020F0502020204030204" pitchFamily="34" charset="0"/>
              <a:cs typeface="Calibri" panose="020F0502020204030204" pitchFamily="34" charset="0"/>
            </a:rPr>
            <a:t>Full imports </a:t>
          </a:r>
        </a:p>
        <a:p xmlns:a="http://schemas.openxmlformats.org/drawingml/2006/main">
          <a:pPr algn="r"/>
          <a:r>
            <a:rPr lang="en-SG" sz="1400" dirty="0">
              <a:latin typeface="Calibri" panose="020F0502020204030204" pitchFamily="34" charset="0"/>
              <a:cs typeface="Calibri" panose="020F0502020204030204" pitchFamily="34" charset="0"/>
            </a:rPr>
            <a:t>8%</a:t>
          </a:r>
          <a:endParaRPr lang="en-NZ"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0.51282</cdr:x>
      <cdr:y>0.85674</cdr:y>
    </cdr:from>
    <cdr:to>
      <cdr:x>0.74075</cdr:x>
      <cdr:y>1</cdr:y>
    </cdr:to>
    <cdr:sp macro="" textlink="">
      <cdr:nvSpPr>
        <cdr:cNvPr id="4" name="TextBox 3"/>
        <cdr:cNvSpPr txBox="1"/>
      </cdr:nvSpPr>
      <cdr:spPr>
        <a:xfrm xmlns:a="http://schemas.openxmlformats.org/drawingml/2006/main">
          <a:off x="2435794" y="3198896"/>
          <a:ext cx="1082621" cy="534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SG" sz="1400" dirty="0">
              <a:latin typeface="Calibri" panose="020F0502020204030204" pitchFamily="34" charset="0"/>
              <a:cs typeface="Calibri" panose="020F0502020204030204" pitchFamily="34" charset="0"/>
            </a:rPr>
            <a:t>Full Exports 27%</a:t>
          </a:r>
          <a:endParaRPr lang="en-NZ"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0.12369</cdr:x>
      <cdr:y>0.17742</cdr:y>
    </cdr:from>
    <cdr:to>
      <cdr:x>0.34828</cdr:x>
      <cdr:y>0.34069</cdr:y>
    </cdr:to>
    <cdr:sp macro="" textlink="">
      <cdr:nvSpPr>
        <cdr:cNvPr id="5" name="TextBox 4"/>
        <cdr:cNvSpPr txBox="1"/>
      </cdr:nvSpPr>
      <cdr:spPr>
        <a:xfrm xmlns:a="http://schemas.openxmlformats.org/drawingml/2006/main">
          <a:off x="587522" y="662455"/>
          <a:ext cx="1066758" cy="609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SG" sz="1400" dirty="0">
              <a:latin typeface="Calibri" panose="020F0502020204030204" pitchFamily="34" charset="0"/>
              <a:cs typeface="Calibri" panose="020F0502020204030204" pitchFamily="34" charset="0"/>
            </a:rPr>
            <a:t>Transship 41%</a:t>
          </a:r>
          <a:endParaRPr lang="en-NZ" sz="1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0.75049</cdr:x>
      <cdr:y>0.5</cdr:y>
    </cdr:from>
    <cdr:to>
      <cdr:x>1</cdr:x>
      <cdr:y>0.66327</cdr:y>
    </cdr:to>
    <cdr:sp macro="" textlink="">
      <cdr:nvSpPr>
        <cdr:cNvPr id="2" name="TextBox 1"/>
        <cdr:cNvSpPr txBox="1"/>
      </cdr:nvSpPr>
      <cdr:spPr>
        <a:xfrm xmlns:a="http://schemas.openxmlformats.org/drawingml/2006/main">
          <a:off x="3667168" y="1866900"/>
          <a:ext cx="1219197" cy="609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SG" sz="1400" dirty="0">
              <a:latin typeface="Calibri" panose="020F0502020204030204" pitchFamily="34" charset="0"/>
              <a:cs typeface="Calibri" panose="020F0502020204030204" pitchFamily="34" charset="0"/>
            </a:rPr>
            <a:t>Fertiliser </a:t>
          </a:r>
        </a:p>
        <a:p xmlns:a="http://schemas.openxmlformats.org/drawingml/2006/main">
          <a:r>
            <a:rPr lang="en-SG" sz="1400" dirty="0">
              <a:latin typeface="Calibri" panose="020F0502020204030204" pitchFamily="34" charset="0"/>
              <a:cs typeface="Calibri" panose="020F0502020204030204" pitchFamily="34" charset="0"/>
            </a:rPr>
            <a:t>8%</a:t>
          </a:r>
          <a:endParaRPr lang="en-NZ"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0.71123</cdr:x>
      <cdr:y>0.28571</cdr:y>
    </cdr:from>
    <cdr:to>
      <cdr:x>1</cdr:x>
      <cdr:y>0.36735</cdr:y>
    </cdr:to>
    <cdr:sp macro="" textlink="">
      <cdr:nvSpPr>
        <cdr:cNvPr id="3" name="TextBox 2"/>
        <cdr:cNvSpPr txBox="1"/>
      </cdr:nvSpPr>
      <cdr:spPr>
        <a:xfrm xmlns:a="http://schemas.openxmlformats.org/drawingml/2006/main">
          <a:off x="3378200" y="1066784"/>
          <a:ext cx="1371600" cy="304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SG" sz="1400" dirty="0">
              <a:latin typeface="Calibri" panose="020F0502020204030204" pitchFamily="34" charset="0"/>
              <a:cs typeface="Calibri" panose="020F0502020204030204" pitchFamily="34" charset="0"/>
            </a:rPr>
            <a:t>Fuel 28%</a:t>
          </a:r>
          <a:endParaRPr lang="en-NZ"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0.06417</cdr:x>
      <cdr:y>0.53061</cdr:y>
    </cdr:from>
    <cdr:to>
      <cdr:x>0.35294</cdr:x>
      <cdr:y>0.61224</cdr:y>
    </cdr:to>
    <cdr:sp macro="" textlink="">
      <cdr:nvSpPr>
        <cdr:cNvPr id="4" name="TextBox 3"/>
        <cdr:cNvSpPr txBox="1"/>
      </cdr:nvSpPr>
      <cdr:spPr>
        <a:xfrm xmlns:a="http://schemas.openxmlformats.org/drawingml/2006/main">
          <a:off x="304800" y="1981199"/>
          <a:ext cx="1371600" cy="304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SG" sz="1400" dirty="0">
              <a:latin typeface="Calibri" panose="020F0502020204030204" pitchFamily="34" charset="0"/>
              <a:cs typeface="Calibri" panose="020F0502020204030204" pitchFamily="34" charset="0"/>
            </a:rPr>
            <a:t>Logs 57%</a:t>
          </a:r>
          <a:endParaRPr lang="en-NZ"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0.72193</cdr:x>
      <cdr:y>0.73469</cdr:y>
    </cdr:from>
    <cdr:to>
      <cdr:x>0.94652</cdr:x>
      <cdr:y>0.81633</cdr:y>
    </cdr:to>
    <cdr:sp macro="" textlink="">
      <cdr:nvSpPr>
        <cdr:cNvPr id="5" name="TextBox 4"/>
        <cdr:cNvSpPr txBox="1"/>
      </cdr:nvSpPr>
      <cdr:spPr>
        <a:xfrm xmlns:a="http://schemas.openxmlformats.org/drawingml/2006/main">
          <a:off x="3429000" y="2743200"/>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SG" sz="1400" dirty="0">
              <a:latin typeface="Calibri" panose="020F0502020204030204" pitchFamily="34" charset="0"/>
              <a:cs typeface="Calibri" panose="020F0502020204030204" pitchFamily="34" charset="0"/>
            </a:rPr>
            <a:t>Other 7%</a:t>
          </a:r>
          <a:endParaRPr lang="en-NZ" sz="1400" dirty="0">
            <a:latin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vl1pPr>
          </a:lstStyle>
          <a:p>
            <a:fld id="{B397D1D5-52F3-4551-A103-D6A3892D1343}" type="datetimeFigureOut">
              <a:rPr lang="en-NZ" smtClean="0"/>
              <a:t>4/03/2025</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5F239F-4CE5-4171-B08A-05CFE959C4E1}" type="slidenum">
              <a:rPr lang="en-NZ" smtClean="0"/>
              <a:t>‹#›</a:t>
            </a:fld>
            <a:endParaRPr lang="en-NZ"/>
          </a:p>
        </p:txBody>
      </p:sp>
    </p:spTree>
    <p:extLst>
      <p:ext uri="{BB962C8B-B14F-4D97-AF65-F5344CB8AC3E}">
        <p14:creationId xmlns:p14="http://schemas.microsoft.com/office/powerpoint/2010/main" val="275338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5F239F-4CE5-4171-B08A-05CFE959C4E1}" type="slidenum">
              <a:rPr lang="en-NZ" smtClean="0"/>
              <a:t>1</a:t>
            </a:fld>
            <a:endParaRPr lang="en-NZ"/>
          </a:p>
        </p:txBody>
      </p:sp>
    </p:spTree>
    <p:extLst>
      <p:ext uri="{BB962C8B-B14F-4D97-AF65-F5344CB8AC3E}">
        <p14:creationId xmlns:p14="http://schemas.microsoft.com/office/powerpoint/2010/main" val="358867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5F239F-4CE5-4171-B08A-05CFE959C4E1}" type="slidenum">
              <a:rPr lang="en-NZ" smtClean="0"/>
              <a:t>5</a:t>
            </a:fld>
            <a:endParaRPr lang="en-NZ"/>
          </a:p>
        </p:txBody>
      </p:sp>
    </p:spTree>
    <p:extLst>
      <p:ext uri="{BB962C8B-B14F-4D97-AF65-F5344CB8AC3E}">
        <p14:creationId xmlns:p14="http://schemas.microsoft.com/office/powerpoint/2010/main" val="247262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5F239F-4CE5-4171-B08A-05CFE959C4E1}" type="slidenum">
              <a:rPr lang="en-NZ" smtClean="0"/>
              <a:t>10</a:t>
            </a:fld>
            <a:endParaRPr lang="en-NZ"/>
          </a:p>
        </p:txBody>
      </p:sp>
    </p:spTree>
    <p:extLst>
      <p:ext uri="{BB962C8B-B14F-4D97-AF65-F5344CB8AC3E}">
        <p14:creationId xmlns:p14="http://schemas.microsoft.com/office/powerpoint/2010/main" val="296407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GS - </a:t>
            </a:r>
            <a:r>
              <a:rPr lang="en-NZ" b="1" i="1" dirty="0"/>
              <a:t>Everyone</a:t>
            </a:r>
            <a:r>
              <a:rPr lang="en-NZ" i="1" dirty="0"/>
              <a:t> will go home healthy and safe</a:t>
            </a:r>
            <a:endParaRPr lang="en-NZ" dirty="0"/>
          </a:p>
        </p:txBody>
      </p:sp>
      <p:sp>
        <p:nvSpPr>
          <p:cNvPr id="4" name="Slide Number Placeholder 3"/>
          <p:cNvSpPr>
            <a:spLocks noGrp="1"/>
          </p:cNvSpPr>
          <p:nvPr>
            <p:ph type="sldNum" sz="quarter" idx="10"/>
          </p:nvPr>
        </p:nvSpPr>
        <p:spPr/>
        <p:txBody>
          <a:bodyPr/>
          <a:lstStyle/>
          <a:p>
            <a:fld id="{10EC06DD-FF06-4C0C-93C2-34801D45D477}" type="slidenum">
              <a:rPr lang="en-NZ" smtClean="0"/>
              <a:t>15</a:t>
            </a:fld>
            <a:endParaRPr lang="en-NZ" dirty="0"/>
          </a:p>
        </p:txBody>
      </p:sp>
    </p:spTree>
    <p:extLst>
      <p:ext uri="{BB962C8B-B14F-4D97-AF65-F5344CB8AC3E}">
        <p14:creationId xmlns:p14="http://schemas.microsoft.com/office/powerpoint/2010/main" val="358577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GS - </a:t>
            </a:r>
            <a:r>
              <a:rPr lang="en-NZ" b="1" i="1" dirty="0"/>
              <a:t>Everyone</a:t>
            </a:r>
            <a:r>
              <a:rPr lang="en-NZ" i="1" dirty="0"/>
              <a:t> will go home healthy and safe</a:t>
            </a:r>
            <a:endParaRPr lang="en-NZ" dirty="0"/>
          </a:p>
        </p:txBody>
      </p:sp>
      <p:sp>
        <p:nvSpPr>
          <p:cNvPr id="4" name="Slide Number Placeholder 3"/>
          <p:cNvSpPr>
            <a:spLocks noGrp="1"/>
          </p:cNvSpPr>
          <p:nvPr>
            <p:ph type="sldNum" sz="quarter" idx="10"/>
          </p:nvPr>
        </p:nvSpPr>
        <p:spPr/>
        <p:txBody>
          <a:bodyPr/>
          <a:lstStyle/>
          <a:p>
            <a:fld id="{10EC06DD-FF06-4C0C-93C2-34801D45D477}" type="slidenum">
              <a:rPr lang="en-NZ" smtClean="0"/>
              <a:t>16</a:t>
            </a:fld>
            <a:endParaRPr lang="en-NZ" dirty="0"/>
          </a:p>
        </p:txBody>
      </p:sp>
    </p:spTree>
    <p:extLst>
      <p:ext uri="{BB962C8B-B14F-4D97-AF65-F5344CB8AC3E}">
        <p14:creationId xmlns:p14="http://schemas.microsoft.com/office/powerpoint/2010/main" val="120417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GS - </a:t>
            </a:r>
            <a:r>
              <a:rPr lang="en-NZ" b="1" i="1" dirty="0"/>
              <a:t>Everyone</a:t>
            </a:r>
            <a:r>
              <a:rPr lang="en-NZ" i="1" dirty="0"/>
              <a:t> will go home healthy and safe</a:t>
            </a:r>
            <a:endParaRPr lang="en-NZ" dirty="0"/>
          </a:p>
        </p:txBody>
      </p:sp>
      <p:sp>
        <p:nvSpPr>
          <p:cNvPr id="4" name="Slide Number Placeholder 3"/>
          <p:cNvSpPr>
            <a:spLocks noGrp="1"/>
          </p:cNvSpPr>
          <p:nvPr>
            <p:ph type="sldNum" sz="quarter" idx="10"/>
          </p:nvPr>
        </p:nvSpPr>
        <p:spPr/>
        <p:txBody>
          <a:bodyPr/>
          <a:lstStyle/>
          <a:p>
            <a:fld id="{10EC06DD-FF06-4C0C-93C2-34801D45D477}" type="slidenum">
              <a:rPr lang="en-NZ" smtClean="0"/>
              <a:t>17</a:t>
            </a:fld>
            <a:endParaRPr lang="en-NZ" dirty="0"/>
          </a:p>
        </p:txBody>
      </p:sp>
    </p:spTree>
    <p:extLst>
      <p:ext uri="{BB962C8B-B14F-4D97-AF65-F5344CB8AC3E}">
        <p14:creationId xmlns:p14="http://schemas.microsoft.com/office/powerpoint/2010/main" val="63855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GS - </a:t>
            </a:r>
            <a:r>
              <a:rPr lang="en-NZ" b="1" i="1" dirty="0"/>
              <a:t>Everyone</a:t>
            </a:r>
            <a:r>
              <a:rPr lang="en-NZ" i="1" dirty="0"/>
              <a:t> will go home healthy and safe</a:t>
            </a:r>
            <a:endParaRPr lang="en-NZ" dirty="0"/>
          </a:p>
        </p:txBody>
      </p:sp>
      <p:sp>
        <p:nvSpPr>
          <p:cNvPr id="4" name="Slide Number Placeholder 3"/>
          <p:cNvSpPr>
            <a:spLocks noGrp="1"/>
          </p:cNvSpPr>
          <p:nvPr>
            <p:ph type="sldNum" sz="quarter" idx="10"/>
          </p:nvPr>
        </p:nvSpPr>
        <p:spPr/>
        <p:txBody>
          <a:bodyPr/>
          <a:lstStyle/>
          <a:p>
            <a:fld id="{10EC06DD-FF06-4C0C-93C2-34801D45D477}" type="slidenum">
              <a:rPr lang="en-NZ" smtClean="0"/>
              <a:t>18</a:t>
            </a:fld>
            <a:endParaRPr lang="en-NZ" dirty="0"/>
          </a:p>
        </p:txBody>
      </p:sp>
    </p:spTree>
    <p:extLst>
      <p:ext uri="{BB962C8B-B14F-4D97-AF65-F5344CB8AC3E}">
        <p14:creationId xmlns:p14="http://schemas.microsoft.com/office/powerpoint/2010/main" val="2741265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C1F2BF1-99CF-43D5-9491-A1B4F83C0DCF}" type="datetimeFigureOut">
              <a:rPr lang="en-NZ" smtClean="0"/>
              <a:t>4/03/2025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68D3AA9-576F-4CBB-B804-AA754BC10498}" type="slidenum">
              <a:rPr lang="en-NZ" smtClean="0"/>
              <a:t>‹#›</a:t>
            </a:fld>
            <a:endParaRPr lang="en-NZ"/>
          </a:p>
        </p:txBody>
      </p:sp>
      <p:pic>
        <p:nvPicPr>
          <p:cNvPr id="9" name="Picture 8" descr="Icon&#10;&#10;Description automatically generated">
            <a:extLst>
              <a:ext uri="{FF2B5EF4-FFF2-40B4-BE49-F238E27FC236}">
                <a16:creationId xmlns:a16="http://schemas.microsoft.com/office/drawing/2014/main" id="{D66C4997-CD10-43DB-AB5D-96A0218AF0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88492" y="173560"/>
            <a:ext cx="864000" cy="864000"/>
          </a:xfrm>
          <a:prstGeom prst="rect">
            <a:avLst/>
          </a:prstGeom>
        </p:spPr>
      </p:pic>
    </p:spTree>
    <p:extLst>
      <p:ext uri="{BB962C8B-B14F-4D97-AF65-F5344CB8AC3E}">
        <p14:creationId xmlns:p14="http://schemas.microsoft.com/office/powerpoint/2010/main" val="274632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2089D1-F301-4001-8630-14AD736DC3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03648"/>
            <a:ext cx="12178499" cy="8088212"/>
          </a:xfrm>
          <a:prstGeom prst="rect">
            <a:avLst/>
          </a:prstGeom>
        </p:spPr>
      </p:pic>
      <p:sp>
        <p:nvSpPr>
          <p:cNvPr id="4" name="Rectangle 3"/>
          <p:cNvSpPr/>
          <p:nvPr/>
        </p:nvSpPr>
        <p:spPr bwMode="ltGray">
          <a:xfrm>
            <a:off x="-2" y="4754880"/>
            <a:ext cx="12192002" cy="2103120"/>
          </a:xfrm>
          <a:prstGeom prst="rect">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2040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latin typeface="Tw Cen MT" panose="020B0602020104020603" pitchFamily="34" charset="0"/>
              </a:defRPr>
            </a:lvl1pPr>
          </a:lstStyle>
          <a:p>
            <a:r>
              <a:rPr lang="en-US"/>
              <a:t>Click to edit Master title style</a:t>
            </a:r>
            <a:endParaRPr dirty="0"/>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latin typeface="Tw Cen MT" panose="020B0602020104020603"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pic>
        <p:nvPicPr>
          <p:cNvPr id="10" name="Picture 9" descr="Icon&#10;&#10;Description automatically generated">
            <a:extLst>
              <a:ext uri="{FF2B5EF4-FFF2-40B4-BE49-F238E27FC236}">
                <a16:creationId xmlns:a16="http://schemas.microsoft.com/office/drawing/2014/main" id="{64CF1AF9-EDD8-4F68-84D3-3EA9EEC0E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9376" y="260649"/>
            <a:ext cx="879606" cy="864096"/>
          </a:xfrm>
          <a:prstGeom prst="rect">
            <a:avLst/>
          </a:prstGeom>
        </p:spPr>
      </p:pic>
    </p:spTree>
    <p:extLst>
      <p:ext uri="{BB962C8B-B14F-4D97-AF65-F5344CB8AC3E}">
        <p14:creationId xmlns:p14="http://schemas.microsoft.com/office/powerpoint/2010/main" val="34124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marL="0" indent="0" algn="l" defTabSz="914400" rtl="0" eaLnBrk="1" latinLnBrk="0" hangingPunct="1">
              <a:lnSpc>
                <a:spcPct val="90000"/>
              </a:lnSpc>
              <a:spcBef>
                <a:spcPct val="0"/>
              </a:spcBef>
              <a:buFont typeface="Arial" pitchFamily="34" charset="0"/>
              <a:buNone/>
              <a:defRPr sz="4400" b="0" kern="1200" dirty="0">
                <a:solidFill>
                  <a:schemeClr val="accent2"/>
                </a:solidFill>
                <a:latin typeface="Tw Cen MT" panose="020B0602020104020603" pitchFamily="34" charset="0"/>
                <a:ea typeface="+mn-ea"/>
                <a:cs typeface="+mn-cs"/>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9E583DDF-CA54-461A-A486-592D2374C532}" type="datetimeFigureOut">
              <a:rPr lang="en-US"/>
              <a:t>3/4/2025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5200" y="76201"/>
            <a:ext cx="990765" cy="1142999"/>
          </a:xfrm>
          <a:prstGeom prst="rect">
            <a:avLst/>
          </a:prstGeom>
        </p:spPr>
      </p:pic>
    </p:spTree>
    <p:extLst>
      <p:ext uri="{BB962C8B-B14F-4D97-AF65-F5344CB8AC3E}">
        <p14:creationId xmlns:p14="http://schemas.microsoft.com/office/powerpoint/2010/main" val="197692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Alternate 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dirty="0"/>
              <a:t>Click to edit Master title style</a:t>
            </a: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dirty="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3/4/2025</a:t>
            </a:fld>
            <a:endParaRPr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pic>
        <p:nvPicPr>
          <p:cNvPr id="10" name="Picture 9" descr="A picture containing drawing&#10;&#10;Description automatically generated">
            <a:extLst>
              <a:ext uri="{FF2B5EF4-FFF2-40B4-BE49-F238E27FC236}">
                <a16:creationId xmlns:a16="http://schemas.microsoft.com/office/drawing/2014/main" id="{D106F5F3-BDA0-4EFA-9553-BE311A6C8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9030" y="76200"/>
            <a:ext cx="1076919" cy="1242391"/>
          </a:xfrm>
          <a:prstGeom prst="rect">
            <a:avLst/>
          </a:prstGeom>
        </p:spPr>
      </p:pic>
    </p:spTree>
    <p:extLst>
      <p:ext uri="{BB962C8B-B14F-4D97-AF65-F5344CB8AC3E}">
        <p14:creationId xmlns:p14="http://schemas.microsoft.com/office/powerpoint/2010/main" val="2484805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solidFill>
            <a:schemeClr val="tx2"/>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685800" y="467360"/>
            <a:ext cx="10820400" cy="59944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685800" y="1371600"/>
            <a:ext cx="10820400" cy="46579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AC1F2BF1-99CF-43D5-9491-A1B4F83C0DCF}" type="datetimeFigureOut">
              <a:rPr lang="en-NZ" smtClean="0"/>
              <a:t>4/03/2025</a:t>
            </a:fld>
            <a:endParaRPr lang="en-NZ"/>
          </a:p>
        </p:txBody>
      </p:sp>
      <p:sp>
        <p:nvSpPr>
          <p:cNvPr id="5" name="Footer Placeholder 4"/>
          <p:cNvSpPr>
            <a:spLocks noGrp="1"/>
          </p:cNvSpPr>
          <p:nvPr>
            <p:ph type="ftr" sz="quarter" idx="3"/>
          </p:nvPr>
        </p:nvSpPr>
        <p:spPr>
          <a:xfrm>
            <a:off x="685800" y="6601968"/>
            <a:ext cx="765313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en-NZ"/>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368D3AA9-576F-4CBB-B804-AA754BC10498}" type="slidenum">
              <a:rPr lang="en-NZ" smtClean="0"/>
              <a:t>‹#›</a:t>
            </a:fld>
            <a:endParaRPr lang="en-NZ"/>
          </a:p>
        </p:txBody>
      </p:sp>
    </p:spTree>
    <p:extLst>
      <p:ext uri="{BB962C8B-B14F-4D97-AF65-F5344CB8AC3E}">
        <p14:creationId xmlns:p14="http://schemas.microsoft.com/office/powerpoint/2010/main" val="2774477394"/>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600" b="0" kern="1200">
          <a:solidFill>
            <a:schemeClr val="tx2">
              <a:lumMod val="75000"/>
            </a:schemeClr>
          </a:solidFill>
          <a:latin typeface="Tw Cen MT" panose="020B0602020104020603" pitchFamily="34" charset="0"/>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400" kern="1200">
          <a:solidFill>
            <a:schemeClr val="tx2"/>
          </a:solidFill>
          <a:latin typeface="Calibri" panose="020F0502020204030204" pitchFamily="34" charset="0"/>
          <a:ea typeface="+mn-ea"/>
          <a:cs typeface="Calibri" panose="020F0502020204030204" pitchFamily="34" charset="0"/>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6pPr>
      <a:lvl7pPr marL="219456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7pPr>
      <a:lvl8pPr marL="251460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8pPr>
      <a:lvl9pPr marL="283464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solidFill>
            <a:schemeClr val="tx2"/>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685800" y="467360"/>
            <a:ext cx="10820400" cy="59944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685800" y="1371600"/>
            <a:ext cx="10820400" cy="46579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3/4/2025</a:t>
            </a:fld>
            <a:endParaRPr/>
          </a:p>
        </p:txBody>
      </p:sp>
      <p:sp>
        <p:nvSpPr>
          <p:cNvPr id="5" name="Footer Placeholder 4"/>
          <p:cNvSpPr>
            <a:spLocks noGrp="1"/>
          </p:cNvSpPr>
          <p:nvPr>
            <p:ph type="ftr" sz="quarter" idx="3"/>
          </p:nvPr>
        </p:nvSpPr>
        <p:spPr>
          <a:xfrm>
            <a:off x="685800" y="6601968"/>
            <a:ext cx="765313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481774808"/>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600" b="0" kern="1200">
          <a:solidFill>
            <a:schemeClr val="tx2">
              <a:lumMod val="75000"/>
            </a:schemeClr>
          </a:solidFill>
          <a:latin typeface="Tw Cen MT" panose="020B0602020104020603" pitchFamily="34" charset="0"/>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400" kern="1200">
          <a:solidFill>
            <a:schemeClr val="tx2"/>
          </a:solidFill>
          <a:latin typeface="Calibri" panose="020F0502020204030204" pitchFamily="34" charset="0"/>
          <a:ea typeface="+mn-ea"/>
          <a:cs typeface="Calibri" panose="020F0502020204030204" pitchFamily="34" charset="0"/>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6pPr>
      <a:lvl7pPr marL="219456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7pPr>
      <a:lvl8pPr marL="251460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8pPr>
      <a:lvl9pPr marL="283464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tim@tuhana.co.nz"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ORC half year update</a:t>
            </a:r>
            <a:endParaRPr lang="en-NZ" dirty="0"/>
          </a:p>
        </p:txBody>
      </p:sp>
      <p:sp>
        <p:nvSpPr>
          <p:cNvPr id="3" name="Subtitle 2"/>
          <p:cNvSpPr>
            <a:spLocks noGrp="1"/>
          </p:cNvSpPr>
          <p:nvPr>
            <p:ph type="subTitle" idx="1"/>
          </p:nvPr>
        </p:nvSpPr>
        <p:spPr/>
        <p:txBody>
          <a:bodyPr/>
          <a:lstStyle/>
          <a:p>
            <a:r>
              <a:rPr lang="en-US" dirty="0"/>
              <a:t>March 2025</a:t>
            </a:r>
            <a:endParaRPr lang="en-NZ" dirty="0"/>
          </a:p>
        </p:txBody>
      </p:sp>
    </p:spTree>
    <p:extLst>
      <p:ext uri="{BB962C8B-B14F-4D97-AF65-F5344CB8AC3E}">
        <p14:creationId xmlns:p14="http://schemas.microsoft.com/office/powerpoint/2010/main" val="211097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911D-EBB3-4133-52B1-12BF29671798}"/>
              </a:ext>
            </a:extLst>
          </p:cNvPr>
          <p:cNvSpPr>
            <a:spLocks noGrp="1"/>
          </p:cNvSpPr>
          <p:nvPr>
            <p:ph type="title"/>
          </p:nvPr>
        </p:nvSpPr>
        <p:spPr/>
        <p:txBody>
          <a:bodyPr/>
          <a:lstStyle/>
          <a:p>
            <a:r>
              <a:rPr lang="en-NZ" sz="4000" dirty="0"/>
              <a:t>Progress</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36319804"/>
              </p:ext>
            </p:extLst>
          </p:nvPr>
        </p:nvGraphicFramePr>
        <p:xfrm>
          <a:off x="419387" y="1344243"/>
          <a:ext cx="5802932" cy="385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165208422"/>
              </p:ext>
            </p:extLst>
          </p:nvPr>
        </p:nvGraphicFramePr>
        <p:xfrm>
          <a:off x="6311423" y="1347824"/>
          <a:ext cx="5983432" cy="3534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712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Port Otago land divested</a:t>
            </a:r>
            <a:endParaRPr lang="en-NZ" sz="4000" dirty="0"/>
          </a:p>
        </p:txBody>
      </p:sp>
      <p:pic>
        <p:nvPicPr>
          <p:cNvPr id="1026" name="Picture 2">
            <a:extLst>
              <a:ext uri="{FF2B5EF4-FFF2-40B4-BE49-F238E27FC236}">
                <a16:creationId xmlns:a16="http://schemas.microsoft.com/office/drawing/2014/main" id="{4DD7D849-3701-1FDE-DFC5-E66D5D470A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3962" y="1066800"/>
            <a:ext cx="9134383" cy="53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13ADCB1-442E-3A31-0FDE-645C8CAE713E}"/>
              </a:ext>
            </a:extLst>
          </p:cNvPr>
          <p:cNvSpPr txBox="1"/>
          <p:nvPr/>
        </p:nvSpPr>
        <p:spPr>
          <a:xfrm>
            <a:off x="10272603" y="5399489"/>
            <a:ext cx="2111405" cy="738664"/>
          </a:xfrm>
          <a:prstGeom prst="rect">
            <a:avLst/>
          </a:prstGeom>
          <a:noFill/>
        </p:spPr>
        <p:txBody>
          <a:bodyPr wrap="square" rtlCol="0">
            <a:spAutoFit/>
          </a:bodyPr>
          <a:lstStyle/>
          <a:p>
            <a:r>
              <a:rPr lang="en-NZ" sz="1400" dirty="0">
                <a:latin typeface="Aptos" panose="020B0004020202020204" pitchFamily="34" charset="0"/>
              </a:rPr>
              <a:t>Otago Helicopter Trust</a:t>
            </a:r>
          </a:p>
          <a:p>
            <a:endParaRPr lang="en-NZ" sz="1400" dirty="0">
              <a:latin typeface="Aptos" panose="020B0004020202020204" pitchFamily="34" charset="0"/>
            </a:endParaRPr>
          </a:p>
          <a:p>
            <a:r>
              <a:rPr lang="en-NZ" sz="1400" dirty="0">
                <a:latin typeface="Aptos" panose="020B0004020202020204" pitchFamily="34" charset="0"/>
              </a:rPr>
              <a:t>SIL JV</a:t>
            </a:r>
          </a:p>
        </p:txBody>
      </p:sp>
      <p:sp>
        <p:nvSpPr>
          <p:cNvPr id="4" name="TextBox 3">
            <a:extLst>
              <a:ext uri="{FF2B5EF4-FFF2-40B4-BE49-F238E27FC236}">
                <a16:creationId xmlns:a16="http://schemas.microsoft.com/office/drawing/2014/main" id="{CFE43D42-1D75-D3D5-D714-E21878ACDB68}"/>
              </a:ext>
            </a:extLst>
          </p:cNvPr>
          <p:cNvSpPr txBox="1"/>
          <p:nvPr/>
        </p:nvSpPr>
        <p:spPr>
          <a:xfrm>
            <a:off x="9860383" y="5362550"/>
            <a:ext cx="839337" cy="400110"/>
          </a:xfrm>
          <a:prstGeom prst="rect">
            <a:avLst/>
          </a:prstGeom>
          <a:noFill/>
        </p:spPr>
        <p:txBody>
          <a:bodyPr wrap="square" rtlCol="0">
            <a:spAutoFit/>
          </a:bodyPr>
          <a:lstStyle/>
          <a:p>
            <a:r>
              <a:rPr lang="en-NZ" sz="2000" b="1" dirty="0">
                <a:solidFill>
                  <a:srgbClr val="FF0000"/>
                </a:solidFill>
                <a:latin typeface="Aptos" panose="020B0004020202020204" pitchFamily="34" charset="0"/>
              </a:rPr>
              <a:t>A</a:t>
            </a:r>
          </a:p>
        </p:txBody>
      </p:sp>
      <p:sp>
        <p:nvSpPr>
          <p:cNvPr id="5" name="TextBox 4">
            <a:extLst>
              <a:ext uri="{FF2B5EF4-FFF2-40B4-BE49-F238E27FC236}">
                <a16:creationId xmlns:a16="http://schemas.microsoft.com/office/drawing/2014/main" id="{DB3B35A8-3A4D-FB26-669C-34E797423317}"/>
              </a:ext>
            </a:extLst>
          </p:cNvPr>
          <p:cNvSpPr txBox="1"/>
          <p:nvPr/>
        </p:nvSpPr>
        <p:spPr>
          <a:xfrm>
            <a:off x="9852934" y="5750352"/>
            <a:ext cx="839337" cy="400110"/>
          </a:xfrm>
          <a:prstGeom prst="rect">
            <a:avLst/>
          </a:prstGeom>
          <a:noFill/>
        </p:spPr>
        <p:txBody>
          <a:bodyPr wrap="square" rtlCol="0">
            <a:spAutoFit/>
          </a:bodyPr>
          <a:lstStyle/>
          <a:p>
            <a:r>
              <a:rPr lang="en-NZ" sz="2000" b="1" dirty="0">
                <a:solidFill>
                  <a:srgbClr val="FF0000"/>
                </a:solidFill>
                <a:latin typeface="Aptos" panose="020B0004020202020204" pitchFamily="34" charset="0"/>
              </a:rPr>
              <a:t>BC</a:t>
            </a:r>
          </a:p>
        </p:txBody>
      </p:sp>
      <p:sp>
        <p:nvSpPr>
          <p:cNvPr id="6" name="TextBox 5">
            <a:extLst>
              <a:ext uri="{FF2B5EF4-FFF2-40B4-BE49-F238E27FC236}">
                <a16:creationId xmlns:a16="http://schemas.microsoft.com/office/drawing/2014/main" id="{6B037919-7B04-9A8B-2472-A4047B5A4568}"/>
              </a:ext>
            </a:extLst>
          </p:cNvPr>
          <p:cNvSpPr txBox="1"/>
          <p:nvPr/>
        </p:nvSpPr>
        <p:spPr>
          <a:xfrm>
            <a:off x="9899123" y="5060935"/>
            <a:ext cx="1733270" cy="338554"/>
          </a:xfrm>
          <a:prstGeom prst="rect">
            <a:avLst/>
          </a:prstGeom>
          <a:noFill/>
        </p:spPr>
        <p:txBody>
          <a:bodyPr wrap="square" rtlCol="0">
            <a:spAutoFit/>
          </a:bodyPr>
          <a:lstStyle/>
          <a:p>
            <a:r>
              <a:rPr lang="en-NZ" sz="1600" dirty="0">
                <a:latin typeface="Aptos" panose="020B0004020202020204" pitchFamily="34" charset="0"/>
              </a:rPr>
              <a:t>Sold to</a:t>
            </a:r>
          </a:p>
        </p:txBody>
      </p:sp>
    </p:spTree>
    <p:extLst>
      <p:ext uri="{BB962C8B-B14F-4D97-AF65-F5344CB8AC3E}">
        <p14:creationId xmlns:p14="http://schemas.microsoft.com/office/powerpoint/2010/main" val="302923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32505-529D-15FA-054B-41B173E14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03672-F222-E138-DACE-7CB08CDEE2CD}"/>
              </a:ext>
            </a:extLst>
          </p:cNvPr>
          <p:cNvSpPr>
            <a:spLocks noGrp="1"/>
          </p:cNvSpPr>
          <p:nvPr>
            <p:ph type="title"/>
          </p:nvPr>
        </p:nvSpPr>
        <p:spPr/>
        <p:txBody>
          <a:bodyPr>
            <a:normAutofit fontScale="90000"/>
          </a:bodyPr>
          <a:lstStyle/>
          <a:p>
            <a:r>
              <a:rPr lang="en-NZ" dirty="0"/>
              <a:t>Inland Port/Logistics hub – Southern Link</a:t>
            </a:r>
          </a:p>
        </p:txBody>
      </p:sp>
      <p:pic>
        <p:nvPicPr>
          <p:cNvPr id="6" name="Picture 5">
            <a:extLst>
              <a:ext uri="{FF2B5EF4-FFF2-40B4-BE49-F238E27FC236}">
                <a16:creationId xmlns:a16="http://schemas.microsoft.com/office/drawing/2014/main" id="{BC4AEEAD-C08B-998E-2BF9-27380D947895}"/>
              </a:ext>
            </a:extLst>
          </p:cNvPr>
          <p:cNvPicPr>
            <a:picLocks noChangeAspect="1"/>
          </p:cNvPicPr>
          <p:nvPr/>
        </p:nvPicPr>
        <p:blipFill>
          <a:blip r:embed="rId2"/>
          <a:stretch>
            <a:fillRect/>
          </a:stretch>
        </p:blipFill>
        <p:spPr>
          <a:xfrm>
            <a:off x="685800" y="1188106"/>
            <a:ext cx="11013831" cy="5399333"/>
          </a:xfrm>
          <a:prstGeom prst="rect">
            <a:avLst/>
          </a:prstGeom>
        </p:spPr>
      </p:pic>
    </p:spTree>
    <p:extLst>
      <p:ext uri="{BB962C8B-B14F-4D97-AF65-F5344CB8AC3E}">
        <p14:creationId xmlns:p14="http://schemas.microsoft.com/office/powerpoint/2010/main" val="22731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75B2-15B6-7AE6-A730-9E284A0CC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2643D-303D-DBC8-D6A6-2B5B5104EE1A}"/>
              </a:ext>
            </a:extLst>
          </p:cNvPr>
          <p:cNvSpPr>
            <a:spLocks noGrp="1"/>
          </p:cNvSpPr>
          <p:nvPr>
            <p:ph type="title"/>
          </p:nvPr>
        </p:nvSpPr>
        <p:spPr/>
        <p:txBody>
          <a:bodyPr/>
          <a:lstStyle/>
          <a:p>
            <a:r>
              <a:rPr lang="en-NZ" dirty="0"/>
              <a:t>RML- complete –rent $680kpa</a:t>
            </a:r>
          </a:p>
        </p:txBody>
      </p:sp>
      <p:pic>
        <p:nvPicPr>
          <p:cNvPr id="5" name="Picture 4">
            <a:extLst>
              <a:ext uri="{FF2B5EF4-FFF2-40B4-BE49-F238E27FC236}">
                <a16:creationId xmlns:a16="http://schemas.microsoft.com/office/drawing/2014/main" id="{45A5E25F-666A-1D59-8E33-844A8320DD4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800" y="1226969"/>
            <a:ext cx="10820400" cy="5163671"/>
          </a:xfrm>
          <a:prstGeom prst="rect">
            <a:avLst/>
          </a:prstGeom>
        </p:spPr>
      </p:pic>
    </p:spTree>
    <p:extLst>
      <p:ext uri="{BB962C8B-B14F-4D97-AF65-F5344CB8AC3E}">
        <p14:creationId xmlns:p14="http://schemas.microsoft.com/office/powerpoint/2010/main" val="36933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7A81F-CE2A-CB53-10BB-57A324D94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A2902-EAB5-8BFC-7E70-570CE65DB012}"/>
              </a:ext>
            </a:extLst>
          </p:cNvPr>
          <p:cNvSpPr>
            <a:spLocks noGrp="1"/>
          </p:cNvSpPr>
          <p:nvPr>
            <p:ph type="title"/>
          </p:nvPr>
        </p:nvSpPr>
        <p:spPr>
          <a:xfrm>
            <a:off x="482600" y="467360"/>
            <a:ext cx="10820400" cy="599440"/>
          </a:xfrm>
        </p:spPr>
        <p:txBody>
          <a:bodyPr/>
          <a:lstStyle/>
          <a:p>
            <a:r>
              <a:rPr lang="en-NZ" dirty="0"/>
              <a:t>Whare Runaka</a:t>
            </a:r>
          </a:p>
        </p:txBody>
      </p:sp>
      <p:pic>
        <p:nvPicPr>
          <p:cNvPr id="4" name="Picture 3" descr="A building with a corner of the road&#10;&#10;Description automatically generated with medium confidence">
            <a:extLst>
              <a:ext uri="{FF2B5EF4-FFF2-40B4-BE49-F238E27FC236}">
                <a16:creationId xmlns:a16="http://schemas.microsoft.com/office/drawing/2014/main" id="{2E0982B3-2837-4F0E-74BE-C2210CB570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50375" y="3374361"/>
            <a:ext cx="6049385" cy="3132000"/>
          </a:xfrm>
          <a:prstGeom prst="rect">
            <a:avLst/>
          </a:prstGeom>
        </p:spPr>
      </p:pic>
      <p:pic>
        <p:nvPicPr>
          <p:cNvPr id="7" name="Picture 6" descr="A street with a building and a blue sky&#10;&#10;Description automatically generated">
            <a:extLst>
              <a:ext uri="{FF2B5EF4-FFF2-40B4-BE49-F238E27FC236}">
                <a16:creationId xmlns:a16="http://schemas.microsoft.com/office/drawing/2014/main" id="{9E65CEEB-9F01-9857-C91F-15BBF472EF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374361"/>
            <a:ext cx="6105739" cy="3132000"/>
          </a:xfrm>
          <a:prstGeom prst="rect">
            <a:avLst/>
          </a:prstGeom>
        </p:spPr>
      </p:pic>
      <p:pic>
        <p:nvPicPr>
          <p:cNvPr id="9" name="Picture 8" descr="A building under construction with scaffolding and a staircase&#10;&#10;Description automatically generated">
            <a:extLst>
              <a:ext uri="{FF2B5EF4-FFF2-40B4-BE49-F238E27FC236}">
                <a16:creationId xmlns:a16="http://schemas.microsoft.com/office/drawing/2014/main" id="{EBC22C05-5907-EE34-3B26-6E78EEE3C5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9533" y="1281173"/>
            <a:ext cx="2732467" cy="2049350"/>
          </a:xfrm>
          <a:prstGeom prst="rect">
            <a:avLst/>
          </a:prstGeom>
        </p:spPr>
      </p:pic>
      <p:pic>
        <p:nvPicPr>
          <p:cNvPr id="11" name="Picture 10" descr="A construction site with workers in the background&#10;&#10;Description automatically generated">
            <a:extLst>
              <a:ext uri="{FF2B5EF4-FFF2-40B4-BE49-F238E27FC236}">
                <a16:creationId xmlns:a16="http://schemas.microsoft.com/office/drawing/2014/main" id="{EA8912A1-0091-C00C-E8D7-5B781DA511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357" y="1281173"/>
            <a:ext cx="2732467" cy="2049350"/>
          </a:xfrm>
          <a:prstGeom prst="rect">
            <a:avLst/>
          </a:prstGeom>
        </p:spPr>
      </p:pic>
      <p:pic>
        <p:nvPicPr>
          <p:cNvPr id="8" name="Picture 7" descr="A room with a window and a wall&#10;&#10;Description automatically generated with medium confidence">
            <a:extLst>
              <a:ext uri="{FF2B5EF4-FFF2-40B4-BE49-F238E27FC236}">
                <a16:creationId xmlns:a16="http://schemas.microsoft.com/office/drawing/2014/main" id="{1B7A1A48-1D11-F4B0-F6FE-40DEDC0C8B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3345" y="1282123"/>
            <a:ext cx="2731200" cy="2048400"/>
          </a:xfrm>
          <a:prstGeom prst="rect">
            <a:avLst/>
          </a:prstGeom>
        </p:spPr>
      </p:pic>
      <p:sp>
        <p:nvSpPr>
          <p:cNvPr id="13" name="Content Placeholder 4">
            <a:extLst>
              <a:ext uri="{FF2B5EF4-FFF2-40B4-BE49-F238E27FC236}">
                <a16:creationId xmlns:a16="http://schemas.microsoft.com/office/drawing/2014/main" id="{92D90B1D-C56F-4063-481F-4D3BC406028E}"/>
              </a:ext>
            </a:extLst>
          </p:cNvPr>
          <p:cNvSpPr>
            <a:spLocks noGrp="1"/>
          </p:cNvSpPr>
          <p:nvPr>
            <p:ph idx="1"/>
          </p:nvPr>
        </p:nvSpPr>
        <p:spPr>
          <a:xfrm>
            <a:off x="381005" y="1281173"/>
            <a:ext cx="3428364" cy="4657979"/>
          </a:xfrm>
        </p:spPr>
        <p:txBody>
          <a:bodyPr>
            <a:normAutofit/>
          </a:bodyPr>
          <a:lstStyle/>
          <a:p>
            <a:pPr>
              <a:spcBef>
                <a:spcPts val="600"/>
              </a:spcBef>
            </a:pPr>
            <a:r>
              <a:rPr lang="en-GB" sz="1800" dirty="0">
                <a:latin typeface="Aptos" panose="020B0004020202020204" pitchFamily="34" charset="0"/>
              </a:rPr>
              <a:t>No material changes in the last quarter</a:t>
            </a:r>
          </a:p>
          <a:p>
            <a:pPr>
              <a:spcBef>
                <a:spcPts val="600"/>
              </a:spcBef>
            </a:pPr>
            <a:r>
              <a:rPr lang="en-GB" sz="1800" dirty="0">
                <a:latin typeface="Aptos" panose="020B0004020202020204" pitchFamily="34" charset="0"/>
              </a:rPr>
              <a:t>Completion expected Nov 25</a:t>
            </a:r>
          </a:p>
          <a:p>
            <a:pPr>
              <a:spcBef>
                <a:spcPts val="600"/>
              </a:spcBef>
            </a:pPr>
            <a:r>
              <a:rPr lang="en-GB" sz="1800" dirty="0">
                <a:latin typeface="Aptos" panose="020B0004020202020204" pitchFamily="34" charset="0"/>
              </a:rPr>
              <a:t>Cost escalation reducing as construction progresses</a:t>
            </a:r>
          </a:p>
          <a:p>
            <a:pPr>
              <a:spcBef>
                <a:spcPts val="600"/>
              </a:spcBef>
            </a:pPr>
            <a:endParaRPr lang="en-GB" sz="1800" dirty="0">
              <a:latin typeface="Aptos" panose="020B0004020202020204" pitchFamily="34" charset="0"/>
            </a:endParaRPr>
          </a:p>
          <a:p>
            <a:pPr>
              <a:spcBef>
                <a:spcPts val="600"/>
              </a:spcBef>
            </a:pPr>
            <a:endParaRPr lang="en-NZ" sz="1800" dirty="0">
              <a:latin typeface="Aptos" panose="020B0004020202020204" pitchFamily="34" charset="0"/>
            </a:endParaRPr>
          </a:p>
        </p:txBody>
      </p:sp>
    </p:spTree>
    <p:extLst>
      <p:ext uri="{BB962C8B-B14F-4D97-AF65-F5344CB8AC3E}">
        <p14:creationId xmlns:p14="http://schemas.microsoft.com/office/powerpoint/2010/main" val="284085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Container TEU</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925784531"/>
              </p:ext>
            </p:extLst>
          </p:nvPr>
        </p:nvGraphicFramePr>
        <p:xfrm>
          <a:off x="685800" y="1371600"/>
          <a:ext cx="5841717" cy="2667000"/>
        </p:xfrm>
        <a:graphic>
          <a:graphicData uri="http://schemas.openxmlformats.org/drawingml/2006/table">
            <a:tbl>
              <a:tblPr firstRow="1" bandRow="1">
                <a:tableStyleId>{21E4AEA4-8DFA-4A89-87EB-49C32662AFE0}</a:tableStyleId>
              </a:tblPr>
              <a:tblGrid>
                <a:gridCol w="2275991">
                  <a:extLst>
                    <a:ext uri="{9D8B030D-6E8A-4147-A177-3AD203B41FA5}">
                      <a16:colId xmlns:a16="http://schemas.microsoft.com/office/drawing/2014/main" val="20000"/>
                    </a:ext>
                  </a:extLst>
                </a:gridCol>
                <a:gridCol w="1337920">
                  <a:extLst>
                    <a:ext uri="{9D8B030D-6E8A-4147-A177-3AD203B41FA5}">
                      <a16:colId xmlns:a16="http://schemas.microsoft.com/office/drawing/2014/main" val="20001"/>
                    </a:ext>
                  </a:extLst>
                </a:gridCol>
                <a:gridCol w="1130128">
                  <a:extLst>
                    <a:ext uri="{9D8B030D-6E8A-4147-A177-3AD203B41FA5}">
                      <a16:colId xmlns:a16="http://schemas.microsoft.com/office/drawing/2014/main" val="20002"/>
                    </a:ext>
                  </a:extLst>
                </a:gridCol>
                <a:gridCol w="1097678">
                  <a:extLst>
                    <a:ext uri="{9D8B030D-6E8A-4147-A177-3AD203B41FA5}">
                      <a16:colId xmlns:a16="http://schemas.microsoft.com/office/drawing/2014/main" val="20003"/>
                    </a:ext>
                  </a:extLst>
                </a:gridCol>
              </a:tblGrid>
              <a:tr h="762000">
                <a:tc>
                  <a:txBody>
                    <a:bodyPr/>
                    <a:lstStyle/>
                    <a:p>
                      <a:pPr algn="l"/>
                      <a:r>
                        <a:rPr lang="en-NZ" sz="1800" dirty="0">
                          <a:solidFill>
                            <a:schemeClr val="tx1"/>
                          </a:solidFill>
                          <a:latin typeface="Aptos" panose="020B0004020202020204" pitchFamily="34" charset="0"/>
                          <a:cs typeface="Calibri" panose="020F0502020204030204" pitchFamily="34" charset="0"/>
                        </a:rPr>
                        <a:t>6 months ended December </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This year</a:t>
                      </a:r>
                    </a:p>
                    <a:p>
                      <a:pPr algn="r"/>
                      <a:r>
                        <a:rPr lang="en-NZ" sz="1800" dirty="0">
                          <a:solidFill>
                            <a:schemeClr val="tx1"/>
                          </a:solidFill>
                          <a:latin typeface="Aptos" panose="020B0004020202020204" pitchFamily="34" charset="0"/>
                          <a:cs typeface="Calibri" panose="020F0502020204030204" pitchFamily="34" charset="0"/>
                        </a:rPr>
                        <a:t>000’s</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Last year</a:t>
                      </a:r>
                    </a:p>
                    <a:p>
                      <a:pPr marL="0" marR="0" indent="0" algn="r" defTabSz="914400" rtl="0" eaLnBrk="1" fontAlgn="auto" latinLnBrk="0" hangingPunct="1">
                        <a:lnSpc>
                          <a:spcPct val="100000"/>
                        </a:lnSpc>
                        <a:spcBef>
                          <a:spcPts val="0"/>
                        </a:spcBef>
                        <a:spcAft>
                          <a:spcPts val="0"/>
                        </a:spcAft>
                        <a:buClrTx/>
                        <a:buSzTx/>
                        <a:buFontTx/>
                        <a:buNone/>
                        <a:tabLst/>
                        <a:defRPr/>
                      </a:pPr>
                      <a:r>
                        <a:rPr lang="en-NZ" sz="1800" dirty="0">
                          <a:solidFill>
                            <a:schemeClr val="tx1"/>
                          </a:solidFill>
                          <a:latin typeface="Aptos" panose="020B0004020202020204" pitchFamily="34" charset="0"/>
                          <a:cs typeface="Calibri" panose="020F0502020204030204" pitchFamily="34" charset="0"/>
                        </a:rPr>
                        <a:t>000’s</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Variance</a:t>
                      </a:r>
                    </a:p>
                    <a:p>
                      <a:pPr marL="0" marR="0" indent="0" algn="r" defTabSz="914400" rtl="0" eaLnBrk="1" fontAlgn="auto" latinLnBrk="0" hangingPunct="1">
                        <a:lnSpc>
                          <a:spcPct val="100000"/>
                        </a:lnSpc>
                        <a:spcBef>
                          <a:spcPts val="0"/>
                        </a:spcBef>
                        <a:spcAft>
                          <a:spcPts val="0"/>
                        </a:spcAft>
                        <a:buClrTx/>
                        <a:buSzTx/>
                        <a:buFontTx/>
                        <a:buNone/>
                        <a:tabLst/>
                        <a:defRPr/>
                      </a:pPr>
                      <a:r>
                        <a:rPr lang="en-NZ" sz="1800" dirty="0">
                          <a:solidFill>
                            <a:schemeClr val="tx1"/>
                          </a:solidFill>
                          <a:latin typeface="Aptos" panose="020B0004020202020204" pitchFamily="34" charset="0"/>
                          <a:cs typeface="Calibri" panose="020F0502020204030204" pitchFamily="34" charset="0"/>
                        </a:rPr>
                        <a:t>%</a:t>
                      </a:r>
                    </a:p>
                  </a:txBody>
                  <a:tcPr>
                    <a:solidFill>
                      <a:schemeClr val="accent3"/>
                    </a:solidFill>
                  </a:tcPr>
                </a:tc>
                <a:extLst>
                  <a:ext uri="{0D108BD9-81ED-4DB2-BD59-A6C34878D82A}">
                    <a16:rowId xmlns:a16="http://schemas.microsoft.com/office/drawing/2014/main" val="10000"/>
                  </a:ext>
                </a:extLst>
              </a:tr>
              <a:tr h="381000">
                <a:tc>
                  <a:txBody>
                    <a:bodyPr/>
                    <a:lstStyle/>
                    <a:p>
                      <a:pPr algn="l"/>
                      <a:r>
                        <a:rPr lang="en-NZ" sz="1800" b="0" dirty="0">
                          <a:solidFill>
                            <a:schemeClr val="tx1"/>
                          </a:solidFill>
                          <a:latin typeface="Aptos" panose="020B0004020202020204" pitchFamily="34" charset="0"/>
                          <a:cs typeface="Calibri" panose="020F0502020204030204" pitchFamily="34" charset="0"/>
                        </a:rPr>
                        <a:t>Full exports</a:t>
                      </a:r>
                    </a:p>
                  </a:txBody>
                  <a:tcPr>
                    <a:noFill/>
                  </a:tcPr>
                </a:tc>
                <a:tc>
                  <a:txBody>
                    <a:bodyPr/>
                    <a:lstStyle/>
                    <a:p>
                      <a:pPr algn="r"/>
                      <a:r>
                        <a:rPr lang="en-US" sz="1800" b="0" dirty="0">
                          <a:solidFill>
                            <a:schemeClr val="tx1"/>
                          </a:solidFill>
                          <a:latin typeface="Aptos" panose="020B0004020202020204" pitchFamily="34" charset="0"/>
                          <a:cs typeface="Calibri" panose="020F0502020204030204" pitchFamily="34" charset="0"/>
                        </a:rPr>
                        <a:t>31</a:t>
                      </a:r>
                      <a:endParaRPr lang="en-NZ" sz="1800" b="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33</a:t>
                      </a:r>
                    </a:p>
                  </a:txBody>
                  <a:tcPr>
                    <a:noFill/>
                  </a:tcPr>
                </a:tc>
                <a:tc>
                  <a:txBody>
                    <a:bodyPr/>
                    <a:lstStyle/>
                    <a:p>
                      <a:pPr algn="r"/>
                      <a:r>
                        <a:rPr lang="en-NZ" sz="1800" b="0" dirty="0">
                          <a:solidFill>
                            <a:schemeClr val="tx1"/>
                          </a:solidFill>
                          <a:latin typeface="Aptos" panose="020B0004020202020204" pitchFamily="34" charset="0"/>
                          <a:cs typeface="Calibri" panose="020F0502020204030204" pitchFamily="34" charset="0"/>
                        </a:rPr>
                        <a:t>(6%)</a:t>
                      </a:r>
                    </a:p>
                  </a:txBody>
                  <a:tcPr>
                    <a:solidFill>
                      <a:schemeClr val="accent3">
                        <a:lumMod val="20000"/>
                        <a:lumOff val="80000"/>
                      </a:schemeClr>
                    </a:solidFill>
                  </a:tcPr>
                </a:tc>
                <a:extLst>
                  <a:ext uri="{0D108BD9-81ED-4DB2-BD59-A6C34878D82A}">
                    <a16:rowId xmlns:a16="http://schemas.microsoft.com/office/drawing/2014/main" val="10001"/>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Full imports</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9</a:t>
                      </a: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7</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28%</a:t>
                      </a:r>
                    </a:p>
                  </a:txBody>
                  <a:tcPr>
                    <a:solidFill>
                      <a:schemeClr val="accent3">
                        <a:lumMod val="20000"/>
                        <a:lumOff val="80000"/>
                      </a:schemeClr>
                    </a:solidFill>
                  </a:tcPr>
                </a:tc>
                <a:extLst>
                  <a:ext uri="{0D108BD9-81ED-4DB2-BD59-A6C34878D82A}">
                    <a16:rowId xmlns:a16="http://schemas.microsoft.com/office/drawing/2014/main" val="10002"/>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Empty</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27</a:t>
                      </a: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31</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(13%)</a:t>
                      </a:r>
                    </a:p>
                  </a:txBody>
                  <a:tcPr>
                    <a:solidFill>
                      <a:schemeClr val="accent3">
                        <a:lumMod val="20000"/>
                        <a:lumOff val="80000"/>
                      </a:schemeClr>
                    </a:solidFill>
                  </a:tcPr>
                </a:tc>
                <a:extLst>
                  <a:ext uri="{0D108BD9-81ED-4DB2-BD59-A6C34878D82A}">
                    <a16:rowId xmlns:a16="http://schemas.microsoft.com/office/drawing/2014/main" val="10003"/>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Transship</a:t>
                      </a:r>
                    </a:p>
                  </a:txBody>
                  <a:tcPr>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46</a:t>
                      </a:r>
                    </a:p>
                  </a:txBody>
                  <a:tcPr>
                    <a:lnB w="12700" cap="flat" cmpd="sng" algn="ctr">
                      <a:solidFill>
                        <a:schemeClr val="accent3"/>
                      </a:solidFill>
                      <a:prstDash val="solid"/>
                      <a:round/>
                      <a:headEnd type="none" w="med" len="med"/>
                      <a:tailEnd type="none" w="med" len="med"/>
                    </a:lnB>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46</a:t>
                      </a:r>
                    </a:p>
                  </a:txBody>
                  <a:tcPr>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0%</a:t>
                      </a:r>
                    </a:p>
                  </a:txBody>
                  <a:tcPr>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TOTAL</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113</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117</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(3%)</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838200" y="4286277"/>
            <a:ext cx="2971800" cy="323163"/>
          </a:xfrm>
          <a:prstGeom prst="rect">
            <a:avLst/>
          </a:prstGeom>
          <a:noFill/>
        </p:spPr>
        <p:txBody>
          <a:bodyPr wrap="square" lIns="91434" tIns="45718" rIns="91434" bIns="45718" rtlCol="0">
            <a:spAutoFit/>
          </a:bodyPr>
          <a:lstStyle/>
          <a:p>
            <a:r>
              <a:rPr lang="en-NZ" sz="1500" dirty="0">
                <a:latin typeface="Aptos" panose="020B0004020202020204" pitchFamily="34" charset="0"/>
                <a:cs typeface="Calibri" panose="020F0502020204030204" pitchFamily="34" charset="0"/>
              </a:rPr>
              <a:t>TEU: Twenty foot equivalent units</a:t>
            </a:r>
            <a:endParaRPr lang="en-NZ" sz="1500" dirty="0">
              <a:latin typeface="Aptos" panose="020B0004020202020204" pitchFamily="34" charset="0"/>
            </a:endParaRPr>
          </a:p>
        </p:txBody>
      </p:sp>
      <p:graphicFrame>
        <p:nvGraphicFramePr>
          <p:cNvPr id="9" name="Chart 8"/>
          <p:cNvGraphicFramePr/>
          <p:nvPr/>
        </p:nvGraphicFramePr>
        <p:xfrm>
          <a:off x="6780607" y="1383273"/>
          <a:ext cx="4749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104912" y="1371600"/>
            <a:ext cx="4572000" cy="369328"/>
          </a:xfrm>
          <a:prstGeom prst="rect">
            <a:avLst/>
          </a:prstGeom>
          <a:noFill/>
        </p:spPr>
        <p:txBody>
          <a:bodyPr wrap="square" lIns="91434" tIns="45718" rIns="91434" bIns="45718" rtlCol="0">
            <a:spAutoFit/>
          </a:bodyPr>
          <a:lstStyle/>
          <a:p>
            <a:pPr algn="ctr"/>
            <a:r>
              <a:rPr lang="en-US" dirty="0">
                <a:latin typeface="Aptos" panose="020B0004020202020204" pitchFamily="34" charset="0"/>
                <a:cs typeface="Calibri" panose="020F0502020204030204" pitchFamily="34" charset="0"/>
              </a:rPr>
              <a:t>Year to date TEU’s</a:t>
            </a:r>
          </a:p>
        </p:txBody>
      </p:sp>
      <p:graphicFrame>
        <p:nvGraphicFramePr>
          <p:cNvPr id="7" name="Chart 6">
            <a:extLst>
              <a:ext uri="{FF2B5EF4-FFF2-40B4-BE49-F238E27FC236}">
                <a16:creationId xmlns:a16="http://schemas.microsoft.com/office/drawing/2014/main" id="{2CBB9CE9-222B-4774-8F35-3E0271FA908C}"/>
              </a:ext>
            </a:extLst>
          </p:cNvPr>
          <p:cNvGraphicFramePr/>
          <p:nvPr/>
        </p:nvGraphicFramePr>
        <p:xfrm>
          <a:off x="7828812" y="1268760"/>
          <a:ext cx="3124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124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Cruise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50560497"/>
              </p:ext>
            </p:extLst>
          </p:nvPr>
        </p:nvGraphicFramePr>
        <p:xfrm>
          <a:off x="685801" y="1371600"/>
          <a:ext cx="5931815" cy="4236720"/>
        </p:xfrm>
        <a:graphic>
          <a:graphicData uri="http://schemas.openxmlformats.org/drawingml/2006/table">
            <a:tbl>
              <a:tblPr firstRow="1" bandRow="1">
                <a:tableStyleId>{21E4AEA4-8DFA-4A89-87EB-49C32662AFE0}</a:tableStyleId>
              </a:tblPr>
              <a:tblGrid>
                <a:gridCol w="2366487">
                  <a:extLst>
                    <a:ext uri="{9D8B030D-6E8A-4147-A177-3AD203B41FA5}">
                      <a16:colId xmlns:a16="http://schemas.microsoft.com/office/drawing/2014/main" val="20000"/>
                    </a:ext>
                  </a:extLst>
                </a:gridCol>
                <a:gridCol w="1236908">
                  <a:extLst>
                    <a:ext uri="{9D8B030D-6E8A-4147-A177-3AD203B41FA5}">
                      <a16:colId xmlns:a16="http://schemas.microsoft.com/office/drawing/2014/main" val="20001"/>
                    </a:ext>
                  </a:extLst>
                </a:gridCol>
                <a:gridCol w="1121790">
                  <a:extLst>
                    <a:ext uri="{9D8B030D-6E8A-4147-A177-3AD203B41FA5}">
                      <a16:colId xmlns:a16="http://schemas.microsoft.com/office/drawing/2014/main" val="20002"/>
                    </a:ext>
                  </a:extLst>
                </a:gridCol>
                <a:gridCol w="1206630">
                  <a:extLst>
                    <a:ext uri="{9D8B030D-6E8A-4147-A177-3AD203B41FA5}">
                      <a16:colId xmlns:a16="http://schemas.microsoft.com/office/drawing/2014/main" val="20003"/>
                    </a:ext>
                  </a:extLst>
                </a:gridCol>
              </a:tblGrid>
              <a:tr h="685800">
                <a:tc>
                  <a:txBody>
                    <a:bodyPr/>
                    <a:lstStyle/>
                    <a:p>
                      <a:pPr algn="l"/>
                      <a:r>
                        <a:rPr lang="en-NZ" sz="1800" dirty="0">
                          <a:solidFill>
                            <a:schemeClr val="tx1"/>
                          </a:solidFill>
                          <a:latin typeface="Aptos" panose="020B0004020202020204" pitchFamily="34" charset="0"/>
                          <a:cs typeface="Calibri" panose="020F0502020204030204" pitchFamily="34" charset="0"/>
                        </a:rPr>
                        <a:t>6 months ended December </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This year</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Last year</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Variance</a:t>
                      </a:r>
                    </a:p>
                    <a:p>
                      <a:pPr algn="r"/>
                      <a:r>
                        <a:rPr lang="en-NZ" sz="1800" dirty="0">
                          <a:solidFill>
                            <a:schemeClr val="tx1"/>
                          </a:solidFill>
                          <a:latin typeface="Aptos" panose="020B0004020202020204" pitchFamily="34" charset="0"/>
                          <a:cs typeface="Calibri" panose="020F0502020204030204" pitchFamily="34" charset="0"/>
                        </a:rPr>
                        <a:t>%</a:t>
                      </a:r>
                    </a:p>
                  </a:txBody>
                  <a:tcPr>
                    <a:solidFill>
                      <a:schemeClr val="accent3"/>
                    </a:solidFill>
                  </a:tcPr>
                </a:tc>
                <a:extLst>
                  <a:ext uri="{0D108BD9-81ED-4DB2-BD59-A6C34878D82A}">
                    <a16:rowId xmlns:a16="http://schemas.microsoft.com/office/drawing/2014/main" val="10000"/>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Port Chalmers</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22</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26</a:t>
                      </a:r>
                    </a:p>
                  </a:txBody>
                  <a:tcPr>
                    <a:solidFill>
                      <a:schemeClr val="accent3">
                        <a:lumMod val="20000"/>
                        <a:lumOff val="80000"/>
                      </a:schemeClr>
                    </a:solidFill>
                  </a:tcPr>
                </a:tc>
                <a:tc>
                  <a:txBody>
                    <a:bodyPr/>
                    <a:lstStyle/>
                    <a:p>
                      <a:pPr algn="r"/>
                      <a:r>
                        <a:rPr lang="en-US" sz="1800" dirty="0">
                          <a:solidFill>
                            <a:schemeClr val="tx1"/>
                          </a:solidFill>
                          <a:latin typeface="Aptos" panose="020B0004020202020204" pitchFamily="34" charset="0"/>
                          <a:cs typeface="Calibri" panose="020F0502020204030204" pitchFamily="34" charset="0"/>
                        </a:rPr>
                        <a:t>(15%)</a:t>
                      </a:r>
                      <a:endParaRPr lang="en-NZ" sz="1800" dirty="0">
                        <a:solidFill>
                          <a:schemeClr val="tx1"/>
                        </a:solidFill>
                        <a:latin typeface="Aptos" panose="020B0004020202020204" pitchFamily="34" charset="0"/>
                        <a:cs typeface="Calibri" panose="020F0502020204030204" pitchFamily="34" charset="0"/>
                      </a:endParaRPr>
                    </a:p>
                  </a:txBody>
                  <a:tcPr>
                    <a:noFill/>
                  </a:tcPr>
                </a:tc>
                <a:extLst>
                  <a:ext uri="{0D108BD9-81ED-4DB2-BD59-A6C34878D82A}">
                    <a16:rowId xmlns:a16="http://schemas.microsoft.com/office/drawing/2014/main" val="10001"/>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Dunedin</a:t>
                      </a:r>
                    </a:p>
                  </a:txBody>
                  <a:tcPr>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4</a:t>
                      </a:r>
                    </a:p>
                  </a:txBody>
                  <a:tcPr>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7</a:t>
                      </a:r>
                    </a:p>
                  </a:txBody>
                  <a:tcPr>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r>
                        <a:rPr lang="en-US" sz="1800" dirty="0">
                          <a:solidFill>
                            <a:schemeClr val="tx1"/>
                          </a:solidFill>
                          <a:latin typeface="Aptos" panose="020B0004020202020204" pitchFamily="34" charset="0"/>
                          <a:cs typeface="Calibri" panose="020F0502020204030204" pitchFamily="34" charset="0"/>
                        </a:rPr>
                        <a:t>(43%)</a:t>
                      </a:r>
                      <a:endParaRPr lang="en-NZ" sz="1800" dirty="0">
                        <a:solidFill>
                          <a:schemeClr val="tx1"/>
                        </a:solidFill>
                        <a:latin typeface="Aptos" panose="020B0004020202020204" pitchFamily="34" charset="0"/>
                        <a:cs typeface="Calibri" panose="020F0502020204030204" pitchFamily="34" charset="0"/>
                      </a:endParaRPr>
                    </a:p>
                  </a:txBody>
                  <a:tcP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Otago visits</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26</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33</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r>
                        <a:rPr lang="en-US" sz="1800" dirty="0">
                          <a:solidFill>
                            <a:schemeClr val="tx1"/>
                          </a:solidFill>
                          <a:latin typeface="Aptos" panose="020B0004020202020204" pitchFamily="34" charset="0"/>
                          <a:cs typeface="Calibri" panose="020F0502020204030204" pitchFamily="34" charset="0"/>
                        </a:rPr>
                        <a:t>(21%)</a:t>
                      </a:r>
                      <a:endParaRPr lang="en-NZ" sz="1800" dirty="0">
                        <a:solidFill>
                          <a:schemeClr val="tx1"/>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259080">
                <a:tc>
                  <a:txBody>
                    <a:bodyPr/>
                    <a:lstStyle/>
                    <a:p>
                      <a:pPr algn="l"/>
                      <a:endParaRPr lang="en-NZ" sz="1800" dirty="0">
                        <a:solidFill>
                          <a:schemeClr val="tx1"/>
                        </a:solidFill>
                        <a:latin typeface="Aptos" panose="020B0004020202020204" pitchFamily="34" charset="0"/>
                        <a:cs typeface="Calibri" panose="020F0502020204030204" pitchFamily="34" charset="0"/>
                      </a:endParaRP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Fiordland piloted</a:t>
                      </a:r>
                    </a:p>
                  </a:txBody>
                  <a:tcPr>
                    <a:lnT w="12700" cap="flat" cmpd="sng" algn="ctr">
                      <a:noFill/>
                      <a:prstDash val="solid"/>
                      <a:round/>
                      <a:headEnd type="none" w="med" len="med"/>
                      <a:tailEnd type="none" w="med" len="med"/>
                    </a:lnT>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17</a:t>
                      </a:r>
                    </a:p>
                  </a:txBody>
                  <a:tcPr>
                    <a:lnT w="12700" cap="flat" cmpd="sng" algn="ctr">
                      <a:noFill/>
                      <a:prstDash val="solid"/>
                      <a:round/>
                      <a:headEnd type="none" w="med" len="med"/>
                      <a:tailEnd type="none" w="med" len="med"/>
                    </a:lnT>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20</a:t>
                      </a:r>
                    </a:p>
                  </a:txBody>
                  <a:tcPr>
                    <a:lnT w="12700" cap="flat" cmpd="sng" algn="ctr">
                      <a:noFill/>
                      <a:prstDash val="solid"/>
                      <a:round/>
                      <a:headEnd type="none" w="med" len="med"/>
                      <a:tailEnd type="none" w="med" len="med"/>
                    </a:lnT>
                    <a:solidFill>
                      <a:schemeClr val="accent3">
                        <a:lumMod val="20000"/>
                        <a:lumOff val="80000"/>
                      </a:schemeClr>
                    </a:solidFill>
                  </a:tcPr>
                </a:tc>
                <a:tc>
                  <a:txBody>
                    <a:bodyPr/>
                    <a:lstStyle/>
                    <a:p>
                      <a:pPr algn="r"/>
                      <a:r>
                        <a:rPr lang="en-US" sz="1800" dirty="0">
                          <a:solidFill>
                            <a:schemeClr val="tx1"/>
                          </a:solidFill>
                          <a:latin typeface="Aptos" panose="020B0004020202020204" pitchFamily="34" charset="0"/>
                          <a:cs typeface="Calibri" panose="020F0502020204030204" pitchFamily="34" charset="0"/>
                        </a:rPr>
                        <a:t>(15%)</a:t>
                      </a:r>
                      <a:endParaRPr lang="en-NZ" sz="1800" dirty="0">
                        <a:solidFill>
                          <a:schemeClr val="tx1"/>
                        </a:solidFill>
                        <a:latin typeface="Aptos" panose="020B0004020202020204" pitchFamily="34" charset="0"/>
                        <a:cs typeface="Calibri" panose="020F0502020204030204" pitchFamily="34" charset="0"/>
                      </a:endParaRPr>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10005"/>
                  </a:ext>
                </a:extLst>
              </a:tr>
              <a:tr h="259080">
                <a:tc>
                  <a:txBody>
                    <a:bodyPr/>
                    <a:lstStyle/>
                    <a:p>
                      <a:pPr algn="l"/>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Cruise passengers</a:t>
                      </a:r>
                    </a:p>
                  </a:txBody>
                  <a:tcPr>
                    <a:noFill/>
                  </a:tcPr>
                </a:tc>
                <a:tc>
                  <a:txBody>
                    <a:bodyPr/>
                    <a:lstStyle/>
                    <a:p>
                      <a:pPr algn="r"/>
                      <a:r>
                        <a:rPr lang="en-NZ" sz="1800" kern="1200" dirty="0">
                          <a:solidFill>
                            <a:schemeClr val="tx1"/>
                          </a:solidFill>
                          <a:latin typeface="Aptos" panose="020B0004020202020204" pitchFamily="34" charset="0"/>
                          <a:ea typeface="+mn-ea"/>
                          <a:cs typeface="Calibri" panose="020F0502020204030204" pitchFamily="34" charset="0"/>
                        </a:rPr>
                        <a:t>46,000</a:t>
                      </a:r>
                    </a:p>
                  </a:txBody>
                  <a:tcPr>
                    <a:noFill/>
                  </a:tcPr>
                </a:tc>
                <a:tc>
                  <a:txBody>
                    <a:bodyPr/>
                    <a:lstStyle/>
                    <a:p>
                      <a:pPr algn="r"/>
                      <a:r>
                        <a:rPr lang="en-NZ" sz="1800" kern="1200" dirty="0">
                          <a:solidFill>
                            <a:schemeClr val="tx1"/>
                          </a:solidFill>
                          <a:latin typeface="Aptos" panose="020B0004020202020204" pitchFamily="34" charset="0"/>
                          <a:ea typeface="+mn-ea"/>
                          <a:cs typeface="Calibri" panose="020F0502020204030204" pitchFamily="34" charset="0"/>
                        </a:rPr>
                        <a:t>55,000</a:t>
                      </a:r>
                    </a:p>
                  </a:txBody>
                  <a:tcPr>
                    <a:solidFill>
                      <a:schemeClr val="accent3">
                        <a:lumMod val="20000"/>
                        <a:lumOff val="80000"/>
                      </a:schemeClr>
                    </a:solidFill>
                  </a:tcPr>
                </a:tc>
                <a:tc>
                  <a:txBody>
                    <a:bodyPr/>
                    <a:lstStyle/>
                    <a:p>
                      <a:pPr algn="r"/>
                      <a:r>
                        <a:rPr lang="en-US" sz="1800" dirty="0">
                          <a:solidFill>
                            <a:schemeClr val="tx1"/>
                          </a:solidFill>
                          <a:latin typeface="Aptos" panose="020B0004020202020204" pitchFamily="34" charset="0"/>
                          <a:cs typeface="Calibri" panose="020F0502020204030204" pitchFamily="34" charset="0"/>
                        </a:rPr>
                        <a:t>(16%)</a:t>
                      </a:r>
                      <a:endParaRPr lang="en-NZ" sz="1800" dirty="0">
                        <a:solidFill>
                          <a:schemeClr val="tx1"/>
                        </a:solidFill>
                        <a:latin typeface="Aptos" panose="020B0004020202020204" pitchFamily="34" charset="0"/>
                        <a:cs typeface="Calibri" panose="020F0502020204030204" pitchFamily="34" charset="0"/>
                      </a:endParaRPr>
                    </a:p>
                  </a:txBody>
                  <a:tcPr>
                    <a:noFill/>
                  </a:tcPr>
                </a:tc>
                <a:extLst>
                  <a:ext uri="{0D108BD9-81ED-4DB2-BD59-A6C34878D82A}">
                    <a16:rowId xmlns:a16="http://schemas.microsoft.com/office/drawing/2014/main" val="10007"/>
                  </a:ext>
                </a:extLst>
              </a:tr>
              <a:tr h="670560">
                <a:tc>
                  <a:txBody>
                    <a:bodyPr/>
                    <a:lstStyle/>
                    <a:p>
                      <a:pPr algn="l"/>
                      <a:r>
                        <a:rPr lang="en-NZ" sz="1800" dirty="0">
                          <a:solidFill>
                            <a:schemeClr val="tx1"/>
                          </a:solidFill>
                          <a:latin typeface="Aptos" panose="020B0004020202020204" pitchFamily="34" charset="0"/>
                          <a:cs typeface="Calibri" panose="020F0502020204030204" pitchFamily="34" charset="0"/>
                        </a:rPr>
                        <a:t>Otago cruise ship expenditure (estimated)</a:t>
                      </a:r>
                    </a:p>
                  </a:txBody>
                  <a:tcPr>
                    <a:lnL w="12700" cmpd="sng">
                      <a:noFill/>
                    </a:lnL>
                    <a:lnR w="12700" cmpd="sng">
                      <a:noFill/>
                    </a:lnR>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kern="1200" dirty="0">
                          <a:solidFill>
                            <a:schemeClr val="tx1"/>
                          </a:solidFill>
                          <a:latin typeface="Aptos" panose="020B0004020202020204" pitchFamily="34" charset="0"/>
                          <a:ea typeface="+mn-ea"/>
                          <a:cs typeface="Calibri" panose="020F0502020204030204" pitchFamily="34" charset="0"/>
                        </a:rPr>
                        <a:t>$21m</a:t>
                      </a:r>
                    </a:p>
                  </a:txBody>
                  <a:tcPr>
                    <a:lnL w="12700" cmpd="sng">
                      <a:noFill/>
                    </a:lnL>
                    <a:lnR w="12700" cmpd="sng">
                      <a:noFill/>
                    </a:lnR>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kern="1200" dirty="0">
                          <a:solidFill>
                            <a:schemeClr val="tx1"/>
                          </a:solidFill>
                          <a:latin typeface="Aptos" panose="020B0004020202020204" pitchFamily="34" charset="0"/>
                          <a:ea typeface="+mn-ea"/>
                          <a:cs typeface="Calibri" panose="020F0502020204030204" pitchFamily="34" charset="0"/>
                        </a:rPr>
                        <a:t>$25m</a:t>
                      </a:r>
                    </a:p>
                  </a:txBody>
                  <a:tcPr>
                    <a:lnL w="12700" cmpd="sng">
                      <a:noFill/>
                    </a:lnL>
                    <a:lnR w="12700" cmpd="sng">
                      <a:noFill/>
                    </a:lnR>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lnL w="12700" cmpd="sng">
                      <a:noFill/>
                    </a:lnL>
                    <a:lnR w="12700" cmpd="sng">
                      <a:noFill/>
                    </a:lnR>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D4B06151-72A3-2592-C342-360BF28EA3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32103" y="1371600"/>
            <a:ext cx="5159897" cy="3779520"/>
          </a:xfrm>
          <a:prstGeom prst="rect">
            <a:avLst/>
          </a:prstGeom>
        </p:spPr>
      </p:pic>
    </p:spTree>
    <p:extLst>
      <p:ext uri="{BB962C8B-B14F-4D97-AF65-F5344CB8AC3E}">
        <p14:creationId xmlns:p14="http://schemas.microsoft.com/office/powerpoint/2010/main" val="346310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Bulk tonnes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728330993"/>
              </p:ext>
            </p:extLst>
          </p:nvPr>
        </p:nvGraphicFramePr>
        <p:xfrm>
          <a:off x="685801" y="1371600"/>
          <a:ext cx="5762599" cy="2590800"/>
        </p:xfrm>
        <a:graphic>
          <a:graphicData uri="http://schemas.openxmlformats.org/drawingml/2006/table">
            <a:tbl>
              <a:tblPr firstRow="1" bandRow="1">
                <a:tableStyleId>{21E4AEA4-8DFA-4A89-87EB-49C32662AFE0}</a:tableStyleId>
              </a:tblPr>
              <a:tblGrid>
                <a:gridCol w="2227081">
                  <a:extLst>
                    <a:ext uri="{9D8B030D-6E8A-4147-A177-3AD203B41FA5}">
                      <a16:colId xmlns:a16="http://schemas.microsoft.com/office/drawing/2014/main" val="20000"/>
                    </a:ext>
                  </a:extLst>
                </a:gridCol>
                <a:gridCol w="1225485">
                  <a:extLst>
                    <a:ext uri="{9D8B030D-6E8A-4147-A177-3AD203B41FA5}">
                      <a16:colId xmlns:a16="http://schemas.microsoft.com/office/drawing/2014/main" val="20001"/>
                    </a:ext>
                  </a:extLst>
                </a:gridCol>
                <a:gridCol w="1206631">
                  <a:extLst>
                    <a:ext uri="{9D8B030D-6E8A-4147-A177-3AD203B41FA5}">
                      <a16:colId xmlns:a16="http://schemas.microsoft.com/office/drawing/2014/main" val="20002"/>
                    </a:ext>
                  </a:extLst>
                </a:gridCol>
                <a:gridCol w="1103402">
                  <a:extLst>
                    <a:ext uri="{9D8B030D-6E8A-4147-A177-3AD203B41FA5}">
                      <a16:colId xmlns:a16="http://schemas.microsoft.com/office/drawing/2014/main" val="20003"/>
                    </a:ext>
                  </a:extLst>
                </a:gridCol>
              </a:tblGrid>
              <a:tr h="685800">
                <a:tc>
                  <a:txBody>
                    <a:bodyPr/>
                    <a:lstStyle/>
                    <a:p>
                      <a:pPr algn="l"/>
                      <a:r>
                        <a:rPr lang="en-NZ" sz="1800" dirty="0">
                          <a:solidFill>
                            <a:schemeClr val="tx1"/>
                          </a:solidFill>
                          <a:latin typeface="Aptos" panose="020B0004020202020204" pitchFamily="34" charset="0"/>
                          <a:cs typeface="Calibri" panose="020F0502020204030204" pitchFamily="34" charset="0"/>
                        </a:rPr>
                        <a:t>6 months ended December </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This year</a:t>
                      </a:r>
                    </a:p>
                    <a:p>
                      <a:pPr algn="r"/>
                      <a:r>
                        <a:rPr lang="en-US" sz="1800" dirty="0">
                          <a:solidFill>
                            <a:schemeClr val="tx1"/>
                          </a:solidFill>
                          <a:latin typeface="Aptos" panose="020B0004020202020204" pitchFamily="34" charset="0"/>
                          <a:cs typeface="Calibri" panose="020F0502020204030204" pitchFamily="34" charset="0"/>
                        </a:rPr>
                        <a:t>000’s</a:t>
                      </a:r>
                      <a:endParaRPr lang="en-NZ" sz="1800" dirty="0">
                        <a:solidFill>
                          <a:schemeClr val="tx1"/>
                        </a:solidFill>
                        <a:latin typeface="Aptos" panose="020B0004020202020204" pitchFamily="34" charset="0"/>
                        <a:cs typeface="Calibri" panose="020F0502020204030204" pitchFamily="34" charset="0"/>
                      </a:endParaRP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Last year</a:t>
                      </a:r>
                    </a:p>
                    <a:p>
                      <a:pPr algn="r"/>
                      <a:r>
                        <a:rPr lang="en-US" sz="1800" dirty="0">
                          <a:solidFill>
                            <a:schemeClr val="tx1"/>
                          </a:solidFill>
                          <a:latin typeface="Aptos" panose="020B0004020202020204" pitchFamily="34" charset="0"/>
                          <a:cs typeface="Calibri" panose="020F0502020204030204" pitchFamily="34" charset="0"/>
                        </a:rPr>
                        <a:t>000’s</a:t>
                      </a:r>
                      <a:endParaRPr lang="en-NZ" sz="1800" dirty="0">
                        <a:solidFill>
                          <a:schemeClr val="tx1"/>
                        </a:solidFill>
                        <a:latin typeface="Aptos" panose="020B0004020202020204" pitchFamily="34" charset="0"/>
                        <a:cs typeface="Calibri" panose="020F0502020204030204" pitchFamily="34" charset="0"/>
                      </a:endParaRP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Variance</a:t>
                      </a:r>
                    </a:p>
                    <a:p>
                      <a:pPr algn="r"/>
                      <a:r>
                        <a:rPr lang="en-NZ" sz="1800" dirty="0">
                          <a:solidFill>
                            <a:schemeClr val="tx1"/>
                          </a:solidFill>
                          <a:latin typeface="Aptos" panose="020B0004020202020204" pitchFamily="34" charset="0"/>
                          <a:cs typeface="Calibri" panose="020F0502020204030204" pitchFamily="34" charset="0"/>
                        </a:rPr>
                        <a:t>%</a:t>
                      </a:r>
                    </a:p>
                  </a:txBody>
                  <a:tcPr>
                    <a:solidFill>
                      <a:schemeClr val="accent3"/>
                    </a:solidFill>
                  </a:tcPr>
                </a:tc>
                <a:extLst>
                  <a:ext uri="{0D108BD9-81ED-4DB2-BD59-A6C34878D82A}">
                    <a16:rowId xmlns:a16="http://schemas.microsoft.com/office/drawing/2014/main" val="10000"/>
                  </a:ext>
                </a:extLst>
              </a:tr>
              <a:tr h="381000">
                <a:tc>
                  <a:txBody>
                    <a:bodyPr/>
                    <a:lstStyle/>
                    <a:p>
                      <a:pPr algn="l"/>
                      <a:r>
                        <a:rPr lang="en-NZ" sz="1800" b="0" dirty="0">
                          <a:solidFill>
                            <a:schemeClr val="tx1"/>
                          </a:solidFill>
                          <a:latin typeface="Aptos" panose="020B0004020202020204" pitchFamily="34" charset="0"/>
                          <a:cs typeface="Calibri" panose="020F0502020204030204" pitchFamily="34" charset="0"/>
                        </a:rPr>
                        <a:t>Logs</a:t>
                      </a:r>
                    </a:p>
                  </a:txBody>
                  <a:tcPr>
                    <a:noFill/>
                  </a:tcPr>
                </a:tc>
                <a:tc>
                  <a:txBody>
                    <a:bodyPr/>
                    <a:lstStyle/>
                    <a:p>
                      <a:pPr algn="r"/>
                      <a:r>
                        <a:rPr lang="en-NZ" sz="1800" b="0" dirty="0">
                          <a:solidFill>
                            <a:schemeClr val="tx1"/>
                          </a:solidFill>
                          <a:latin typeface="Aptos" panose="020B0004020202020204" pitchFamily="34" charset="0"/>
                          <a:cs typeface="Calibri" panose="020F0502020204030204" pitchFamily="34" charset="0"/>
                        </a:rPr>
                        <a:t>462</a:t>
                      </a: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504</a:t>
                      </a:r>
                    </a:p>
                  </a:txBody>
                  <a:tcPr>
                    <a:noFill/>
                  </a:tcPr>
                </a:tc>
                <a:tc>
                  <a:txBody>
                    <a:bodyPr/>
                    <a:lstStyle/>
                    <a:p>
                      <a:pPr algn="r"/>
                      <a:r>
                        <a:rPr lang="en-NZ" sz="1800" b="0" dirty="0">
                          <a:solidFill>
                            <a:schemeClr val="tx1"/>
                          </a:solidFill>
                          <a:latin typeface="Aptos" panose="020B0004020202020204" pitchFamily="34" charset="0"/>
                          <a:cs typeface="Calibri" panose="020F0502020204030204" pitchFamily="34" charset="0"/>
                        </a:rPr>
                        <a:t>(8%)</a:t>
                      </a:r>
                    </a:p>
                  </a:txBody>
                  <a:tcPr>
                    <a:solidFill>
                      <a:schemeClr val="accent3">
                        <a:lumMod val="20000"/>
                        <a:lumOff val="80000"/>
                      </a:schemeClr>
                    </a:solidFill>
                  </a:tcPr>
                </a:tc>
                <a:extLst>
                  <a:ext uri="{0D108BD9-81ED-4DB2-BD59-A6C34878D82A}">
                    <a16:rowId xmlns:a16="http://schemas.microsoft.com/office/drawing/2014/main" val="10001"/>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Fuel</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229</a:t>
                      </a: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229</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0%</a:t>
                      </a:r>
                    </a:p>
                  </a:txBody>
                  <a:tcPr>
                    <a:solidFill>
                      <a:schemeClr val="accent3">
                        <a:lumMod val="20000"/>
                        <a:lumOff val="80000"/>
                      </a:schemeClr>
                    </a:solidFill>
                  </a:tcPr>
                </a:tc>
                <a:extLst>
                  <a:ext uri="{0D108BD9-81ED-4DB2-BD59-A6C34878D82A}">
                    <a16:rowId xmlns:a16="http://schemas.microsoft.com/office/drawing/2014/main" val="10002"/>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Fertiliser</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61</a:t>
                      </a: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63</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(3%)</a:t>
                      </a:r>
                    </a:p>
                  </a:txBody>
                  <a:tcPr>
                    <a:solidFill>
                      <a:schemeClr val="accent3">
                        <a:lumMod val="20000"/>
                        <a:lumOff val="80000"/>
                      </a:schemeClr>
                    </a:solidFill>
                  </a:tcPr>
                </a:tc>
                <a:extLst>
                  <a:ext uri="{0D108BD9-81ED-4DB2-BD59-A6C34878D82A}">
                    <a16:rowId xmlns:a16="http://schemas.microsoft.com/office/drawing/2014/main" val="10003"/>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Other</a:t>
                      </a:r>
                    </a:p>
                  </a:txBody>
                  <a:tcPr>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53</a:t>
                      </a:r>
                    </a:p>
                  </a:txBody>
                  <a:tcPr>
                    <a:lnB w="12700" cap="flat" cmpd="sng" algn="ctr">
                      <a:solidFill>
                        <a:schemeClr val="accent3"/>
                      </a:solidFill>
                      <a:prstDash val="solid"/>
                      <a:round/>
                      <a:headEnd type="none" w="med" len="med"/>
                      <a:tailEnd type="none" w="med" len="med"/>
                    </a:lnB>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65</a:t>
                      </a:r>
                    </a:p>
                  </a:txBody>
                  <a:tcPr>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(18%)</a:t>
                      </a:r>
                    </a:p>
                  </a:txBody>
                  <a:tcPr>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TOTAL</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805</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861</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(7%)</a:t>
                      </a:r>
                    </a:p>
                  </a:txBody>
                  <a:tcP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4" name="Chart 3"/>
          <p:cNvGraphicFramePr/>
          <p:nvPr/>
        </p:nvGraphicFramePr>
        <p:xfrm>
          <a:off x="6727538" y="767080"/>
          <a:ext cx="4886365"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884721" y="1177388"/>
            <a:ext cx="4572000" cy="369328"/>
          </a:xfrm>
          <a:prstGeom prst="rect">
            <a:avLst/>
          </a:prstGeom>
          <a:noFill/>
        </p:spPr>
        <p:txBody>
          <a:bodyPr wrap="square" lIns="91434" tIns="45718" rIns="91434" bIns="45718" rtlCol="0">
            <a:spAutoFit/>
          </a:bodyPr>
          <a:lstStyle/>
          <a:p>
            <a:pPr algn="ctr"/>
            <a:endParaRPr lang="en-US" dirty="0">
              <a:solidFill>
                <a:srgbClr val="FF0000"/>
              </a:solidFill>
              <a:latin typeface="Aptos" panose="020B000402020202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2DD3B6D7-2ADB-4489-92C4-21281FA205A4}"/>
              </a:ext>
            </a:extLst>
          </p:cNvPr>
          <p:cNvGraphicFramePr/>
          <p:nvPr/>
        </p:nvGraphicFramePr>
        <p:xfrm>
          <a:off x="7707061" y="1253588"/>
          <a:ext cx="3124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82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Investment property</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65676112"/>
              </p:ext>
            </p:extLst>
          </p:nvPr>
        </p:nvGraphicFramePr>
        <p:xfrm>
          <a:off x="685800" y="1371600"/>
          <a:ext cx="6013576" cy="3550920"/>
        </p:xfrm>
        <a:graphic>
          <a:graphicData uri="http://schemas.openxmlformats.org/drawingml/2006/table">
            <a:tbl>
              <a:tblPr firstRow="1" bandRow="1">
                <a:tableStyleId>{21E4AEA4-8DFA-4A89-87EB-49C32662AFE0}</a:tableStyleId>
              </a:tblPr>
              <a:tblGrid>
                <a:gridCol w="2525998">
                  <a:extLst>
                    <a:ext uri="{9D8B030D-6E8A-4147-A177-3AD203B41FA5}">
                      <a16:colId xmlns:a16="http://schemas.microsoft.com/office/drawing/2014/main" val="20000"/>
                    </a:ext>
                  </a:extLst>
                </a:gridCol>
                <a:gridCol w="1178961">
                  <a:extLst>
                    <a:ext uri="{9D8B030D-6E8A-4147-A177-3AD203B41FA5}">
                      <a16:colId xmlns:a16="http://schemas.microsoft.com/office/drawing/2014/main" val="20001"/>
                    </a:ext>
                  </a:extLst>
                </a:gridCol>
                <a:gridCol w="1133348">
                  <a:extLst>
                    <a:ext uri="{9D8B030D-6E8A-4147-A177-3AD203B41FA5}">
                      <a16:colId xmlns:a16="http://schemas.microsoft.com/office/drawing/2014/main" val="20002"/>
                    </a:ext>
                  </a:extLst>
                </a:gridCol>
                <a:gridCol w="1175269">
                  <a:extLst>
                    <a:ext uri="{9D8B030D-6E8A-4147-A177-3AD203B41FA5}">
                      <a16:colId xmlns:a16="http://schemas.microsoft.com/office/drawing/2014/main" val="20003"/>
                    </a:ext>
                  </a:extLst>
                </a:gridCol>
              </a:tblGrid>
              <a:tr h="762000">
                <a:tc>
                  <a:txBody>
                    <a:bodyPr/>
                    <a:lstStyle/>
                    <a:p>
                      <a:pPr algn="l"/>
                      <a:r>
                        <a:rPr lang="en-NZ" sz="1800" dirty="0">
                          <a:solidFill>
                            <a:schemeClr val="tx1"/>
                          </a:solidFill>
                          <a:latin typeface="Aptos" panose="020B0004020202020204" pitchFamily="34" charset="0"/>
                          <a:cs typeface="Calibri" panose="020F0502020204030204" pitchFamily="34" charset="0"/>
                        </a:rPr>
                        <a:t>6 months ended December </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This year</a:t>
                      </a:r>
                    </a:p>
                    <a:p>
                      <a:pPr algn="r"/>
                      <a:r>
                        <a:rPr lang="en-NZ" sz="1800" dirty="0">
                          <a:solidFill>
                            <a:schemeClr val="tx1"/>
                          </a:solidFill>
                          <a:latin typeface="Aptos" panose="020B0004020202020204" pitchFamily="34" charset="0"/>
                          <a:cs typeface="Calibri" panose="020F0502020204030204" pitchFamily="34" charset="0"/>
                        </a:rPr>
                        <a:t>$m</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Last year</a:t>
                      </a:r>
                    </a:p>
                    <a:p>
                      <a:pPr marL="0" marR="0" indent="0" algn="r" defTabSz="914400" rtl="0" eaLnBrk="1" fontAlgn="auto" latinLnBrk="0" hangingPunct="1">
                        <a:lnSpc>
                          <a:spcPct val="100000"/>
                        </a:lnSpc>
                        <a:spcBef>
                          <a:spcPts val="0"/>
                        </a:spcBef>
                        <a:spcAft>
                          <a:spcPts val="0"/>
                        </a:spcAft>
                        <a:buClrTx/>
                        <a:buSzTx/>
                        <a:buFontTx/>
                        <a:buNone/>
                        <a:tabLst/>
                        <a:defRPr/>
                      </a:pPr>
                      <a:r>
                        <a:rPr lang="en-NZ" sz="1800" dirty="0">
                          <a:solidFill>
                            <a:schemeClr val="tx1"/>
                          </a:solidFill>
                          <a:latin typeface="Aptos" panose="020B0004020202020204" pitchFamily="34" charset="0"/>
                          <a:cs typeface="Calibri" panose="020F0502020204030204" pitchFamily="34" charset="0"/>
                        </a:rPr>
                        <a:t>$m</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Variance</a:t>
                      </a:r>
                    </a:p>
                    <a:p>
                      <a:pPr marL="0" marR="0" indent="0" algn="r" defTabSz="914400" rtl="0" eaLnBrk="1" fontAlgn="auto" latinLnBrk="0" hangingPunct="1">
                        <a:lnSpc>
                          <a:spcPct val="100000"/>
                        </a:lnSpc>
                        <a:spcBef>
                          <a:spcPts val="0"/>
                        </a:spcBef>
                        <a:spcAft>
                          <a:spcPts val="0"/>
                        </a:spcAft>
                        <a:buClrTx/>
                        <a:buSzTx/>
                        <a:buFontTx/>
                        <a:buNone/>
                        <a:tabLst/>
                        <a:defRPr/>
                      </a:pPr>
                      <a:r>
                        <a:rPr lang="en-NZ" sz="1800" dirty="0">
                          <a:solidFill>
                            <a:schemeClr val="tx1"/>
                          </a:solidFill>
                          <a:latin typeface="Aptos" panose="020B0004020202020204" pitchFamily="34" charset="0"/>
                          <a:cs typeface="Calibri" panose="020F0502020204030204" pitchFamily="34" charset="0"/>
                        </a:rPr>
                        <a:t>%</a:t>
                      </a:r>
                    </a:p>
                  </a:txBody>
                  <a:tcPr>
                    <a:solidFill>
                      <a:schemeClr val="accent3"/>
                    </a:solidFill>
                  </a:tcPr>
                </a:tc>
                <a:extLst>
                  <a:ext uri="{0D108BD9-81ED-4DB2-BD59-A6C34878D82A}">
                    <a16:rowId xmlns:a16="http://schemas.microsoft.com/office/drawing/2014/main" val="10000"/>
                  </a:ext>
                </a:extLst>
              </a:tr>
              <a:tr h="381000">
                <a:tc>
                  <a:txBody>
                    <a:bodyPr/>
                    <a:lstStyle/>
                    <a:p>
                      <a:pPr algn="l"/>
                      <a:r>
                        <a:rPr lang="en-NZ" sz="1800" b="0" dirty="0">
                          <a:solidFill>
                            <a:schemeClr val="tx1"/>
                          </a:solidFill>
                          <a:latin typeface="Aptos" panose="020B0004020202020204" pitchFamily="34" charset="0"/>
                          <a:cs typeface="Calibri" panose="020F0502020204030204" pitchFamily="34" charset="0"/>
                        </a:rPr>
                        <a:t>Investment property rentals</a:t>
                      </a:r>
                    </a:p>
                  </a:txBody>
                  <a:tcPr>
                    <a:noFill/>
                  </a:tcPr>
                </a:tc>
                <a:tc>
                  <a:txBody>
                    <a:bodyPr/>
                    <a:lstStyle/>
                    <a:p>
                      <a:pPr algn="r"/>
                      <a:r>
                        <a:rPr lang="en-US" sz="1800" b="0" dirty="0">
                          <a:solidFill>
                            <a:schemeClr val="tx1"/>
                          </a:solidFill>
                          <a:latin typeface="Aptos" panose="020B0004020202020204" pitchFamily="34" charset="0"/>
                          <a:cs typeface="Calibri" panose="020F0502020204030204" pitchFamily="34" charset="0"/>
                        </a:rPr>
                        <a:t>$15.8</a:t>
                      </a:r>
                      <a:endParaRPr lang="en-NZ" sz="1800" b="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r>
                        <a:rPr lang="en-NZ" sz="1800" b="0" kern="1200" dirty="0">
                          <a:solidFill>
                            <a:schemeClr val="tx1"/>
                          </a:solidFill>
                          <a:latin typeface="Aptos" panose="020B0004020202020204" pitchFamily="34" charset="0"/>
                          <a:ea typeface="+mn-ea"/>
                          <a:cs typeface="Calibri" panose="020F0502020204030204" pitchFamily="34" charset="0"/>
                        </a:rPr>
                        <a:t>$14.8</a:t>
                      </a:r>
                    </a:p>
                  </a:txBody>
                  <a:tcPr>
                    <a:noFill/>
                  </a:tcPr>
                </a:tc>
                <a:tc>
                  <a:txBody>
                    <a:bodyPr/>
                    <a:lstStyle/>
                    <a:p>
                      <a:pPr algn="r"/>
                      <a:r>
                        <a:rPr lang="en-NZ" sz="1800" b="0" dirty="0">
                          <a:solidFill>
                            <a:schemeClr val="tx1"/>
                          </a:solidFill>
                          <a:latin typeface="Aptos" panose="020B0004020202020204" pitchFamily="34" charset="0"/>
                          <a:cs typeface="Calibri" panose="020F0502020204030204" pitchFamily="34" charset="0"/>
                        </a:rPr>
                        <a:t>+7%</a:t>
                      </a:r>
                    </a:p>
                  </a:txBody>
                  <a:tcPr>
                    <a:solidFill>
                      <a:schemeClr val="accent3">
                        <a:lumMod val="20000"/>
                        <a:lumOff val="80000"/>
                      </a:schemeClr>
                    </a:solidFill>
                  </a:tcPr>
                </a:tc>
                <a:extLst>
                  <a:ext uri="{0D108BD9-81ED-4DB2-BD59-A6C34878D82A}">
                    <a16:rowId xmlns:a16="http://schemas.microsoft.com/office/drawing/2014/main" val="10001"/>
                  </a:ext>
                </a:extLst>
              </a:tr>
              <a:tr h="381000">
                <a:tc>
                  <a:txBody>
                    <a:bodyPr/>
                    <a:lstStyle/>
                    <a:p>
                      <a:pPr algn="l"/>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endParaRPr lang="en-NZ" sz="1800" b="0" kern="1200" dirty="0">
                        <a:solidFill>
                          <a:srgbClr val="FF0000"/>
                        </a:solidFill>
                        <a:latin typeface="Aptos" panose="020B0004020202020204" pitchFamily="34" charset="0"/>
                        <a:ea typeface="+mn-ea"/>
                        <a:cs typeface="Calibri" panose="020F0502020204030204" pitchFamily="34" charset="0"/>
                      </a:endParaRPr>
                    </a:p>
                  </a:txBody>
                  <a:tcPr>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381000">
                <a:tc>
                  <a:txBody>
                    <a:bodyPr/>
                    <a:lstStyle/>
                    <a:p>
                      <a:pPr algn="l"/>
                      <a:r>
                        <a:rPr lang="en-US" sz="1800" dirty="0">
                          <a:solidFill>
                            <a:schemeClr val="tx1"/>
                          </a:solidFill>
                          <a:latin typeface="Aptos" panose="020B0004020202020204" pitchFamily="34" charset="0"/>
                          <a:cs typeface="Calibri" panose="020F0502020204030204" pitchFamily="34" charset="0"/>
                        </a:rPr>
                        <a:t>EBITDA – investment</a:t>
                      </a:r>
                      <a:r>
                        <a:rPr lang="en-US" sz="1800" baseline="0" dirty="0">
                          <a:solidFill>
                            <a:schemeClr val="tx1"/>
                          </a:solidFill>
                          <a:latin typeface="Aptos" panose="020B0004020202020204" pitchFamily="34" charset="0"/>
                          <a:cs typeface="Calibri" panose="020F0502020204030204" pitchFamily="34" charset="0"/>
                        </a:rPr>
                        <a:t> properties</a:t>
                      </a: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algn="r"/>
                      <a:r>
                        <a:rPr lang="en-US" sz="1800" dirty="0">
                          <a:solidFill>
                            <a:schemeClr val="tx1"/>
                          </a:solidFill>
                          <a:latin typeface="Aptos" panose="020B0004020202020204" pitchFamily="34" charset="0"/>
                          <a:cs typeface="Calibri" panose="020F0502020204030204" pitchFamily="34" charset="0"/>
                        </a:rPr>
                        <a:t>$11.6</a:t>
                      </a: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r>
                        <a:rPr lang="en-US" sz="1800" b="0" kern="1200" dirty="0">
                          <a:solidFill>
                            <a:schemeClr val="tx1"/>
                          </a:solidFill>
                          <a:latin typeface="Aptos" panose="020B0004020202020204" pitchFamily="34" charset="0"/>
                          <a:ea typeface="+mn-ea"/>
                          <a:cs typeface="Calibri" panose="020F0502020204030204" pitchFamily="34" charset="0"/>
                        </a:rPr>
                        <a:t>$10.9</a:t>
                      </a:r>
                      <a:endParaRPr lang="en-NZ" sz="1800" b="0" kern="1200" dirty="0">
                        <a:solidFill>
                          <a:schemeClr val="tx1"/>
                        </a:solidFill>
                        <a:latin typeface="Aptos" panose="020B0004020202020204" pitchFamily="34" charset="0"/>
                        <a:ea typeface="+mn-ea"/>
                        <a:cs typeface="Calibri" panose="020F0502020204030204" pitchFamily="34" charset="0"/>
                      </a:endParaRPr>
                    </a:p>
                  </a:txBody>
                  <a:tcPr>
                    <a:noFill/>
                  </a:tcPr>
                </a:tc>
                <a:tc>
                  <a:txBody>
                    <a:bodyPr/>
                    <a:lstStyle/>
                    <a:p>
                      <a:pPr algn="r"/>
                      <a:r>
                        <a:rPr lang="en-US" sz="1800" dirty="0">
                          <a:solidFill>
                            <a:schemeClr val="tx1"/>
                          </a:solidFill>
                          <a:latin typeface="Aptos" panose="020B0004020202020204" pitchFamily="34" charset="0"/>
                          <a:cs typeface="Calibri" panose="020F0502020204030204" pitchFamily="34" charset="0"/>
                        </a:rPr>
                        <a:t>+6%</a:t>
                      </a:r>
                      <a:endParaRPr lang="en-NZ" sz="1800" dirty="0">
                        <a:solidFill>
                          <a:schemeClr val="tx1"/>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10003"/>
                  </a:ext>
                </a:extLst>
              </a:tr>
              <a:tr h="381000">
                <a:tc>
                  <a:txBody>
                    <a:bodyPr/>
                    <a:lstStyle/>
                    <a:p>
                      <a:pPr algn="l"/>
                      <a:r>
                        <a:rPr lang="en-US" sz="1800" dirty="0">
                          <a:solidFill>
                            <a:schemeClr val="tx1"/>
                          </a:solidFill>
                          <a:latin typeface="Aptos" panose="020B0004020202020204" pitchFamily="34" charset="0"/>
                          <a:cs typeface="Calibri" panose="020F0502020204030204" pitchFamily="34" charset="0"/>
                        </a:rPr>
                        <a:t>Gain on property sales</a:t>
                      </a: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algn="r"/>
                      <a:r>
                        <a:rPr lang="en-US" sz="1800" dirty="0">
                          <a:solidFill>
                            <a:schemeClr val="tx1"/>
                          </a:solidFill>
                          <a:latin typeface="Aptos" panose="020B0004020202020204" pitchFamily="34" charset="0"/>
                          <a:cs typeface="Calibri" panose="020F0502020204030204" pitchFamily="34" charset="0"/>
                        </a:rPr>
                        <a:t>$4.7</a:t>
                      </a: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r>
                        <a:rPr lang="en-US" sz="1800" b="0" kern="1200" dirty="0">
                          <a:solidFill>
                            <a:schemeClr val="tx1"/>
                          </a:solidFill>
                          <a:latin typeface="Aptos" panose="020B0004020202020204" pitchFamily="34" charset="0"/>
                          <a:ea typeface="+mn-ea"/>
                          <a:cs typeface="Calibri" panose="020F0502020204030204" pitchFamily="34" charset="0"/>
                        </a:rPr>
                        <a:t>$1.8</a:t>
                      </a:r>
                      <a:endParaRPr lang="en-NZ" sz="1800" b="0" kern="1200" dirty="0">
                        <a:solidFill>
                          <a:schemeClr val="tx1"/>
                        </a:solidFill>
                        <a:latin typeface="Aptos" panose="020B0004020202020204" pitchFamily="34" charset="0"/>
                        <a:ea typeface="+mn-ea"/>
                        <a:cs typeface="Calibri" panose="020F0502020204030204" pitchFamily="34" charset="0"/>
                      </a:endParaRPr>
                    </a:p>
                  </a:txBody>
                  <a:tcPr>
                    <a:noFill/>
                  </a:tcPr>
                </a:tc>
                <a:tc>
                  <a:txBody>
                    <a:bodyPr/>
                    <a:lstStyle/>
                    <a:p>
                      <a:pPr algn="r"/>
                      <a:r>
                        <a:rPr lang="en-US" sz="1800" dirty="0">
                          <a:solidFill>
                            <a:schemeClr val="tx1"/>
                          </a:solidFill>
                          <a:latin typeface="Aptos" panose="020B0004020202020204" pitchFamily="34" charset="0"/>
                          <a:cs typeface="Calibri" panose="020F0502020204030204" pitchFamily="34" charset="0"/>
                        </a:rPr>
                        <a:t>+161%</a:t>
                      </a:r>
                      <a:endParaRPr lang="en-NZ" sz="1800" dirty="0">
                        <a:solidFill>
                          <a:schemeClr val="tx1"/>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10004"/>
                  </a:ext>
                </a:extLst>
              </a:tr>
              <a:tr h="381000">
                <a:tc>
                  <a:txBody>
                    <a:bodyPr/>
                    <a:lstStyle/>
                    <a:p>
                      <a:pPr algn="l"/>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endParaRPr lang="en-NZ" sz="1800" b="0" kern="1200" dirty="0">
                        <a:solidFill>
                          <a:srgbClr val="FF0000"/>
                        </a:solidFill>
                        <a:latin typeface="Aptos" panose="020B0004020202020204" pitchFamily="34" charset="0"/>
                        <a:ea typeface="+mn-ea"/>
                        <a:cs typeface="Calibri" panose="020F0502020204030204" pitchFamily="34" charset="0"/>
                      </a:endParaRPr>
                    </a:p>
                  </a:txBody>
                  <a:tcPr>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3311591995"/>
                  </a:ext>
                </a:extLst>
              </a:tr>
              <a:tr h="287891">
                <a:tc>
                  <a:txBody>
                    <a:bodyPr/>
                    <a:lstStyle/>
                    <a:p>
                      <a:pPr algn="l"/>
                      <a:r>
                        <a:rPr lang="en-US" sz="1800" dirty="0">
                          <a:solidFill>
                            <a:schemeClr val="tx1"/>
                          </a:solidFill>
                          <a:latin typeface="Aptos" panose="020B0004020202020204" pitchFamily="34" charset="0"/>
                          <a:cs typeface="Calibri" panose="020F0502020204030204" pitchFamily="34" charset="0"/>
                        </a:rPr>
                        <a:t>P</a:t>
                      </a:r>
                      <a:r>
                        <a:rPr lang="en-US" sz="1800" baseline="0" dirty="0">
                          <a:solidFill>
                            <a:schemeClr val="tx1"/>
                          </a:solidFill>
                          <a:latin typeface="Aptos" panose="020B0004020202020204" pitchFamily="34" charset="0"/>
                          <a:cs typeface="Calibri" panose="020F0502020204030204" pitchFamily="34" charset="0"/>
                        </a:rPr>
                        <a:t>roperty portfolio value</a:t>
                      </a: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algn="r"/>
                      <a:r>
                        <a:rPr lang="en-US" sz="1800" dirty="0">
                          <a:solidFill>
                            <a:schemeClr val="tx1"/>
                          </a:solidFill>
                          <a:latin typeface="Aptos" panose="020B0004020202020204" pitchFamily="34" charset="0"/>
                          <a:cs typeface="Calibri" panose="020F0502020204030204" pitchFamily="34" charset="0"/>
                        </a:rPr>
                        <a:t>$637.0</a:t>
                      </a:r>
                      <a:endParaRPr lang="en-NZ" sz="1800" dirty="0">
                        <a:solidFill>
                          <a:schemeClr val="tx1"/>
                        </a:solidFill>
                        <a:latin typeface="Aptos" panose="020B0004020202020204" pitchFamily="34" charset="0"/>
                        <a:cs typeface="Calibri" panose="020F0502020204030204" pitchFamily="34" charset="0"/>
                      </a:endParaRPr>
                    </a:p>
                  </a:txBody>
                  <a:tcPr>
                    <a:noFill/>
                  </a:tcPr>
                </a:tc>
                <a:tc>
                  <a:txBody>
                    <a:bodyPr/>
                    <a:lstStyle/>
                    <a:p>
                      <a:pPr marL="0" algn="r" defTabSz="914400" rtl="0" eaLnBrk="1" latinLnBrk="0" hangingPunct="1"/>
                      <a:r>
                        <a:rPr lang="en-US" sz="1800" b="0" kern="1200" dirty="0">
                          <a:solidFill>
                            <a:schemeClr val="tx1"/>
                          </a:solidFill>
                          <a:latin typeface="Aptos" panose="020B0004020202020204" pitchFamily="34" charset="0"/>
                          <a:ea typeface="+mn-ea"/>
                          <a:cs typeface="Calibri" panose="020F0502020204030204" pitchFamily="34" charset="0"/>
                        </a:rPr>
                        <a:t>$623.6</a:t>
                      </a:r>
                      <a:endParaRPr lang="en-NZ" sz="1800" b="0" kern="1200" dirty="0">
                        <a:solidFill>
                          <a:schemeClr val="tx1"/>
                        </a:solidFill>
                        <a:latin typeface="Aptos" panose="020B0004020202020204" pitchFamily="34" charset="0"/>
                        <a:ea typeface="+mn-ea"/>
                        <a:cs typeface="Calibri" panose="020F0502020204030204" pitchFamily="34" charset="0"/>
                      </a:endParaRPr>
                    </a:p>
                  </a:txBody>
                  <a:tcPr>
                    <a:noFill/>
                  </a:tcPr>
                </a:tc>
                <a:tc>
                  <a:txBody>
                    <a:bodyPr/>
                    <a:lstStyle/>
                    <a:p>
                      <a:pPr algn="r"/>
                      <a:r>
                        <a:rPr lang="en-US" sz="1800" dirty="0">
                          <a:solidFill>
                            <a:schemeClr val="tx1"/>
                          </a:solidFill>
                          <a:latin typeface="Aptos" panose="020B0004020202020204" pitchFamily="34" charset="0"/>
                          <a:cs typeface="Calibri" panose="020F0502020204030204" pitchFamily="34" charset="0"/>
                        </a:rPr>
                        <a:t>+2%</a:t>
                      </a:r>
                      <a:endParaRPr lang="en-NZ" sz="1800" dirty="0">
                        <a:solidFill>
                          <a:schemeClr val="tx1"/>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pic>
        <p:nvPicPr>
          <p:cNvPr id="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176120" y="1066800"/>
            <a:ext cx="3524742" cy="45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995520" y="1143000"/>
            <a:ext cx="1149927" cy="923326"/>
          </a:xfrm>
          <a:prstGeom prst="rect">
            <a:avLst/>
          </a:prstGeom>
          <a:noFill/>
        </p:spPr>
        <p:txBody>
          <a:bodyPr wrap="square" lIns="91434" tIns="45718" rIns="91434" bIns="45718" rtlCol="0">
            <a:spAutoFit/>
          </a:bodyPr>
          <a:lstStyle/>
          <a:p>
            <a:r>
              <a:rPr lang="en-US" dirty="0">
                <a:latin typeface="Aptos" panose="020B0004020202020204" pitchFamily="34" charset="0"/>
                <a:cs typeface="Calibri" panose="020F0502020204030204" pitchFamily="34" charset="0"/>
              </a:rPr>
              <a:t>34%</a:t>
            </a:r>
          </a:p>
          <a:p>
            <a:r>
              <a:rPr lang="en-US" dirty="0">
                <a:latin typeface="Aptos" panose="020B0004020202020204" pitchFamily="34" charset="0"/>
                <a:cs typeface="Calibri" panose="020F0502020204030204" pitchFamily="34" charset="0"/>
              </a:rPr>
              <a:t>Auckland</a:t>
            </a:r>
          </a:p>
          <a:p>
            <a:r>
              <a:rPr lang="en-US" dirty="0">
                <a:latin typeface="Aptos" panose="020B0004020202020204" pitchFamily="34" charset="0"/>
                <a:cs typeface="Calibri" panose="020F0502020204030204" pitchFamily="34" charset="0"/>
              </a:rPr>
              <a:t>$215m</a:t>
            </a:r>
            <a:endParaRPr lang="en-NZ" dirty="0">
              <a:latin typeface="Aptos" panose="020B0004020202020204" pitchFamily="34" charset="0"/>
              <a:cs typeface="Calibri" panose="020F0502020204030204" pitchFamily="34" charset="0"/>
            </a:endParaRPr>
          </a:p>
        </p:txBody>
      </p:sp>
      <p:sp>
        <p:nvSpPr>
          <p:cNvPr id="12" name="TextBox 11"/>
          <p:cNvSpPr txBox="1"/>
          <p:nvPr/>
        </p:nvSpPr>
        <p:spPr>
          <a:xfrm>
            <a:off x="8076913" y="1752600"/>
            <a:ext cx="1246413" cy="923326"/>
          </a:xfrm>
          <a:prstGeom prst="rect">
            <a:avLst/>
          </a:prstGeom>
          <a:noFill/>
        </p:spPr>
        <p:txBody>
          <a:bodyPr wrap="square" lIns="91434" tIns="45718" rIns="91434" bIns="45718" rtlCol="0">
            <a:spAutoFit/>
          </a:bodyPr>
          <a:lstStyle/>
          <a:p>
            <a:r>
              <a:rPr lang="en-US" dirty="0">
                <a:latin typeface="Aptos" panose="020B0004020202020204" pitchFamily="34" charset="0"/>
                <a:cs typeface="Calibri" panose="020F0502020204030204" pitchFamily="34" charset="0"/>
              </a:rPr>
              <a:t>22%</a:t>
            </a:r>
          </a:p>
          <a:p>
            <a:r>
              <a:rPr lang="en-US" dirty="0">
                <a:latin typeface="Aptos" panose="020B0004020202020204" pitchFamily="34" charset="0"/>
                <a:cs typeface="Calibri" panose="020F0502020204030204" pitchFamily="34" charset="0"/>
              </a:rPr>
              <a:t>Hamilton</a:t>
            </a:r>
          </a:p>
          <a:p>
            <a:r>
              <a:rPr lang="en-US" dirty="0">
                <a:latin typeface="Aptos" panose="020B0004020202020204" pitchFamily="34" charset="0"/>
                <a:cs typeface="Calibri" panose="020F0502020204030204" pitchFamily="34" charset="0"/>
              </a:rPr>
              <a:t>$141m</a:t>
            </a:r>
            <a:endParaRPr lang="en-NZ" dirty="0">
              <a:latin typeface="Aptos" panose="020B0004020202020204" pitchFamily="34" charset="0"/>
              <a:cs typeface="Calibri" panose="020F0502020204030204" pitchFamily="34" charset="0"/>
            </a:endParaRPr>
          </a:p>
        </p:txBody>
      </p:sp>
      <p:sp>
        <p:nvSpPr>
          <p:cNvPr id="13" name="TextBox 12"/>
          <p:cNvSpPr txBox="1"/>
          <p:nvPr/>
        </p:nvSpPr>
        <p:spPr>
          <a:xfrm>
            <a:off x="8702841" y="4648200"/>
            <a:ext cx="1143000" cy="923326"/>
          </a:xfrm>
          <a:prstGeom prst="rect">
            <a:avLst/>
          </a:prstGeom>
          <a:noFill/>
        </p:spPr>
        <p:txBody>
          <a:bodyPr wrap="square" lIns="91434" tIns="45718" rIns="91434" bIns="45718" rtlCol="0">
            <a:spAutoFit/>
          </a:bodyPr>
          <a:lstStyle/>
          <a:p>
            <a:r>
              <a:rPr lang="en-US" dirty="0">
                <a:latin typeface="Aptos" panose="020B0004020202020204" pitchFamily="34" charset="0"/>
                <a:cs typeface="Calibri" panose="020F0502020204030204" pitchFamily="34" charset="0"/>
              </a:rPr>
              <a:t>44%</a:t>
            </a:r>
          </a:p>
          <a:p>
            <a:r>
              <a:rPr lang="en-US" dirty="0">
                <a:latin typeface="Aptos" panose="020B0004020202020204" pitchFamily="34" charset="0"/>
                <a:cs typeface="Calibri" panose="020F0502020204030204" pitchFamily="34" charset="0"/>
              </a:rPr>
              <a:t>Dunedin</a:t>
            </a:r>
          </a:p>
          <a:p>
            <a:r>
              <a:rPr lang="en-US" dirty="0">
                <a:latin typeface="Aptos" panose="020B0004020202020204" pitchFamily="34" charset="0"/>
                <a:cs typeface="Calibri" panose="020F0502020204030204" pitchFamily="34" charset="0"/>
              </a:rPr>
              <a:t>$281m</a:t>
            </a:r>
            <a:endParaRPr lang="en-NZ"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922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DBF5-3D4F-D6D7-38B1-587C43DAB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CB8B4-DB07-0111-40AD-4DCA9148FA4D}"/>
              </a:ext>
            </a:extLst>
          </p:cNvPr>
          <p:cNvSpPr>
            <a:spLocks noGrp="1"/>
          </p:cNvSpPr>
          <p:nvPr>
            <p:ph type="title"/>
          </p:nvPr>
        </p:nvSpPr>
        <p:spPr/>
        <p:txBody>
          <a:bodyPr/>
          <a:lstStyle/>
          <a:p>
            <a:r>
              <a:rPr lang="en-NZ" dirty="0"/>
              <a:t>Group financials</a:t>
            </a:r>
          </a:p>
        </p:txBody>
      </p:sp>
      <p:graphicFrame>
        <p:nvGraphicFramePr>
          <p:cNvPr id="4" name="Content Placeholder 3">
            <a:extLst>
              <a:ext uri="{FF2B5EF4-FFF2-40B4-BE49-F238E27FC236}">
                <a16:creationId xmlns:a16="http://schemas.microsoft.com/office/drawing/2014/main" id="{F29ACA78-D459-4C6A-6B84-28DE8B726EDA}"/>
              </a:ext>
            </a:extLst>
          </p:cNvPr>
          <p:cNvGraphicFramePr>
            <a:graphicFrameLocks noGrp="1"/>
          </p:cNvGraphicFramePr>
          <p:nvPr>
            <p:ph idx="1"/>
            <p:extLst>
              <p:ext uri="{D42A27DB-BD31-4B8C-83A1-F6EECF244321}">
                <p14:modId xmlns:p14="http://schemas.microsoft.com/office/powerpoint/2010/main" val="3058573869"/>
              </p:ext>
            </p:extLst>
          </p:nvPr>
        </p:nvGraphicFramePr>
        <p:xfrm>
          <a:off x="685801" y="1371600"/>
          <a:ext cx="6067424" cy="4480560"/>
        </p:xfrm>
        <a:graphic>
          <a:graphicData uri="http://schemas.openxmlformats.org/drawingml/2006/table">
            <a:tbl>
              <a:tblPr firstRow="1" bandRow="1">
                <a:tableStyleId>{21E4AEA4-8DFA-4A89-87EB-49C32662AFE0}</a:tableStyleId>
              </a:tblPr>
              <a:tblGrid>
                <a:gridCol w="2409824">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247775">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tblGrid>
              <a:tr h="670560">
                <a:tc>
                  <a:txBody>
                    <a:bodyPr/>
                    <a:lstStyle/>
                    <a:p>
                      <a:pPr algn="l"/>
                      <a:r>
                        <a:rPr lang="en-NZ" sz="1800" dirty="0">
                          <a:solidFill>
                            <a:schemeClr val="tx1"/>
                          </a:solidFill>
                          <a:latin typeface="Aptos" panose="020B0004020202020204" pitchFamily="34" charset="0"/>
                          <a:cs typeface="Calibri" panose="020F0502020204030204" pitchFamily="34" charset="0"/>
                        </a:rPr>
                        <a:t>6 months ended December </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This year</a:t>
                      </a:r>
                    </a:p>
                    <a:p>
                      <a:pPr algn="r"/>
                      <a:r>
                        <a:rPr lang="en-NZ" sz="1800" dirty="0">
                          <a:solidFill>
                            <a:schemeClr val="tx1"/>
                          </a:solidFill>
                          <a:latin typeface="Aptos" panose="020B0004020202020204" pitchFamily="34" charset="0"/>
                          <a:cs typeface="Calibri" panose="020F0502020204030204" pitchFamily="34" charset="0"/>
                        </a:rPr>
                        <a:t>$m</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Last year</a:t>
                      </a:r>
                    </a:p>
                    <a:p>
                      <a:pPr algn="r"/>
                      <a:r>
                        <a:rPr lang="en-NZ" sz="1800" dirty="0">
                          <a:solidFill>
                            <a:schemeClr val="tx1"/>
                          </a:solidFill>
                          <a:latin typeface="Aptos" panose="020B0004020202020204" pitchFamily="34" charset="0"/>
                          <a:cs typeface="Calibri" panose="020F0502020204030204" pitchFamily="34" charset="0"/>
                        </a:rPr>
                        <a:t>$m</a:t>
                      </a:r>
                    </a:p>
                  </a:txBody>
                  <a:tcPr>
                    <a:solidFill>
                      <a:schemeClr val="accent3"/>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Variance%</a:t>
                      </a:r>
                    </a:p>
                  </a:txBody>
                  <a:tcPr>
                    <a:solidFill>
                      <a:schemeClr val="accent3"/>
                    </a:solidFill>
                  </a:tcPr>
                </a:tc>
                <a:extLst>
                  <a:ext uri="{0D108BD9-81ED-4DB2-BD59-A6C34878D82A}">
                    <a16:rowId xmlns:a16="http://schemas.microsoft.com/office/drawing/2014/main" val="10000"/>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Revenue</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$61.2</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$60.0</a:t>
                      </a:r>
                    </a:p>
                  </a:txBody>
                  <a:tcPr>
                    <a:solidFill>
                      <a:schemeClr val="accent3">
                        <a:lumMod val="20000"/>
                        <a:lumOff val="80000"/>
                      </a:schemeClr>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+2%</a:t>
                      </a:r>
                    </a:p>
                  </a:txBody>
                  <a:tcPr>
                    <a:noFill/>
                  </a:tcPr>
                </a:tc>
                <a:extLst>
                  <a:ext uri="{0D108BD9-81ED-4DB2-BD59-A6C34878D82A}">
                    <a16:rowId xmlns:a16="http://schemas.microsoft.com/office/drawing/2014/main" val="10001"/>
                  </a:ext>
                </a:extLst>
              </a:tr>
              <a:tr h="381000">
                <a:tc>
                  <a:txBody>
                    <a:bodyPr/>
                    <a:lstStyle/>
                    <a:p>
                      <a:pPr algn="l"/>
                      <a:r>
                        <a:rPr lang="en-NZ" sz="1800" b="1" dirty="0">
                          <a:solidFill>
                            <a:schemeClr val="tx1"/>
                          </a:solidFill>
                          <a:latin typeface="Aptos" panose="020B0004020202020204" pitchFamily="34" charset="0"/>
                          <a:cs typeface="Calibri" panose="020F0502020204030204" pitchFamily="34" charset="0"/>
                        </a:rPr>
                        <a:t>EBITDA</a:t>
                      </a:r>
                    </a:p>
                  </a:txBody>
                  <a:tcPr>
                    <a:noFill/>
                  </a:tcPr>
                </a:tc>
                <a:tc>
                  <a:txBody>
                    <a:bodyPr/>
                    <a:lstStyle/>
                    <a:p>
                      <a:pPr algn="r"/>
                      <a:endParaRPr lang="en-NZ" sz="1800" b="1" dirty="0">
                        <a:solidFill>
                          <a:srgbClr val="FF0000"/>
                        </a:solidFill>
                        <a:latin typeface="Aptos" panose="020B0004020202020204" pitchFamily="34" charset="0"/>
                        <a:cs typeface="Calibri" panose="020F0502020204030204" pitchFamily="34" charset="0"/>
                      </a:endParaRPr>
                    </a:p>
                  </a:txBody>
                  <a:tcPr>
                    <a:noFill/>
                  </a:tcPr>
                </a:tc>
                <a:tc>
                  <a:txBody>
                    <a:bodyPr/>
                    <a:lstStyle/>
                    <a:p>
                      <a:pPr algn="r"/>
                      <a:endParaRPr lang="en-NZ" sz="1800" b="1" dirty="0">
                        <a:solidFill>
                          <a:srgbClr val="FF0000"/>
                        </a:solidFill>
                        <a:latin typeface="Aptos" panose="020B0004020202020204" pitchFamily="34" charset="0"/>
                        <a:cs typeface="Calibri" panose="020F0502020204030204" pitchFamily="34" charset="0"/>
                      </a:endParaRPr>
                    </a:p>
                  </a:txBody>
                  <a:tcPr>
                    <a:solidFill>
                      <a:schemeClr val="accent3">
                        <a:lumMod val="20000"/>
                        <a:lumOff val="80000"/>
                      </a:schemeClr>
                    </a:solidFill>
                  </a:tcPr>
                </a:tc>
                <a:tc>
                  <a:txBody>
                    <a:bodyPr/>
                    <a:lstStyle/>
                    <a:p>
                      <a:pPr algn="r"/>
                      <a:endParaRPr lang="en-NZ" sz="1800" b="1" dirty="0">
                        <a:solidFill>
                          <a:srgbClr val="FF0000"/>
                        </a:solidFill>
                        <a:latin typeface="Aptos" panose="020B000402020202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Port Operations</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$10.6</a:t>
                      </a:r>
                    </a:p>
                  </a:txBody>
                  <a:tcP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$14.6</a:t>
                      </a:r>
                    </a:p>
                  </a:txBody>
                  <a:tcPr>
                    <a:solidFill>
                      <a:schemeClr val="accent3">
                        <a:lumMod val="20000"/>
                        <a:lumOff val="80000"/>
                      </a:schemeClr>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(27%)</a:t>
                      </a:r>
                    </a:p>
                  </a:txBody>
                  <a:tcPr>
                    <a:noFill/>
                  </a:tcPr>
                </a:tc>
                <a:extLst>
                  <a:ext uri="{0D108BD9-81ED-4DB2-BD59-A6C34878D82A}">
                    <a16:rowId xmlns:a16="http://schemas.microsoft.com/office/drawing/2014/main" val="10003"/>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Investment Properties</a:t>
                      </a:r>
                    </a:p>
                  </a:txBody>
                  <a:tcPr>
                    <a:lnB w="12700" cmpd="sng">
                      <a:noFill/>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$11.6</a:t>
                      </a:r>
                    </a:p>
                  </a:txBody>
                  <a:tcPr>
                    <a:lnB w="12700" cmpd="sng">
                      <a:noFill/>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$10.9</a:t>
                      </a:r>
                    </a:p>
                  </a:txBody>
                  <a:tcPr>
                    <a:lnB w="12700" cmpd="sng">
                      <a:noFill/>
                    </a:lnB>
                    <a:solidFill>
                      <a:schemeClr val="accent3">
                        <a:lumMod val="20000"/>
                        <a:lumOff val="80000"/>
                      </a:schemeClr>
                    </a:solidFill>
                  </a:tcPr>
                </a:tc>
                <a:tc>
                  <a:txBody>
                    <a:bodyPr/>
                    <a:lstStyle/>
                    <a:p>
                      <a:pPr algn="r"/>
                      <a:r>
                        <a:rPr lang="en-NZ" sz="1800" dirty="0">
                          <a:solidFill>
                            <a:schemeClr val="tx1"/>
                          </a:solidFill>
                          <a:latin typeface="Aptos" panose="020B0004020202020204" pitchFamily="34" charset="0"/>
                          <a:cs typeface="Calibri" panose="020F0502020204030204" pitchFamily="34" charset="0"/>
                        </a:rPr>
                        <a:t>+6%</a:t>
                      </a:r>
                    </a:p>
                  </a:txBody>
                  <a:tcPr>
                    <a:lnB w="12700" cmpd="sng">
                      <a:noFill/>
                    </a:lnB>
                    <a:noFill/>
                  </a:tcPr>
                </a:tc>
                <a:extLst>
                  <a:ext uri="{0D108BD9-81ED-4DB2-BD59-A6C34878D82A}">
                    <a16:rowId xmlns:a16="http://schemas.microsoft.com/office/drawing/2014/main" val="10004"/>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Gain on asset sales</a:t>
                      </a:r>
                    </a:p>
                  </a:txBody>
                  <a:tcPr>
                    <a:lnL w="12700" cmpd="sng">
                      <a:noFill/>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$6.4</a:t>
                      </a:r>
                    </a:p>
                  </a:txBody>
                  <a:tcPr>
                    <a:lnL w="12700" cmpd="sng">
                      <a:noFill/>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$1.8</a:t>
                      </a:r>
                    </a:p>
                  </a:txBody>
                  <a:tcPr>
                    <a:lnL w="12700" cmpd="sng">
                      <a:noFill/>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800" dirty="0">
                          <a:solidFill>
                            <a:schemeClr val="tx1"/>
                          </a:solidFill>
                          <a:latin typeface="Aptos" panose="020B0004020202020204" pitchFamily="34" charset="0"/>
                          <a:cs typeface="Calibri" panose="020F0502020204030204" pitchFamily="34" charset="0"/>
                        </a:rPr>
                        <a:t>+255%</a:t>
                      </a:r>
                      <a:endParaRPr lang="en-NZ" sz="1800" dirty="0">
                        <a:solidFill>
                          <a:schemeClr val="tx1"/>
                        </a:solidFill>
                        <a:latin typeface="Aptos" panose="020B0004020202020204" pitchFamily="34" charset="0"/>
                        <a:cs typeface="Calibri" panose="020F0502020204030204" pitchFamily="34" charset="0"/>
                      </a:endParaRPr>
                    </a:p>
                  </a:txBody>
                  <a:tcPr>
                    <a:lnL w="12700" cmpd="sng">
                      <a:noFill/>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1000">
                <a:tc>
                  <a:txBody>
                    <a:bodyPr/>
                    <a:lstStyle/>
                    <a:p>
                      <a:pPr algn="l"/>
                      <a:endParaRPr lang="en-NZ" sz="1800" dirty="0">
                        <a:solidFill>
                          <a:schemeClr val="tx1"/>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$28.6</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$27.3</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+5%</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381000">
                <a:tc>
                  <a:txBody>
                    <a:bodyPr/>
                    <a:lstStyle/>
                    <a:p>
                      <a:pPr algn="l"/>
                      <a:endParaRPr lang="en-NZ" sz="1800" dirty="0">
                        <a:solidFill>
                          <a:schemeClr val="tx1"/>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endParaRPr lang="en-NZ" sz="1800" dirty="0">
                        <a:solidFill>
                          <a:srgbClr val="FF0000"/>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r h="381000">
                <a:tc>
                  <a:txBody>
                    <a:bodyPr/>
                    <a:lstStyle/>
                    <a:p>
                      <a:pPr algn="l"/>
                      <a:r>
                        <a:rPr lang="en-NZ" sz="1800" b="1" dirty="0">
                          <a:solidFill>
                            <a:schemeClr val="tx1"/>
                          </a:solidFill>
                          <a:latin typeface="Aptos" panose="020B0004020202020204" pitchFamily="34" charset="0"/>
                          <a:cs typeface="Calibri" panose="020F0502020204030204" pitchFamily="34" charset="0"/>
                        </a:rPr>
                        <a:t>Surplus before tax</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$18.1</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$16.8</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+7%</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8"/>
                  </a:ext>
                </a:extLst>
              </a:tr>
              <a:tr h="381000">
                <a:tc>
                  <a:txBody>
                    <a:bodyPr/>
                    <a:lstStyle/>
                    <a:p>
                      <a:pPr algn="l"/>
                      <a:r>
                        <a:rPr lang="en-NZ" sz="1800" dirty="0">
                          <a:solidFill>
                            <a:schemeClr val="tx1"/>
                          </a:solidFill>
                          <a:latin typeface="Aptos" panose="020B0004020202020204" pitchFamily="34" charset="0"/>
                          <a:cs typeface="Calibri" panose="020F0502020204030204" pitchFamily="34" charset="0"/>
                        </a:rPr>
                        <a:t>Tax</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($3.0)</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r"/>
                      <a:r>
                        <a:rPr lang="en-NZ" sz="1800" dirty="0">
                          <a:solidFill>
                            <a:schemeClr val="tx1"/>
                          </a:solidFill>
                          <a:latin typeface="Aptos" panose="020B0004020202020204" pitchFamily="34" charset="0"/>
                          <a:cs typeface="Calibri" panose="020F0502020204030204" pitchFamily="34" charset="0"/>
                        </a:rPr>
                        <a:t>($3.8)</a:t>
                      </a: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endParaRPr lang="en-NZ" sz="1800" dirty="0">
                        <a:solidFill>
                          <a:schemeClr val="tx1"/>
                        </a:solidFill>
                        <a:latin typeface="Aptos" panose="020B0004020202020204" pitchFamily="34" charset="0"/>
                        <a:cs typeface="Calibri" panose="020F0502020204030204" pitchFamily="34" charset="0"/>
                      </a:endParaRPr>
                    </a:p>
                  </a:txBody>
                  <a:tcP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9"/>
                  </a:ext>
                </a:extLst>
              </a:tr>
              <a:tr h="381000">
                <a:tc>
                  <a:txBody>
                    <a:bodyPr/>
                    <a:lstStyle/>
                    <a:p>
                      <a:pPr algn="l"/>
                      <a:r>
                        <a:rPr lang="en-NZ" sz="1800" b="1" dirty="0">
                          <a:solidFill>
                            <a:schemeClr val="tx1"/>
                          </a:solidFill>
                          <a:latin typeface="Aptos" panose="020B0004020202020204" pitchFamily="34" charset="0"/>
                          <a:cs typeface="Calibri" panose="020F0502020204030204" pitchFamily="34" charset="0"/>
                        </a:rPr>
                        <a:t>Group NPAT</a:t>
                      </a:r>
                    </a:p>
                  </a:txBody>
                  <a:tcP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$15.1</a:t>
                      </a:r>
                    </a:p>
                  </a:txBody>
                  <a:tcP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$13.0</a:t>
                      </a:r>
                    </a:p>
                  </a:txBody>
                  <a:tcP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r"/>
                      <a:r>
                        <a:rPr lang="en-NZ" sz="1800" b="1" dirty="0">
                          <a:solidFill>
                            <a:schemeClr val="tx1"/>
                          </a:solidFill>
                          <a:latin typeface="Aptos" panose="020B0004020202020204" pitchFamily="34" charset="0"/>
                          <a:cs typeface="Calibri" panose="020F0502020204030204" pitchFamily="34" charset="0"/>
                        </a:rPr>
                        <a:t>+16%</a:t>
                      </a:r>
                    </a:p>
                  </a:txBody>
                  <a:tcP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aphicFrame>
        <p:nvGraphicFramePr>
          <p:cNvPr id="6" name="Chart 5">
            <a:extLst>
              <a:ext uri="{FF2B5EF4-FFF2-40B4-BE49-F238E27FC236}">
                <a16:creationId xmlns:a16="http://schemas.microsoft.com/office/drawing/2014/main" id="{FAD8650C-98D8-7A03-06D0-48A44B8CBB1D}"/>
              </a:ext>
            </a:extLst>
          </p:cNvPr>
          <p:cNvGraphicFramePr/>
          <p:nvPr/>
        </p:nvGraphicFramePr>
        <p:xfrm>
          <a:off x="6629400" y="1295400"/>
          <a:ext cx="3124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FDE4DD6-24C5-3475-AC38-92C8030FC18B}"/>
              </a:ext>
            </a:extLst>
          </p:cNvPr>
          <p:cNvGraphicFramePr/>
          <p:nvPr>
            <p:extLst>
              <p:ext uri="{D42A27DB-BD31-4B8C-83A1-F6EECF244321}">
                <p14:modId xmlns:p14="http://schemas.microsoft.com/office/powerpoint/2010/main" val="3901758226"/>
              </p:ext>
            </p:extLst>
          </p:nvPr>
        </p:nvGraphicFramePr>
        <p:xfrm>
          <a:off x="9480376" y="1295400"/>
          <a:ext cx="3124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33539B7-5C63-B7F6-F41B-9C3F56BAC7A1}"/>
              </a:ext>
            </a:extLst>
          </p:cNvPr>
          <p:cNvGraphicFramePr/>
          <p:nvPr>
            <p:extLst>
              <p:ext uri="{D42A27DB-BD31-4B8C-83A1-F6EECF244321}">
                <p14:modId xmlns:p14="http://schemas.microsoft.com/office/powerpoint/2010/main" val="3292620104"/>
              </p:ext>
            </p:extLst>
          </p:nvPr>
        </p:nvGraphicFramePr>
        <p:xfrm>
          <a:off x="6631354" y="1295400"/>
          <a:ext cx="3124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41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97F7C-6BC2-08B3-CB7C-00DFE5CEF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42CF1-97FB-80C6-17D6-59514D8C70C0}"/>
              </a:ext>
            </a:extLst>
          </p:cNvPr>
          <p:cNvSpPr>
            <a:spLocks noGrp="1"/>
          </p:cNvSpPr>
          <p:nvPr>
            <p:ph type="title"/>
          </p:nvPr>
        </p:nvSpPr>
        <p:spPr/>
        <p:txBody>
          <a:bodyPr>
            <a:normAutofit fontScale="90000"/>
          </a:bodyPr>
          <a:lstStyle/>
          <a:p>
            <a:r>
              <a:rPr lang="en-NZ" dirty="0"/>
              <a:t>Agenda</a:t>
            </a:r>
          </a:p>
        </p:txBody>
      </p:sp>
      <p:sp>
        <p:nvSpPr>
          <p:cNvPr id="6" name="Content Placeholder 5">
            <a:extLst>
              <a:ext uri="{FF2B5EF4-FFF2-40B4-BE49-F238E27FC236}">
                <a16:creationId xmlns:a16="http://schemas.microsoft.com/office/drawing/2014/main" id="{FF5C9BD9-C7A4-6B97-1BC7-995758C8F5D8}"/>
              </a:ext>
            </a:extLst>
          </p:cNvPr>
          <p:cNvSpPr>
            <a:spLocks noGrp="1"/>
          </p:cNvSpPr>
          <p:nvPr>
            <p:ph idx="1"/>
          </p:nvPr>
        </p:nvSpPr>
        <p:spPr/>
        <p:txBody>
          <a:bodyPr>
            <a:normAutofit/>
          </a:bodyPr>
          <a:lstStyle/>
          <a:p>
            <a:r>
              <a:rPr lang="en-GB" sz="2000" dirty="0"/>
              <a:t>Chair update </a:t>
            </a:r>
          </a:p>
          <a:p>
            <a:r>
              <a:rPr lang="en-GB" sz="2000" dirty="0"/>
              <a:t>Update on major projects</a:t>
            </a:r>
          </a:p>
          <a:p>
            <a:r>
              <a:rPr lang="en-GB" sz="2000" dirty="0"/>
              <a:t>Half year results</a:t>
            </a:r>
          </a:p>
          <a:p>
            <a:r>
              <a:rPr lang="en-GB" sz="2000" dirty="0"/>
              <a:t>Outlook</a:t>
            </a:r>
          </a:p>
          <a:p>
            <a:r>
              <a:rPr lang="en-GB" sz="2000" dirty="0"/>
              <a:t>Questions </a:t>
            </a:r>
            <a:endParaRPr lang="en-NZ" sz="2000" dirty="0"/>
          </a:p>
        </p:txBody>
      </p:sp>
    </p:spTree>
    <p:extLst>
      <p:ext uri="{BB962C8B-B14F-4D97-AF65-F5344CB8AC3E}">
        <p14:creationId xmlns:p14="http://schemas.microsoft.com/office/powerpoint/2010/main" val="1606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FE04-D614-458F-BF35-5FB4220BB60A}"/>
              </a:ext>
            </a:extLst>
          </p:cNvPr>
          <p:cNvSpPr>
            <a:spLocks noGrp="1"/>
          </p:cNvSpPr>
          <p:nvPr>
            <p:ph type="title"/>
          </p:nvPr>
        </p:nvSpPr>
        <p:spPr/>
        <p:txBody>
          <a:bodyPr/>
          <a:lstStyle/>
          <a:p>
            <a:r>
              <a:rPr lang="en-NZ" dirty="0">
                <a:solidFill>
                  <a:schemeClr val="tx1"/>
                </a:solidFill>
              </a:rPr>
              <a:t>Balance sheet strength</a:t>
            </a:r>
          </a:p>
        </p:txBody>
      </p:sp>
      <p:graphicFrame>
        <p:nvGraphicFramePr>
          <p:cNvPr id="4" name="Chart 3">
            <a:extLst>
              <a:ext uri="{FF2B5EF4-FFF2-40B4-BE49-F238E27FC236}">
                <a16:creationId xmlns:a16="http://schemas.microsoft.com/office/drawing/2014/main" id="{09369854-1628-4B8C-98E5-A8131722AB24}"/>
              </a:ext>
            </a:extLst>
          </p:cNvPr>
          <p:cNvGraphicFramePr>
            <a:graphicFrameLocks/>
          </p:cNvGraphicFramePr>
          <p:nvPr>
            <p:extLst>
              <p:ext uri="{D42A27DB-BD31-4B8C-83A1-F6EECF244321}">
                <p14:modId xmlns:p14="http://schemas.microsoft.com/office/powerpoint/2010/main" val="2402118461"/>
              </p:ext>
            </p:extLst>
          </p:nvPr>
        </p:nvGraphicFramePr>
        <p:xfrm>
          <a:off x="983432" y="1196752"/>
          <a:ext cx="6781800" cy="467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664DB-1686-913A-59BB-595AFF4DF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4A04E-997A-514D-F0EF-24F2964A9266}"/>
              </a:ext>
            </a:extLst>
          </p:cNvPr>
          <p:cNvSpPr>
            <a:spLocks noGrp="1"/>
          </p:cNvSpPr>
          <p:nvPr>
            <p:ph type="title"/>
          </p:nvPr>
        </p:nvSpPr>
        <p:spPr/>
        <p:txBody>
          <a:bodyPr>
            <a:normAutofit fontScale="90000"/>
          </a:bodyPr>
          <a:lstStyle/>
          <a:p>
            <a:r>
              <a:rPr lang="en-NZ" dirty="0"/>
              <a:t>Risks/opportunities in the medium term </a:t>
            </a:r>
          </a:p>
        </p:txBody>
      </p:sp>
      <p:sp>
        <p:nvSpPr>
          <p:cNvPr id="6" name="Content Placeholder 5">
            <a:extLst>
              <a:ext uri="{FF2B5EF4-FFF2-40B4-BE49-F238E27FC236}">
                <a16:creationId xmlns:a16="http://schemas.microsoft.com/office/drawing/2014/main" id="{D23BBD03-E565-3698-3EB6-F4D8E283261F}"/>
              </a:ext>
            </a:extLst>
          </p:cNvPr>
          <p:cNvSpPr>
            <a:spLocks noGrp="1"/>
          </p:cNvSpPr>
          <p:nvPr>
            <p:ph idx="1"/>
          </p:nvPr>
        </p:nvSpPr>
        <p:spPr>
          <a:xfrm>
            <a:off x="685800" y="1371600"/>
            <a:ext cx="7741024" cy="4657979"/>
          </a:xfrm>
        </p:spPr>
        <p:txBody>
          <a:bodyPr>
            <a:normAutofit/>
          </a:bodyPr>
          <a:lstStyle/>
          <a:p>
            <a:r>
              <a:rPr lang="en-GB" sz="2000" dirty="0"/>
              <a:t>Challenging economic conditions in NZ resulting in lower growth</a:t>
            </a:r>
          </a:p>
          <a:p>
            <a:r>
              <a:rPr lang="en-GB" sz="2000" dirty="0"/>
              <a:t>Potential trade flow impacts from change in US policies affecting global shipping </a:t>
            </a:r>
          </a:p>
          <a:p>
            <a:r>
              <a:rPr lang="en-GB" sz="2000" dirty="0"/>
              <a:t>Lower cruise volumes next 2- 3 years </a:t>
            </a:r>
          </a:p>
          <a:p>
            <a:r>
              <a:rPr lang="en-GB" sz="2000" dirty="0"/>
              <a:t>The impact of increased extreme weather events </a:t>
            </a:r>
          </a:p>
          <a:p>
            <a:endParaRPr lang="en-GB" sz="2000" dirty="0"/>
          </a:p>
          <a:p>
            <a:endParaRPr lang="en-GB" sz="2000" dirty="0"/>
          </a:p>
          <a:p>
            <a:endParaRPr lang="en-GB" sz="2000" dirty="0"/>
          </a:p>
          <a:p>
            <a:endParaRPr lang="en-GB" sz="2000" dirty="0"/>
          </a:p>
          <a:p>
            <a:endParaRPr lang="en-NZ" sz="2000" dirty="0"/>
          </a:p>
        </p:txBody>
      </p:sp>
    </p:spTree>
    <p:extLst>
      <p:ext uri="{BB962C8B-B14F-4D97-AF65-F5344CB8AC3E}">
        <p14:creationId xmlns:p14="http://schemas.microsoft.com/office/powerpoint/2010/main" val="5002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5933-7151-C96C-6CAB-3A8E66B4D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FB80B-261C-DCC1-674E-1D2C311D8B74}"/>
              </a:ext>
            </a:extLst>
          </p:cNvPr>
          <p:cNvSpPr>
            <a:spLocks noGrp="1"/>
          </p:cNvSpPr>
          <p:nvPr>
            <p:ph type="title"/>
          </p:nvPr>
        </p:nvSpPr>
        <p:spPr/>
        <p:txBody>
          <a:bodyPr/>
          <a:lstStyle/>
          <a:p>
            <a:r>
              <a:rPr lang="en-NZ" dirty="0"/>
              <a:t>Feedback / Questions?</a:t>
            </a:r>
          </a:p>
        </p:txBody>
      </p:sp>
    </p:spTree>
    <p:extLst>
      <p:ext uri="{BB962C8B-B14F-4D97-AF65-F5344CB8AC3E}">
        <p14:creationId xmlns:p14="http://schemas.microsoft.com/office/powerpoint/2010/main" val="33988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DBFD7-AED2-D58D-4DAA-46D1006DA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7153" y="1170842"/>
            <a:ext cx="2984393" cy="3734203"/>
          </a:xfrm>
          <a:prstGeom prst="rect">
            <a:avLst/>
          </a:prstGeom>
        </p:spPr>
      </p:pic>
      <p:sp>
        <p:nvSpPr>
          <p:cNvPr id="6" name="Rectangle 5">
            <a:extLst>
              <a:ext uri="{FF2B5EF4-FFF2-40B4-BE49-F238E27FC236}">
                <a16:creationId xmlns:a16="http://schemas.microsoft.com/office/drawing/2014/main" id="{DF06DB47-EB07-1ABE-2B97-1A70A66E19D9}"/>
              </a:ext>
            </a:extLst>
          </p:cNvPr>
          <p:cNvSpPr/>
          <p:nvPr/>
        </p:nvSpPr>
        <p:spPr>
          <a:xfrm>
            <a:off x="8276217" y="2704038"/>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a:extLst>
              <a:ext uri="{FF2B5EF4-FFF2-40B4-BE49-F238E27FC236}">
                <a16:creationId xmlns:a16="http://schemas.microsoft.com/office/drawing/2014/main" id="{16666FBF-8C90-42C9-C75A-A03827907F41}"/>
              </a:ext>
            </a:extLst>
          </p:cNvPr>
          <p:cNvSpPr/>
          <p:nvPr/>
        </p:nvSpPr>
        <p:spPr>
          <a:xfrm>
            <a:off x="8276217" y="2556968"/>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a:extLst>
              <a:ext uri="{FF2B5EF4-FFF2-40B4-BE49-F238E27FC236}">
                <a16:creationId xmlns:a16="http://schemas.microsoft.com/office/drawing/2014/main" id="{6A9F9843-4876-40A4-076F-D56596888C1E}"/>
              </a:ext>
            </a:extLst>
          </p:cNvPr>
          <p:cNvSpPr/>
          <p:nvPr/>
        </p:nvSpPr>
        <p:spPr>
          <a:xfrm>
            <a:off x="8276217" y="2384669"/>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
            <a:extLst>
              <a:ext uri="{FF2B5EF4-FFF2-40B4-BE49-F238E27FC236}">
                <a16:creationId xmlns:a16="http://schemas.microsoft.com/office/drawing/2014/main" id="{EA4FD134-0346-9462-60B6-926DCEAB60F8}"/>
              </a:ext>
            </a:extLst>
          </p:cNvPr>
          <p:cNvSpPr txBox="1">
            <a:spLocks/>
          </p:cNvSpPr>
          <p:nvPr/>
        </p:nvSpPr>
        <p:spPr>
          <a:xfrm>
            <a:off x="8374475" y="1828921"/>
            <a:ext cx="1335326" cy="105930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600" b="0" kern="1200">
                <a:solidFill>
                  <a:schemeClr val="tx2"/>
                </a:solidFill>
                <a:latin typeface="Tw Cen MT" panose="020B0602020104020603"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North Otago</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Otago</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Southland</a:t>
            </a:r>
          </a:p>
        </p:txBody>
      </p:sp>
      <p:sp>
        <p:nvSpPr>
          <p:cNvPr id="10" name="Title 1">
            <a:extLst>
              <a:ext uri="{FF2B5EF4-FFF2-40B4-BE49-F238E27FC236}">
                <a16:creationId xmlns:a16="http://schemas.microsoft.com/office/drawing/2014/main" id="{61B35DE1-8643-50C1-16A6-96E3A8E4DCDB}"/>
              </a:ext>
            </a:extLst>
          </p:cNvPr>
          <p:cNvSpPr txBox="1">
            <a:spLocks/>
          </p:cNvSpPr>
          <p:nvPr/>
        </p:nvSpPr>
        <p:spPr>
          <a:xfrm>
            <a:off x="10002139" y="3340789"/>
            <a:ext cx="1335326" cy="105930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600" b="0" kern="1200">
                <a:solidFill>
                  <a:schemeClr val="tx2"/>
                </a:solidFill>
                <a:latin typeface="Tw Cen MT" panose="020B0602020104020603"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Port Chalmers</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Dunedin Bulk Port</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NZ" sz="11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Mosgiel Hub</a:t>
            </a:r>
          </a:p>
        </p:txBody>
      </p:sp>
      <p:sp>
        <p:nvSpPr>
          <p:cNvPr id="11" name="Oval 10">
            <a:extLst>
              <a:ext uri="{FF2B5EF4-FFF2-40B4-BE49-F238E27FC236}">
                <a16:creationId xmlns:a16="http://schemas.microsoft.com/office/drawing/2014/main" id="{C201FCD4-4AED-F395-10B3-D0815A575D94}"/>
              </a:ext>
            </a:extLst>
          </p:cNvPr>
          <p:cNvSpPr/>
          <p:nvPr/>
        </p:nvSpPr>
        <p:spPr>
          <a:xfrm>
            <a:off x="9709733" y="3830414"/>
            <a:ext cx="328324" cy="318708"/>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orbel"/>
              <a:ea typeface="+mn-ea"/>
              <a:cs typeface="+mn-cs"/>
            </a:endParaRPr>
          </a:p>
        </p:txBody>
      </p:sp>
      <p:graphicFrame>
        <p:nvGraphicFramePr>
          <p:cNvPr id="13" name="Table 12">
            <a:extLst>
              <a:ext uri="{FF2B5EF4-FFF2-40B4-BE49-F238E27FC236}">
                <a16:creationId xmlns:a16="http://schemas.microsoft.com/office/drawing/2014/main" id="{55EC2A0A-07B0-C365-AB7C-CB856B265CB6}"/>
              </a:ext>
            </a:extLst>
          </p:cNvPr>
          <p:cNvGraphicFramePr>
            <a:graphicFrameLocks noGrp="1"/>
          </p:cNvGraphicFramePr>
          <p:nvPr/>
        </p:nvGraphicFramePr>
        <p:xfrm>
          <a:off x="10435312" y="4719291"/>
          <a:ext cx="670476" cy="1617610"/>
        </p:xfrm>
        <a:graphic>
          <a:graphicData uri="http://schemas.openxmlformats.org/drawingml/2006/table">
            <a:tbl>
              <a:tblPr firstRow="1" bandRow="1">
                <a:tableStyleId>{2D5ABB26-0587-4C30-8999-92F81FD0307C}</a:tableStyleId>
              </a:tblPr>
              <a:tblGrid>
                <a:gridCol w="670476">
                  <a:extLst>
                    <a:ext uri="{9D8B030D-6E8A-4147-A177-3AD203B41FA5}">
                      <a16:colId xmlns:a16="http://schemas.microsoft.com/office/drawing/2014/main" val="4178004584"/>
                    </a:ext>
                  </a:extLst>
                </a:gridCol>
              </a:tblGrid>
              <a:tr h="323522">
                <a:tc>
                  <a:txBody>
                    <a:bodyPr/>
                    <a:lstStyle/>
                    <a:p>
                      <a:r>
                        <a:rPr lang="en-NZ" sz="1200" b="1" dirty="0">
                          <a:solidFill>
                            <a:schemeClr val="tx2"/>
                          </a:solidFill>
                          <a:latin typeface="Tw Cen MT" panose="020B0602020104020603" pitchFamily="34" charset="0"/>
                        </a:rPr>
                        <a:t>Logs</a:t>
                      </a:r>
                    </a:p>
                  </a:txBody>
                  <a:tcPr/>
                </a:tc>
                <a:extLst>
                  <a:ext uri="{0D108BD9-81ED-4DB2-BD59-A6C34878D82A}">
                    <a16:rowId xmlns:a16="http://schemas.microsoft.com/office/drawing/2014/main" val="992496554"/>
                  </a:ext>
                </a:extLst>
              </a:tr>
              <a:tr h="323522">
                <a:tc>
                  <a:txBody>
                    <a:bodyPr/>
                    <a:lstStyle/>
                    <a:p>
                      <a:r>
                        <a:rPr lang="en-NZ" sz="1200" b="1" dirty="0">
                          <a:solidFill>
                            <a:schemeClr val="tx2"/>
                          </a:solidFill>
                          <a:latin typeface="Tw Cen MT" panose="020B0602020104020603" pitchFamily="34" charset="0"/>
                        </a:rPr>
                        <a:t>Apples</a:t>
                      </a:r>
                    </a:p>
                  </a:txBody>
                  <a:tcPr/>
                </a:tc>
                <a:extLst>
                  <a:ext uri="{0D108BD9-81ED-4DB2-BD59-A6C34878D82A}">
                    <a16:rowId xmlns:a16="http://schemas.microsoft.com/office/drawing/2014/main" val="1568384668"/>
                  </a:ext>
                </a:extLst>
              </a:tr>
              <a:tr h="323522">
                <a:tc>
                  <a:txBody>
                    <a:bodyPr/>
                    <a:lstStyle/>
                    <a:p>
                      <a:r>
                        <a:rPr lang="en-NZ" sz="1200" b="1" dirty="0">
                          <a:solidFill>
                            <a:schemeClr val="tx2"/>
                          </a:solidFill>
                          <a:latin typeface="Tw Cen MT" panose="020B0602020104020603" pitchFamily="34" charset="0"/>
                        </a:rPr>
                        <a:t>Timber</a:t>
                      </a:r>
                    </a:p>
                  </a:txBody>
                  <a:tcPr/>
                </a:tc>
                <a:extLst>
                  <a:ext uri="{0D108BD9-81ED-4DB2-BD59-A6C34878D82A}">
                    <a16:rowId xmlns:a16="http://schemas.microsoft.com/office/drawing/2014/main" val="1948896064"/>
                  </a:ext>
                </a:extLst>
              </a:tr>
              <a:tr h="323522">
                <a:tc>
                  <a:txBody>
                    <a:bodyPr/>
                    <a:lstStyle/>
                    <a:p>
                      <a:r>
                        <a:rPr lang="en-NZ" sz="1200" b="1" dirty="0">
                          <a:solidFill>
                            <a:schemeClr val="tx2"/>
                          </a:solidFill>
                          <a:latin typeface="Tw Cen MT" panose="020B0602020104020603" pitchFamily="34" charset="0"/>
                        </a:rPr>
                        <a:t>Meat</a:t>
                      </a:r>
                    </a:p>
                  </a:txBody>
                  <a:tcPr/>
                </a:tc>
                <a:extLst>
                  <a:ext uri="{0D108BD9-81ED-4DB2-BD59-A6C34878D82A}">
                    <a16:rowId xmlns:a16="http://schemas.microsoft.com/office/drawing/2014/main" val="2288170301"/>
                  </a:ext>
                </a:extLst>
              </a:tr>
              <a:tr h="323522">
                <a:tc>
                  <a:txBody>
                    <a:bodyPr/>
                    <a:lstStyle/>
                    <a:p>
                      <a:r>
                        <a:rPr lang="en-NZ" sz="1200" b="1" dirty="0">
                          <a:solidFill>
                            <a:schemeClr val="tx2"/>
                          </a:solidFill>
                          <a:latin typeface="Tw Cen MT" panose="020B0602020104020603" pitchFamily="34" charset="0"/>
                        </a:rPr>
                        <a:t>Dairy</a:t>
                      </a:r>
                    </a:p>
                  </a:txBody>
                  <a:tcPr/>
                </a:tc>
                <a:extLst>
                  <a:ext uri="{0D108BD9-81ED-4DB2-BD59-A6C34878D82A}">
                    <a16:rowId xmlns:a16="http://schemas.microsoft.com/office/drawing/2014/main" val="4031855549"/>
                  </a:ext>
                </a:extLst>
              </a:tr>
            </a:tbl>
          </a:graphicData>
        </a:graphic>
      </p:graphicFrame>
      <p:sp>
        <p:nvSpPr>
          <p:cNvPr id="14" name="Arrow: Pentagon 13">
            <a:extLst>
              <a:ext uri="{FF2B5EF4-FFF2-40B4-BE49-F238E27FC236}">
                <a16:creationId xmlns:a16="http://schemas.microsoft.com/office/drawing/2014/main" id="{FAD74B1A-C5CC-3970-D635-5BA0159AD5D0}"/>
              </a:ext>
            </a:extLst>
          </p:cNvPr>
          <p:cNvSpPr/>
          <p:nvPr/>
        </p:nvSpPr>
        <p:spPr>
          <a:xfrm>
            <a:off x="835061" y="1345316"/>
            <a:ext cx="7023478" cy="540000"/>
          </a:xfrm>
          <a:prstGeom prst="homePlate">
            <a:avLst>
              <a:gd name="adj" fmla="val 3890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NZ"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New Zealand’s ‘”always open’ port</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Leverage existing infrastructure to be always open</a:t>
            </a:r>
          </a:p>
        </p:txBody>
      </p:sp>
      <p:sp>
        <p:nvSpPr>
          <p:cNvPr id="15" name="Arrow: Pentagon 14">
            <a:extLst>
              <a:ext uri="{FF2B5EF4-FFF2-40B4-BE49-F238E27FC236}">
                <a16:creationId xmlns:a16="http://schemas.microsoft.com/office/drawing/2014/main" id="{37444805-CBFD-6ADC-B9D0-5B5EC273D8D3}"/>
              </a:ext>
            </a:extLst>
          </p:cNvPr>
          <p:cNvSpPr/>
          <p:nvPr/>
        </p:nvSpPr>
        <p:spPr>
          <a:xfrm>
            <a:off x="835060" y="2643946"/>
            <a:ext cx="7023477" cy="540000"/>
          </a:xfrm>
          <a:prstGeom prst="homePlate">
            <a:avLst>
              <a:gd name="adj" fmla="val 3688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NZ"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Provide space to customers adapted to their needs</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Provide buffer capability to be “always open”</a:t>
            </a:r>
          </a:p>
        </p:txBody>
      </p:sp>
      <p:sp>
        <p:nvSpPr>
          <p:cNvPr id="16" name="Arrow: Pentagon 15">
            <a:extLst>
              <a:ext uri="{FF2B5EF4-FFF2-40B4-BE49-F238E27FC236}">
                <a16:creationId xmlns:a16="http://schemas.microsoft.com/office/drawing/2014/main" id="{8665C049-2467-B5B9-FA1E-61DA5FDFB1F6}"/>
              </a:ext>
            </a:extLst>
          </p:cNvPr>
          <p:cNvSpPr/>
          <p:nvPr/>
        </p:nvSpPr>
        <p:spPr>
          <a:xfrm>
            <a:off x="835060" y="3934197"/>
            <a:ext cx="7023477" cy="540000"/>
          </a:xfrm>
          <a:prstGeom prst="homePlate">
            <a:avLst>
              <a:gd name="adj" fmla="val 38903"/>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NZ" sz="1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Build a better business</a:t>
            </a: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Decisions based on accurate and complete data</a:t>
            </a:r>
          </a:p>
        </p:txBody>
      </p:sp>
      <p:sp>
        <p:nvSpPr>
          <p:cNvPr id="17" name="Arrow: Pentagon 16">
            <a:extLst>
              <a:ext uri="{FF2B5EF4-FFF2-40B4-BE49-F238E27FC236}">
                <a16:creationId xmlns:a16="http://schemas.microsoft.com/office/drawing/2014/main" id="{88FD323F-7BE6-32A0-6D7D-859CFDABE1A5}"/>
              </a:ext>
            </a:extLst>
          </p:cNvPr>
          <p:cNvSpPr/>
          <p:nvPr/>
        </p:nvSpPr>
        <p:spPr>
          <a:xfrm>
            <a:off x="835061" y="1907850"/>
            <a:ext cx="3813534" cy="720000"/>
          </a:xfrm>
          <a:prstGeom prst="homePlate">
            <a:avLst>
              <a:gd name="adj" fmla="val 28780"/>
            </a:avLst>
          </a:prstGeom>
          <a:solidFill>
            <a:srgbClr val="042F5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in-house dredging</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Renewable harbour defences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adapt quickly</a:t>
            </a:r>
          </a:p>
        </p:txBody>
      </p:sp>
      <p:sp>
        <p:nvSpPr>
          <p:cNvPr id="18" name="Arrow: Chevron 17">
            <a:extLst>
              <a:ext uri="{FF2B5EF4-FFF2-40B4-BE49-F238E27FC236}">
                <a16:creationId xmlns:a16="http://schemas.microsoft.com/office/drawing/2014/main" id="{F1A8C650-7317-AA37-17B8-519A4CD76EF0}"/>
              </a:ext>
            </a:extLst>
          </p:cNvPr>
          <p:cNvSpPr/>
          <p:nvPr/>
        </p:nvSpPr>
        <p:spPr>
          <a:xfrm>
            <a:off x="4459357" y="1907850"/>
            <a:ext cx="3399180" cy="720000"/>
          </a:xfrm>
          <a:prstGeom prst="chevron">
            <a:avLst>
              <a:gd name="adj" fmla="val 30004"/>
            </a:avLst>
          </a:prstGeom>
          <a:solidFill>
            <a:srgbClr val="042F5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Arrow: Pentagon 18">
            <a:extLst>
              <a:ext uri="{FF2B5EF4-FFF2-40B4-BE49-F238E27FC236}">
                <a16:creationId xmlns:a16="http://schemas.microsoft.com/office/drawing/2014/main" id="{15B34C59-EF66-62E2-D706-67B34699FB70}"/>
              </a:ext>
            </a:extLst>
          </p:cNvPr>
          <p:cNvSpPr/>
          <p:nvPr/>
        </p:nvSpPr>
        <p:spPr>
          <a:xfrm>
            <a:off x="835061" y="3203824"/>
            <a:ext cx="3837784" cy="720000"/>
          </a:xfrm>
          <a:prstGeom prst="homePlate">
            <a:avLst>
              <a:gd name="adj" fmla="val 30425"/>
            </a:avLst>
          </a:prstGeom>
          <a:solidFill>
            <a:srgbClr val="952D54">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Mosgiel Hub increases windows/storage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Attract imports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Remove trucks from road</a:t>
            </a:r>
          </a:p>
        </p:txBody>
      </p:sp>
      <p:sp>
        <p:nvSpPr>
          <p:cNvPr id="20" name="Arrow: Chevron 19">
            <a:extLst>
              <a:ext uri="{FF2B5EF4-FFF2-40B4-BE49-F238E27FC236}">
                <a16:creationId xmlns:a16="http://schemas.microsoft.com/office/drawing/2014/main" id="{FD64B1D3-7648-0B65-C5A5-EE25EAE5F52E}"/>
              </a:ext>
            </a:extLst>
          </p:cNvPr>
          <p:cNvSpPr/>
          <p:nvPr/>
        </p:nvSpPr>
        <p:spPr>
          <a:xfrm>
            <a:off x="4475238" y="3203824"/>
            <a:ext cx="3383299" cy="720000"/>
          </a:xfrm>
          <a:prstGeom prst="chevron">
            <a:avLst>
              <a:gd name="adj" fmla="val 30004"/>
            </a:avLst>
          </a:prstGeom>
          <a:solidFill>
            <a:schemeClr val="accent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 great service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Sustainable growth</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Lower carbon </a:t>
            </a:r>
            <a:r>
              <a:rPr lang="en-NZ" sz="1400" dirty="0">
                <a:solidFill>
                  <a:prstClr val="black"/>
                </a:solidFill>
                <a:latin typeface="Calibri" panose="020F0502020204030204" pitchFamily="34" charset="0"/>
                <a:cs typeface="Calibri" panose="020F0502020204030204" pitchFamily="34" charset="0"/>
              </a:rPr>
              <a:t>outcomes</a:t>
            </a:r>
            <a:endPar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Arrow: Pentagon 20">
            <a:extLst>
              <a:ext uri="{FF2B5EF4-FFF2-40B4-BE49-F238E27FC236}">
                <a16:creationId xmlns:a16="http://schemas.microsoft.com/office/drawing/2014/main" id="{E185825A-0D8B-D4D8-3558-88DF22443587}"/>
              </a:ext>
            </a:extLst>
          </p:cNvPr>
          <p:cNvSpPr/>
          <p:nvPr/>
        </p:nvSpPr>
        <p:spPr>
          <a:xfrm>
            <a:off x="835060" y="4504022"/>
            <a:ext cx="3842957" cy="720000"/>
          </a:xfrm>
          <a:prstGeom prst="homePlate">
            <a:avLst>
              <a:gd name="adj" fmla="val 28882"/>
            </a:avLst>
          </a:prstGeom>
          <a:solidFill>
            <a:srgbClr val="E7BB2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Doing more with the same, safely</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Reduce property climate change risk</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Property enables the Port</a:t>
            </a:r>
          </a:p>
        </p:txBody>
      </p:sp>
      <p:sp>
        <p:nvSpPr>
          <p:cNvPr id="23" name="Title 1">
            <a:extLst>
              <a:ext uri="{FF2B5EF4-FFF2-40B4-BE49-F238E27FC236}">
                <a16:creationId xmlns:a16="http://schemas.microsoft.com/office/drawing/2014/main" id="{530EFC6D-616F-CC16-2C73-CB0C892E0212}"/>
              </a:ext>
            </a:extLst>
          </p:cNvPr>
          <p:cNvSpPr txBox="1">
            <a:spLocks/>
          </p:cNvSpPr>
          <p:nvPr/>
        </p:nvSpPr>
        <p:spPr>
          <a:xfrm>
            <a:off x="685800" y="305435"/>
            <a:ext cx="10820400" cy="599440"/>
          </a:xfrm>
          <a:prstGeom prst="rect">
            <a:avLst/>
          </a:prstGeom>
        </p:spPr>
        <p:txBody>
          <a:bodyPr/>
          <a:lstStyle>
            <a:lvl1pPr marL="0" indent="0" algn="l" defTabSz="914400" rtl="0" eaLnBrk="1" latinLnBrk="0" hangingPunct="1">
              <a:lnSpc>
                <a:spcPct val="90000"/>
              </a:lnSpc>
              <a:spcBef>
                <a:spcPct val="0"/>
              </a:spcBef>
              <a:buFont typeface="Arial" pitchFamily="34" charset="0"/>
              <a:buNone/>
              <a:defRPr sz="3600" b="0" kern="1200">
                <a:solidFill>
                  <a:schemeClr val="tx2">
                    <a:lumMod val="75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itchFamily="34" charset="0"/>
              <a:buNone/>
              <a:tabLst/>
              <a:defRPr/>
            </a:pPr>
            <a:r>
              <a:rPr kumimoji="0" lang="en-NZ" sz="3600" b="0" i="0" u="none" strike="noStrike" kern="1200" cap="none" spc="0" normalizeH="0" baseline="0" noProof="0" dirty="0">
                <a:ln>
                  <a:noFill/>
                </a:ln>
                <a:solidFill>
                  <a:srgbClr val="042F5F">
                    <a:lumMod val="75000"/>
                  </a:srgbClr>
                </a:solidFill>
                <a:effectLst/>
                <a:uLnTx/>
                <a:uFillTx/>
                <a:latin typeface="Tw Cen MT" panose="020B0602020104020603" pitchFamily="34" charset="0"/>
                <a:ea typeface="+mj-ea"/>
                <a:cs typeface="+mj-cs"/>
              </a:rPr>
              <a:t>New Zealand’s “always open” port – Our Strategy</a:t>
            </a:r>
          </a:p>
        </p:txBody>
      </p:sp>
      <p:sp>
        <p:nvSpPr>
          <p:cNvPr id="29" name="Arrow: Chevron 28">
            <a:extLst>
              <a:ext uri="{FF2B5EF4-FFF2-40B4-BE49-F238E27FC236}">
                <a16:creationId xmlns:a16="http://schemas.microsoft.com/office/drawing/2014/main" id="{9EC9C4CA-00A1-3B6F-B984-0C8AF234B6CC}"/>
              </a:ext>
            </a:extLst>
          </p:cNvPr>
          <p:cNvSpPr/>
          <p:nvPr/>
        </p:nvSpPr>
        <p:spPr>
          <a:xfrm>
            <a:off x="4475238" y="4499798"/>
            <a:ext cx="3383299" cy="720000"/>
          </a:xfrm>
          <a:prstGeom prst="chevron">
            <a:avLst>
              <a:gd name="adj" fmla="val 28316"/>
            </a:avLst>
          </a:prstGeom>
          <a:solidFill>
            <a:schemeClr val="accent3">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Higher margins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Less volatility</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Reliable returns</a:t>
            </a:r>
          </a:p>
        </p:txBody>
      </p:sp>
      <p:cxnSp>
        <p:nvCxnSpPr>
          <p:cNvPr id="34" name="Straight Connector 33">
            <a:extLst>
              <a:ext uri="{FF2B5EF4-FFF2-40B4-BE49-F238E27FC236}">
                <a16:creationId xmlns:a16="http://schemas.microsoft.com/office/drawing/2014/main" id="{CEE697C6-B204-FD13-4FC3-F31FE9531805}"/>
              </a:ext>
            </a:extLst>
          </p:cNvPr>
          <p:cNvCxnSpPr/>
          <p:nvPr/>
        </p:nvCxnSpPr>
        <p:spPr>
          <a:xfrm>
            <a:off x="10486530" y="5009464"/>
            <a:ext cx="756000" cy="0"/>
          </a:xfrm>
          <a:prstGeom prst="line">
            <a:avLst/>
          </a:prstGeom>
          <a:ln w="3175">
            <a:solidFill>
              <a:srgbClr val="20487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2AE1E2E-F19B-9DEC-F970-6A34C47CBB56}"/>
              </a:ext>
            </a:extLst>
          </p:cNvPr>
          <p:cNvCxnSpPr/>
          <p:nvPr/>
        </p:nvCxnSpPr>
        <p:spPr>
          <a:xfrm>
            <a:off x="10486530" y="5339858"/>
            <a:ext cx="756000" cy="0"/>
          </a:xfrm>
          <a:prstGeom prst="line">
            <a:avLst/>
          </a:prstGeom>
          <a:ln w="3175">
            <a:solidFill>
              <a:srgbClr val="20487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76876A-FE8B-8A52-1681-4394183672B4}"/>
              </a:ext>
            </a:extLst>
          </p:cNvPr>
          <p:cNvCxnSpPr/>
          <p:nvPr/>
        </p:nvCxnSpPr>
        <p:spPr>
          <a:xfrm>
            <a:off x="10486530" y="5669025"/>
            <a:ext cx="756000" cy="0"/>
          </a:xfrm>
          <a:prstGeom prst="line">
            <a:avLst/>
          </a:prstGeom>
          <a:ln w="3175">
            <a:solidFill>
              <a:srgbClr val="20487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C62696-373B-E5DA-935F-A559EC5B8588}"/>
              </a:ext>
            </a:extLst>
          </p:cNvPr>
          <p:cNvCxnSpPr/>
          <p:nvPr/>
        </p:nvCxnSpPr>
        <p:spPr>
          <a:xfrm>
            <a:off x="10486530" y="5993346"/>
            <a:ext cx="756000" cy="0"/>
          </a:xfrm>
          <a:prstGeom prst="line">
            <a:avLst/>
          </a:prstGeom>
          <a:ln w="3175">
            <a:solidFill>
              <a:srgbClr val="204872"/>
            </a:solidFill>
            <a:prstDash val="dash"/>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5E434BB6-4E92-A8E4-EDC8-D86E60ABAEA9}"/>
              </a:ext>
            </a:extLst>
          </p:cNvPr>
          <p:cNvSpPr/>
          <p:nvPr/>
        </p:nvSpPr>
        <p:spPr>
          <a:xfrm>
            <a:off x="9141797" y="1207361"/>
            <a:ext cx="2144730" cy="2124182"/>
          </a:xfrm>
          <a:custGeom>
            <a:avLst/>
            <a:gdLst>
              <a:gd name="connsiteX0" fmla="*/ 0 w 2144730"/>
              <a:gd name="connsiteY0" fmla="*/ 1862191 h 2124182"/>
              <a:gd name="connsiteX1" fmla="*/ 0 w 2144730"/>
              <a:gd name="connsiteY1" fmla="*/ 1862191 h 2124182"/>
              <a:gd name="connsiteX2" fmla="*/ 51370 w 2144730"/>
              <a:gd name="connsiteY2" fmla="*/ 1916130 h 2124182"/>
              <a:gd name="connsiteX3" fmla="*/ 59076 w 2144730"/>
              <a:gd name="connsiteY3" fmla="*/ 1921267 h 2124182"/>
              <a:gd name="connsiteX4" fmla="*/ 77056 w 2144730"/>
              <a:gd name="connsiteY4" fmla="*/ 1941816 h 2124182"/>
              <a:gd name="connsiteX5" fmla="*/ 89898 w 2144730"/>
              <a:gd name="connsiteY5" fmla="*/ 1944384 h 2124182"/>
              <a:gd name="connsiteX6" fmla="*/ 95036 w 2144730"/>
              <a:gd name="connsiteY6" fmla="*/ 1949521 h 2124182"/>
              <a:gd name="connsiteX7" fmla="*/ 102741 w 2144730"/>
              <a:gd name="connsiteY7" fmla="*/ 1959795 h 2124182"/>
              <a:gd name="connsiteX8" fmla="*/ 110447 w 2144730"/>
              <a:gd name="connsiteY8" fmla="*/ 1962364 h 2124182"/>
              <a:gd name="connsiteX9" fmla="*/ 141269 w 2144730"/>
              <a:gd name="connsiteY9" fmla="*/ 1972638 h 2124182"/>
              <a:gd name="connsiteX10" fmla="*/ 151543 w 2144730"/>
              <a:gd name="connsiteY10" fmla="*/ 1970069 h 2124182"/>
              <a:gd name="connsiteX11" fmla="*/ 166955 w 2144730"/>
              <a:gd name="connsiteY11" fmla="*/ 1972638 h 2124182"/>
              <a:gd name="connsiteX12" fmla="*/ 177229 w 2144730"/>
              <a:gd name="connsiteY12" fmla="*/ 1993186 h 2124182"/>
              <a:gd name="connsiteX13" fmla="*/ 197777 w 2144730"/>
              <a:gd name="connsiteY13" fmla="*/ 2003460 h 2124182"/>
              <a:gd name="connsiteX14" fmla="*/ 208051 w 2144730"/>
              <a:gd name="connsiteY14" fmla="*/ 2011166 h 2124182"/>
              <a:gd name="connsiteX15" fmla="*/ 228600 w 2144730"/>
              <a:gd name="connsiteY15" fmla="*/ 2016303 h 2124182"/>
              <a:gd name="connsiteX16" fmla="*/ 236305 w 2144730"/>
              <a:gd name="connsiteY16" fmla="*/ 2018872 h 2124182"/>
              <a:gd name="connsiteX17" fmla="*/ 277402 w 2144730"/>
              <a:gd name="connsiteY17" fmla="*/ 2021440 h 2124182"/>
              <a:gd name="connsiteX18" fmla="*/ 290245 w 2144730"/>
              <a:gd name="connsiteY18" fmla="*/ 2016303 h 2124182"/>
              <a:gd name="connsiteX19" fmla="*/ 310793 w 2144730"/>
              <a:gd name="connsiteY19" fmla="*/ 2008598 h 2124182"/>
              <a:gd name="connsiteX20" fmla="*/ 326204 w 2144730"/>
              <a:gd name="connsiteY20" fmla="*/ 2000892 h 2124182"/>
              <a:gd name="connsiteX21" fmla="*/ 336478 w 2144730"/>
              <a:gd name="connsiteY21" fmla="*/ 1995755 h 2124182"/>
              <a:gd name="connsiteX22" fmla="*/ 346752 w 2144730"/>
              <a:gd name="connsiteY22" fmla="*/ 1993186 h 2124182"/>
              <a:gd name="connsiteX23" fmla="*/ 354458 w 2144730"/>
              <a:gd name="connsiteY23" fmla="*/ 1990618 h 2124182"/>
              <a:gd name="connsiteX24" fmla="*/ 372438 w 2144730"/>
              <a:gd name="connsiteY24" fmla="*/ 1993186 h 2124182"/>
              <a:gd name="connsiteX25" fmla="*/ 387849 w 2144730"/>
              <a:gd name="connsiteY25" fmla="*/ 1998323 h 2124182"/>
              <a:gd name="connsiteX26" fmla="*/ 403260 w 2144730"/>
              <a:gd name="connsiteY26" fmla="*/ 1995755 h 2124182"/>
              <a:gd name="connsiteX27" fmla="*/ 423809 w 2144730"/>
              <a:gd name="connsiteY27" fmla="*/ 2000892 h 2124182"/>
              <a:gd name="connsiteX28" fmla="*/ 434083 w 2144730"/>
              <a:gd name="connsiteY28" fmla="*/ 2008598 h 2124182"/>
              <a:gd name="connsiteX29" fmla="*/ 436651 w 2144730"/>
              <a:gd name="connsiteY29" fmla="*/ 2016303 h 2124182"/>
              <a:gd name="connsiteX30" fmla="*/ 441788 w 2144730"/>
              <a:gd name="connsiteY30" fmla="*/ 2026577 h 2124182"/>
              <a:gd name="connsiteX31" fmla="*/ 452063 w 2144730"/>
              <a:gd name="connsiteY31" fmla="*/ 2039420 h 2124182"/>
              <a:gd name="connsiteX32" fmla="*/ 459768 w 2144730"/>
              <a:gd name="connsiteY32" fmla="*/ 2052263 h 2124182"/>
              <a:gd name="connsiteX33" fmla="*/ 464905 w 2144730"/>
              <a:gd name="connsiteY33" fmla="*/ 2067674 h 2124182"/>
              <a:gd name="connsiteX34" fmla="*/ 488022 w 2144730"/>
              <a:gd name="connsiteY34" fmla="*/ 2090791 h 2124182"/>
              <a:gd name="connsiteX35" fmla="*/ 498296 w 2144730"/>
              <a:gd name="connsiteY35" fmla="*/ 2095928 h 2124182"/>
              <a:gd name="connsiteX36" fmla="*/ 508570 w 2144730"/>
              <a:gd name="connsiteY36" fmla="*/ 2098496 h 2124182"/>
              <a:gd name="connsiteX37" fmla="*/ 526550 w 2144730"/>
              <a:gd name="connsiteY37" fmla="*/ 2103634 h 2124182"/>
              <a:gd name="connsiteX38" fmla="*/ 549667 w 2144730"/>
              <a:gd name="connsiteY38" fmla="*/ 2101065 h 2124182"/>
              <a:gd name="connsiteX39" fmla="*/ 557373 w 2144730"/>
              <a:gd name="connsiteY39" fmla="*/ 2098496 h 2124182"/>
              <a:gd name="connsiteX40" fmla="*/ 567647 w 2144730"/>
              <a:gd name="connsiteY40" fmla="*/ 2101065 h 2124182"/>
              <a:gd name="connsiteX41" fmla="*/ 590764 w 2144730"/>
              <a:gd name="connsiteY41" fmla="*/ 2106202 h 2124182"/>
              <a:gd name="connsiteX42" fmla="*/ 601038 w 2144730"/>
              <a:gd name="connsiteY42" fmla="*/ 2103634 h 2124182"/>
              <a:gd name="connsiteX43" fmla="*/ 649840 w 2144730"/>
              <a:gd name="connsiteY43" fmla="*/ 2108771 h 2124182"/>
              <a:gd name="connsiteX44" fmla="*/ 660114 w 2144730"/>
              <a:gd name="connsiteY44" fmla="*/ 2103634 h 2124182"/>
              <a:gd name="connsiteX45" fmla="*/ 744876 w 2144730"/>
              <a:gd name="connsiteY45" fmla="*/ 2103634 h 2124182"/>
              <a:gd name="connsiteX46" fmla="*/ 765424 w 2144730"/>
              <a:gd name="connsiteY46" fmla="*/ 2108771 h 2124182"/>
              <a:gd name="connsiteX47" fmla="*/ 780836 w 2144730"/>
              <a:gd name="connsiteY47" fmla="*/ 2103634 h 2124182"/>
              <a:gd name="connsiteX48" fmla="*/ 798815 w 2144730"/>
              <a:gd name="connsiteY48" fmla="*/ 2101065 h 2124182"/>
              <a:gd name="connsiteX49" fmla="*/ 845049 w 2144730"/>
              <a:gd name="connsiteY49" fmla="*/ 2108771 h 2124182"/>
              <a:gd name="connsiteX50" fmla="*/ 865597 w 2144730"/>
              <a:gd name="connsiteY50" fmla="*/ 2106202 h 2124182"/>
              <a:gd name="connsiteX51" fmla="*/ 886146 w 2144730"/>
              <a:gd name="connsiteY51" fmla="*/ 2113908 h 2124182"/>
              <a:gd name="connsiteX52" fmla="*/ 893851 w 2144730"/>
              <a:gd name="connsiteY52" fmla="*/ 2116476 h 2124182"/>
              <a:gd name="connsiteX53" fmla="*/ 904125 w 2144730"/>
              <a:gd name="connsiteY53" fmla="*/ 2121613 h 2124182"/>
              <a:gd name="connsiteX54" fmla="*/ 924674 w 2144730"/>
              <a:gd name="connsiteY54" fmla="*/ 2124182 h 2124182"/>
              <a:gd name="connsiteX55" fmla="*/ 950359 w 2144730"/>
              <a:gd name="connsiteY55" fmla="*/ 2119045 h 2124182"/>
              <a:gd name="connsiteX56" fmla="*/ 963202 w 2144730"/>
              <a:gd name="connsiteY56" fmla="*/ 2111339 h 2124182"/>
              <a:gd name="connsiteX57" fmla="*/ 970907 w 2144730"/>
              <a:gd name="connsiteY57" fmla="*/ 2106202 h 2124182"/>
              <a:gd name="connsiteX58" fmla="*/ 988887 w 2144730"/>
              <a:gd name="connsiteY58" fmla="*/ 2088222 h 2124182"/>
              <a:gd name="connsiteX59" fmla="*/ 994024 w 2144730"/>
              <a:gd name="connsiteY59" fmla="*/ 2077948 h 2124182"/>
              <a:gd name="connsiteX60" fmla="*/ 1004298 w 2144730"/>
              <a:gd name="connsiteY60" fmla="*/ 2070243 h 2124182"/>
              <a:gd name="connsiteX61" fmla="*/ 1012004 w 2144730"/>
              <a:gd name="connsiteY61" fmla="*/ 2059968 h 2124182"/>
              <a:gd name="connsiteX62" fmla="*/ 1032552 w 2144730"/>
              <a:gd name="connsiteY62" fmla="*/ 2039420 h 2124182"/>
              <a:gd name="connsiteX63" fmla="*/ 1068512 w 2144730"/>
              <a:gd name="connsiteY63" fmla="*/ 2003460 h 2124182"/>
              <a:gd name="connsiteX64" fmla="*/ 1109609 w 2144730"/>
              <a:gd name="connsiteY64" fmla="*/ 1977775 h 2124182"/>
              <a:gd name="connsiteX65" fmla="*/ 1148137 w 2144730"/>
              <a:gd name="connsiteY65" fmla="*/ 1949521 h 2124182"/>
              <a:gd name="connsiteX66" fmla="*/ 1204645 w 2144730"/>
              <a:gd name="connsiteY66" fmla="*/ 1908425 h 2124182"/>
              <a:gd name="connsiteX67" fmla="*/ 1248310 w 2144730"/>
              <a:gd name="connsiteY67" fmla="*/ 1890445 h 2124182"/>
              <a:gd name="connsiteX68" fmla="*/ 1268858 w 2144730"/>
              <a:gd name="connsiteY68" fmla="*/ 1887876 h 2124182"/>
              <a:gd name="connsiteX69" fmla="*/ 1402422 w 2144730"/>
              <a:gd name="connsiteY69" fmla="*/ 1880171 h 2124182"/>
              <a:gd name="connsiteX70" fmla="*/ 1500027 w 2144730"/>
              <a:gd name="connsiteY70" fmla="*/ 1869896 h 2124182"/>
              <a:gd name="connsiteX71" fmla="*/ 1577083 w 2144730"/>
              <a:gd name="connsiteY71" fmla="*/ 1846780 h 2124182"/>
              <a:gd name="connsiteX72" fmla="*/ 1672119 w 2144730"/>
              <a:gd name="connsiteY72" fmla="*/ 1805683 h 2124182"/>
              <a:gd name="connsiteX73" fmla="*/ 1692667 w 2144730"/>
              <a:gd name="connsiteY73" fmla="*/ 1785135 h 2124182"/>
              <a:gd name="connsiteX74" fmla="*/ 1718352 w 2144730"/>
              <a:gd name="connsiteY74" fmla="*/ 1746607 h 2124182"/>
              <a:gd name="connsiteX75" fmla="*/ 1697804 w 2144730"/>
              <a:gd name="connsiteY75" fmla="*/ 1684962 h 2124182"/>
              <a:gd name="connsiteX76" fmla="*/ 1672119 w 2144730"/>
              <a:gd name="connsiteY76" fmla="*/ 1649002 h 2124182"/>
              <a:gd name="connsiteX77" fmla="*/ 1628454 w 2144730"/>
              <a:gd name="connsiteY77" fmla="*/ 1610474 h 2124182"/>
              <a:gd name="connsiteX78" fmla="*/ 1597631 w 2144730"/>
              <a:gd name="connsiteY78" fmla="*/ 1569377 h 2124182"/>
              <a:gd name="connsiteX79" fmla="*/ 1587357 w 2144730"/>
              <a:gd name="connsiteY79" fmla="*/ 1541123 h 2124182"/>
              <a:gd name="connsiteX80" fmla="*/ 1584788 w 2144730"/>
              <a:gd name="connsiteY80" fmla="*/ 1474341 h 2124182"/>
              <a:gd name="connsiteX81" fmla="*/ 1592494 w 2144730"/>
              <a:gd name="connsiteY81" fmla="*/ 1443519 h 2124182"/>
              <a:gd name="connsiteX82" fmla="*/ 1633591 w 2144730"/>
              <a:gd name="connsiteY82" fmla="*/ 1381874 h 2124182"/>
              <a:gd name="connsiteX83" fmla="*/ 1661845 w 2144730"/>
              <a:gd name="connsiteY83" fmla="*/ 1353620 h 2124182"/>
              <a:gd name="connsiteX84" fmla="*/ 1726058 w 2144730"/>
              <a:gd name="connsiteY84" fmla="*/ 1281701 h 2124182"/>
              <a:gd name="connsiteX85" fmla="*/ 1785134 w 2144730"/>
              <a:gd name="connsiteY85" fmla="*/ 1196939 h 2124182"/>
              <a:gd name="connsiteX86" fmla="*/ 1839074 w 2144730"/>
              <a:gd name="connsiteY86" fmla="*/ 1107040 h 2124182"/>
              <a:gd name="connsiteX87" fmla="*/ 1893013 w 2144730"/>
              <a:gd name="connsiteY87" fmla="*/ 1027416 h 2124182"/>
              <a:gd name="connsiteX88" fmla="*/ 1998323 w 2144730"/>
              <a:gd name="connsiteY88" fmla="*/ 929811 h 2124182"/>
              <a:gd name="connsiteX89" fmla="*/ 2034283 w 2144730"/>
              <a:gd name="connsiteY89" fmla="*/ 898989 h 2124182"/>
              <a:gd name="connsiteX90" fmla="*/ 2067674 w 2144730"/>
              <a:gd name="connsiteY90" fmla="*/ 860460 h 2124182"/>
              <a:gd name="connsiteX91" fmla="*/ 2098496 w 2144730"/>
              <a:gd name="connsiteY91" fmla="*/ 770562 h 2124182"/>
              <a:gd name="connsiteX92" fmla="*/ 2108770 w 2144730"/>
              <a:gd name="connsiteY92" fmla="*/ 685800 h 2124182"/>
              <a:gd name="connsiteX93" fmla="*/ 2116476 w 2144730"/>
              <a:gd name="connsiteY93" fmla="*/ 649840 h 2124182"/>
              <a:gd name="connsiteX94" fmla="*/ 2111339 w 2144730"/>
              <a:gd name="connsiteY94" fmla="*/ 616449 h 2124182"/>
              <a:gd name="connsiteX95" fmla="*/ 2108770 w 2144730"/>
              <a:gd name="connsiteY95" fmla="*/ 588195 h 2124182"/>
              <a:gd name="connsiteX96" fmla="*/ 2083085 w 2144730"/>
              <a:gd name="connsiteY96" fmla="*/ 539393 h 2124182"/>
              <a:gd name="connsiteX97" fmla="*/ 2077948 w 2144730"/>
              <a:gd name="connsiteY97" fmla="*/ 516276 h 2124182"/>
              <a:gd name="connsiteX98" fmla="*/ 2088222 w 2144730"/>
              <a:gd name="connsiteY98" fmla="*/ 495728 h 2124182"/>
              <a:gd name="connsiteX99" fmla="*/ 2129319 w 2144730"/>
              <a:gd name="connsiteY99" fmla="*/ 439220 h 2124182"/>
              <a:gd name="connsiteX100" fmla="*/ 2144730 w 2144730"/>
              <a:gd name="connsiteY100" fmla="*/ 392986 h 2124182"/>
              <a:gd name="connsiteX101" fmla="*/ 2139593 w 2144730"/>
              <a:gd name="connsiteY101" fmla="*/ 318499 h 2124182"/>
              <a:gd name="connsiteX102" fmla="*/ 2129319 w 2144730"/>
              <a:gd name="connsiteY102" fmla="*/ 290245 h 2124182"/>
              <a:gd name="connsiteX103" fmla="*/ 2121613 w 2144730"/>
              <a:gd name="connsiteY103" fmla="*/ 259422 h 2124182"/>
              <a:gd name="connsiteX104" fmla="*/ 2106202 w 2144730"/>
              <a:gd name="connsiteY104" fmla="*/ 238874 h 2124182"/>
              <a:gd name="connsiteX105" fmla="*/ 2067674 w 2144730"/>
              <a:gd name="connsiteY105" fmla="*/ 195209 h 2124182"/>
              <a:gd name="connsiteX106" fmla="*/ 2024009 w 2144730"/>
              <a:gd name="connsiteY106" fmla="*/ 164386 h 2124182"/>
              <a:gd name="connsiteX107" fmla="*/ 1970069 w 2144730"/>
              <a:gd name="connsiteY107" fmla="*/ 161818 h 2124182"/>
              <a:gd name="connsiteX108" fmla="*/ 1934110 w 2144730"/>
              <a:gd name="connsiteY108" fmla="*/ 159249 h 2124182"/>
              <a:gd name="connsiteX109" fmla="*/ 1900719 w 2144730"/>
              <a:gd name="connsiteY109" fmla="*/ 154112 h 2124182"/>
              <a:gd name="connsiteX110" fmla="*/ 1836505 w 2144730"/>
              <a:gd name="connsiteY110" fmla="*/ 174660 h 2124182"/>
              <a:gd name="connsiteX111" fmla="*/ 1772292 w 2144730"/>
              <a:gd name="connsiteY111" fmla="*/ 215757 h 2124182"/>
              <a:gd name="connsiteX112" fmla="*/ 1726058 w 2144730"/>
              <a:gd name="connsiteY112" fmla="*/ 264559 h 2124182"/>
              <a:gd name="connsiteX113" fmla="*/ 1705510 w 2144730"/>
              <a:gd name="connsiteY113" fmla="*/ 282539 h 2124182"/>
              <a:gd name="connsiteX114" fmla="*/ 1682393 w 2144730"/>
              <a:gd name="connsiteY114" fmla="*/ 292813 h 2124182"/>
              <a:gd name="connsiteX115" fmla="*/ 1664413 w 2144730"/>
              <a:gd name="connsiteY115" fmla="*/ 290245 h 2124182"/>
              <a:gd name="connsiteX116" fmla="*/ 1638728 w 2144730"/>
              <a:gd name="connsiteY116" fmla="*/ 251717 h 2124182"/>
              <a:gd name="connsiteX117" fmla="*/ 1646433 w 2144730"/>
              <a:gd name="connsiteY117" fmla="*/ 231168 h 2124182"/>
              <a:gd name="connsiteX118" fmla="*/ 1659276 w 2144730"/>
              <a:gd name="connsiteY118" fmla="*/ 208051 h 2124182"/>
              <a:gd name="connsiteX119" fmla="*/ 1661845 w 2144730"/>
              <a:gd name="connsiteY119" fmla="*/ 184935 h 2124182"/>
              <a:gd name="connsiteX120" fmla="*/ 1651570 w 2144730"/>
              <a:gd name="connsiteY120" fmla="*/ 169523 h 2124182"/>
              <a:gd name="connsiteX121" fmla="*/ 1633591 w 2144730"/>
              <a:gd name="connsiteY121" fmla="*/ 164386 h 2124182"/>
              <a:gd name="connsiteX122" fmla="*/ 1566809 w 2144730"/>
              <a:gd name="connsiteY122" fmla="*/ 161818 h 2124182"/>
              <a:gd name="connsiteX123" fmla="*/ 1518006 w 2144730"/>
              <a:gd name="connsiteY123" fmla="*/ 143838 h 2124182"/>
              <a:gd name="connsiteX124" fmla="*/ 1559103 w 2144730"/>
              <a:gd name="connsiteY124" fmla="*/ 92467 h 2124182"/>
              <a:gd name="connsiteX125" fmla="*/ 1582220 w 2144730"/>
              <a:gd name="connsiteY125" fmla="*/ 74487 h 2124182"/>
              <a:gd name="connsiteX126" fmla="*/ 1589925 w 2144730"/>
              <a:gd name="connsiteY126" fmla="*/ 59076 h 2124182"/>
              <a:gd name="connsiteX127" fmla="*/ 1582220 w 2144730"/>
              <a:gd name="connsiteY127" fmla="*/ 35959 h 2124182"/>
              <a:gd name="connsiteX128" fmla="*/ 1564240 w 2144730"/>
              <a:gd name="connsiteY128" fmla="*/ 25685 h 2124182"/>
              <a:gd name="connsiteX129" fmla="*/ 1525712 w 2144730"/>
              <a:gd name="connsiteY129" fmla="*/ 20548 h 2124182"/>
              <a:gd name="connsiteX130" fmla="*/ 1494890 w 2144730"/>
              <a:gd name="connsiteY130" fmla="*/ 7705 h 2124182"/>
              <a:gd name="connsiteX131" fmla="*/ 1484615 w 2144730"/>
              <a:gd name="connsiteY131" fmla="*/ 2568 h 2124182"/>
              <a:gd name="connsiteX132" fmla="*/ 1453793 w 2144730"/>
              <a:gd name="connsiteY132" fmla="*/ 0 h 2124182"/>
              <a:gd name="connsiteX133" fmla="*/ 1407559 w 2144730"/>
              <a:gd name="connsiteY133" fmla="*/ 5137 h 2124182"/>
              <a:gd name="connsiteX134" fmla="*/ 1389579 w 2144730"/>
              <a:gd name="connsiteY134" fmla="*/ 7705 h 2124182"/>
              <a:gd name="connsiteX135" fmla="*/ 1345914 w 2144730"/>
              <a:gd name="connsiteY135" fmla="*/ 5137 h 2124182"/>
              <a:gd name="connsiteX136" fmla="*/ 1322797 w 2144730"/>
              <a:gd name="connsiteY136" fmla="*/ 12843 h 2124182"/>
              <a:gd name="connsiteX137" fmla="*/ 1250878 w 2144730"/>
              <a:gd name="connsiteY137" fmla="*/ 46234 h 2124182"/>
              <a:gd name="connsiteX138" fmla="*/ 1230330 w 2144730"/>
              <a:gd name="connsiteY138" fmla="*/ 69350 h 2124182"/>
              <a:gd name="connsiteX139" fmla="*/ 1199507 w 2144730"/>
              <a:gd name="connsiteY139" fmla="*/ 113016 h 2124182"/>
              <a:gd name="connsiteX140" fmla="*/ 1181528 w 2144730"/>
              <a:gd name="connsiteY140" fmla="*/ 133564 h 2124182"/>
              <a:gd name="connsiteX141" fmla="*/ 1166116 w 2144730"/>
              <a:gd name="connsiteY141" fmla="*/ 154112 h 2124182"/>
              <a:gd name="connsiteX142" fmla="*/ 1148137 w 2144730"/>
              <a:gd name="connsiteY142" fmla="*/ 174660 h 2124182"/>
              <a:gd name="connsiteX143" fmla="*/ 1119883 w 2144730"/>
              <a:gd name="connsiteY143" fmla="*/ 236305 h 2124182"/>
              <a:gd name="connsiteX144" fmla="*/ 1117314 w 2144730"/>
              <a:gd name="connsiteY144" fmla="*/ 256854 h 2124182"/>
              <a:gd name="connsiteX145" fmla="*/ 1114746 w 2144730"/>
              <a:gd name="connsiteY145" fmla="*/ 279971 h 2124182"/>
              <a:gd name="connsiteX146" fmla="*/ 1109609 w 2144730"/>
              <a:gd name="connsiteY146" fmla="*/ 303087 h 2124182"/>
              <a:gd name="connsiteX147" fmla="*/ 1096766 w 2144730"/>
              <a:gd name="connsiteY147" fmla="*/ 377575 h 2124182"/>
              <a:gd name="connsiteX148" fmla="*/ 1091629 w 2144730"/>
              <a:gd name="connsiteY148" fmla="*/ 428946 h 2124182"/>
              <a:gd name="connsiteX149" fmla="*/ 1094197 w 2144730"/>
              <a:gd name="connsiteY149" fmla="*/ 457200 h 2124182"/>
              <a:gd name="connsiteX150" fmla="*/ 1081355 w 2144730"/>
              <a:gd name="connsiteY150" fmla="*/ 493159 h 2124182"/>
              <a:gd name="connsiteX151" fmla="*/ 1060806 w 2144730"/>
              <a:gd name="connsiteY151" fmla="*/ 511139 h 2124182"/>
              <a:gd name="connsiteX152" fmla="*/ 1037690 w 2144730"/>
              <a:gd name="connsiteY152" fmla="*/ 534256 h 2124182"/>
              <a:gd name="connsiteX153" fmla="*/ 1019710 w 2144730"/>
              <a:gd name="connsiteY153" fmla="*/ 554804 h 2124182"/>
              <a:gd name="connsiteX154" fmla="*/ 1006867 w 2144730"/>
              <a:gd name="connsiteY154" fmla="*/ 567647 h 2124182"/>
              <a:gd name="connsiteX155" fmla="*/ 988887 w 2144730"/>
              <a:gd name="connsiteY155" fmla="*/ 588195 h 2124182"/>
              <a:gd name="connsiteX156" fmla="*/ 909263 w 2144730"/>
              <a:gd name="connsiteY156" fmla="*/ 647272 h 2124182"/>
              <a:gd name="connsiteX157" fmla="*/ 883577 w 2144730"/>
              <a:gd name="connsiteY157" fmla="*/ 698643 h 2124182"/>
              <a:gd name="connsiteX158" fmla="*/ 875872 w 2144730"/>
              <a:gd name="connsiteY158" fmla="*/ 729465 h 2124182"/>
              <a:gd name="connsiteX159" fmla="*/ 865597 w 2144730"/>
              <a:gd name="connsiteY159" fmla="*/ 762856 h 2124182"/>
              <a:gd name="connsiteX160" fmla="*/ 850186 w 2144730"/>
              <a:gd name="connsiteY160" fmla="*/ 821932 h 2124182"/>
              <a:gd name="connsiteX161" fmla="*/ 839912 w 2144730"/>
              <a:gd name="connsiteY161" fmla="*/ 842481 h 2124182"/>
              <a:gd name="connsiteX162" fmla="*/ 832206 w 2144730"/>
              <a:gd name="connsiteY162" fmla="*/ 870735 h 2124182"/>
              <a:gd name="connsiteX163" fmla="*/ 824501 w 2144730"/>
              <a:gd name="connsiteY163" fmla="*/ 893851 h 2124182"/>
              <a:gd name="connsiteX164" fmla="*/ 821932 w 2144730"/>
              <a:gd name="connsiteY164" fmla="*/ 916968 h 2124182"/>
              <a:gd name="connsiteX165" fmla="*/ 814227 w 2144730"/>
              <a:gd name="connsiteY165" fmla="*/ 973476 h 2124182"/>
              <a:gd name="connsiteX166" fmla="*/ 803952 w 2144730"/>
              <a:gd name="connsiteY166" fmla="*/ 1004299 h 2124182"/>
              <a:gd name="connsiteX167" fmla="*/ 791110 w 2144730"/>
              <a:gd name="connsiteY167" fmla="*/ 1032553 h 2124182"/>
              <a:gd name="connsiteX168" fmla="*/ 739739 w 2144730"/>
              <a:gd name="connsiteY168" fmla="*/ 1107040 h 2124182"/>
              <a:gd name="connsiteX169" fmla="*/ 716622 w 2144730"/>
              <a:gd name="connsiteY169" fmla="*/ 1130157 h 2124182"/>
              <a:gd name="connsiteX170" fmla="*/ 675525 w 2144730"/>
              <a:gd name="connsiteY170" fmla="*/ 1181528 h 2124182"/>
              <a:gd name="connsiteX171" fmla="*/ 603606 w 2144730"/>
              <a:gd name="connsiteY171" fmla="*/ 1258584 h 2124182"/>
              <a:gd name="connsiteX172" fmla="*/ 585627 w 2144730"/>
              <a:gd name="connsiteY172" fmla="*/ 1273995 h 2124182"/>
              <a:gd name="connsiteX173" fmla="*/ 534256 w 2144730"/>
              <a:gd name="connsiteY173" fmla="*/ 1327935 h 2124182"/>
              <a:gd name="connsiteX174" fmla="*/ 498296 w 2144730"/>
              <a:gd name="connsiteY174" fmla="*/ 1356189 h 2124182"/>
              <a:gd name="connsiteX175" fmla="*/ 477748 w 2144730"/>
              <a:gd name="connsiteY175" fmla="*/ 1371600 h 2124182"/>
              <a:gd name="connsiteX176" fmla="*/ 457200 w 2144730"/>
              <a:gd name="connsiteY176" fmla="*/ 1389580 h 2124182"/>
              <a:gd name="connsiteX177" fmla="*/ 434083 w 2144730"/>
              <a:gd name="connsiteY177" fmla="*/ 1404991 h 2124182"/>
              <a:gd name="connsiteX178" fmla="*/ 413534 w 2144730"/>
              <a:gd name="connsiteY178" fmla="*/ 1422971 h 2124182"/>
              <a:gd name="connsiteX179" fmla="*/ 344184 w 2144730"/>
              <a:gd name="connsiteY179" fmla="*/ 1474341 h 2124182"/>
              <a:gd name="connsiteX180" fmla="*/ 297950 w 2144730"/>
              <a:gd name="connsiteY180" fmla="*/ 1523144 h 2124182"/>
              <a:gd name="connsiteX181" fmla="*/ 272265 w 2144730"/>
              <a:gd name="connsiteY181" fmla="*/ 1546260 h 2124182"/>
              <a:gd name="connsiteX182" fmla="*/ 249148 w 2144730"/>
              <a:gd name="connsiteY182" fmla="*/ 1569377 h 2124182"/>
              <a:gd name="connsiteX183" fmla="*/ 205483 w 2144730"/>
              <a:gd name="connsiteY183" fmla="*/ 1623317 h 2124182"/>
              <a:gd name="connsiteX184" fmla="*/ 187503 w 2144730"/>
              <a:gd name="connsiteY184" fmla="*/ 1643865 h 2124182"/>
              <a:gd name="connsiteX185" fmla="*/ 169523 w 2144730"/>
              <a:gd name="connsiteY185" fmla="*/ 1664413 h 2124182"/>
              <a:gd name="connsiteX186" fmla="*/ 133564 w 2144730"/>
              <a:gd name="connsiteY186" fmla="*/ 1697804 h 2124182"/>
              <a:gd name="connsiteX187" fmla="*/ 100173 w 2144730"/>
              <a:gd name="connsiteY187" fmla="*/ 1731195 h 2124182"/>
              <a:gd name="connsiteX188" fmla="*/ 87330 w 2144730"/>
              <a:gd name="connsiteY188" fmla="*/ 1751744 h 2124182"/>
              <a:gd name="connsiteX189" fmla="*/ 74487 w 2144730"/>
              <a:gd name="connsiteY189" fmla="*/ 1767155 h 2124182"/>
              <a:gd name="connsiteX190" fmla="*/ 61645 w 2144730"/>
              <a:gd name="connsiteY190" fmla="*/ 1792840 h 2124182"/>
              <a:gd name="connsiteX191" fmla="*/ 56507 w 2144730"/>
              <a:gd name="connsiteY191" fmla="*/ 1803114 h 2124182"/>
              <a:gd name="connsiteX192" fmla="*/ 46233 w 2144730"/>
              <a:gd name="connsiteY192" fmla="*/ 1810820 h 2124182"/>
              <a:gd name="connsiteX193" fmla="*/ 43665 w 2144730"/>
              <a:gd name="connsiteY193" fmla="*/ 1823663 h 2124182"/>
              <a:gd name="connsiteX194" fmla="*/ 35959 w 2144730"/>
              <a:gd name="connsiteY194" fmla="*/ 1833937 h 2124182"/>
              <a:gd name="connsiteX195" fmla="*/ 30822 w 2144730"/>
              <a:gd name="connsiteY195" fmla="*/ 1844211 h 2124182"/>
              <a:gd name="connsiteX196" fmla="*/ 28254 w 2144730"/>
              <a:gd name="connsiteY196" fmla="*/ 1857054 h 2124182"/>
              <a:gd name="connsiteX197" fmla="*/ 17979 w 2144730"/>
              <a:gd name="connsiteY197" fmla="*/ 1862191 h 2124182"/>
              <a:gd name="connsiteX198" fmla="*/ 0 w 2144730"/>
              <a:gd name="connsiteY198" fmla="*/ 1862191 h 212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2144730" h="2124182">
                <a:moveTo>
                  <a:pt x="0" y="1862191"/>
                </a:moveTo>
                <a:lnTo>
                  <a:pt x="0" y="1862191"/>
                </a:lnTo>
                <a:cubicBezTo>
                  <a:pt x="17123" y="1880171"/>
                  <a:pt x="33813" y="1898573"/>
                  <a:pt x="51370" y="1916130"/>
                </a:cubicBezTo>
                <a:cubicBezTo>
                  <a:pt x="53553" y="1918313"/>
                  <a:pt x="56893" y="1919084"/>
                  <a:pt x="59076" y="1921267"/>
                </a:cubicBezTo>
                <a:cubicBezTo>
                  <a:pt x="65888" y="1928079"/>
                  <a:pt x="68054" y="1936815"/>
                  <a:pt x="77056" y="1941816"/>
                </a:cubicBezTo>
                <a:cubicBezTo>
                  <a:pt x="80872" y="1943936"/>
                  <a:pt x="85617" y="1943528"/>
                  <a:pt x="89898" y="1944384"/>
                </a:cubicBezTo>
                <a:cubicBezTo>
                  <a:pt x="91611" y="1946096"/>
                  <a:pt x="93486" y="1947661"/>
                  <a:pt x="95036" y="1949521"/>
                </a:cubicBezTo>
                <a:cubicBezTo>
                  <a:pt x="97777" y="1952809"/>
                  <a:pt x="99453" y="1957054"/>
                  <a:pt x="102741" y="1959795"/>
                </a:cubicBezTo>
                <a:cubicBezTo>
                  <a:pt x="104821" y="1961528"/>
                  <a:pt x="107835" y="1961652"/>
                  <a:pt x="110447" y="1962364"/>
                </a:cubicBezTo>
                <a:cubicBezTo>
                  <a:pt x="137137" y="1969644"/>
                  <a:pt x="123364" y="1963685"/>
                  <a:pt x="141269" y="1972638"/>
                </a:cubicBezTo>
                <a:cubicBezTo>
                  <a:pt x="144694" y="1971782"/>
                  <a:pt x="148013" y="1970069"/>
                  <a:pt x="151543" y="1970069"/>
                </a:cubicBezTo>
                <a:cubicBezTo>
                  <a:pt x="156751" y="1970069"/>
                  <a:pt x="162297" y="1970309"/>
                  <a:pt x="166955" y="1972638"/>
                </a:cubicBezTo>
                <a:cubicBezTo>
                  <a:pt x="172241" y="1975281"/>
                  <a:pt x="174543" y="1990768"/>
                  <a:pt x="177229" y="1993186"/>
                </a:cubicBezTo>
                <a:cubicBezTo>
                  <a:pt x="182921" y="1998309"/>
                  <a:pt x="191651" y="1998865"/>
                  <a:pt x="197777" y="2003460"/>
                </a:cubicBezTo>
                <a:cubicBezTo>
                  <a:pt x="201202" y="2006029"/>
                  <a:pt x="204334" y="2009042"/>
                  <a:pt x="208051" y="2011166"/>
                </a:cubicBezTo>
                <a:cubicBezTo>
                  <a:pt x="212620" y="2013777"/>
                  <a:pt x="224837" y="2015362"/>
                  <a:pt x="228600" y="2016303"/>
                </a:cubicBezTo>
                <a:cubicBezTo>
                  <a:pt x="231226" y="2016960"/>
                  <a:pt x="233737" y="2018016"/>
                  <a:pt x="236305" y="2018872"/>
                </a:cubicBezTo>
                <a:cubicBezTo>
                  <a:pt x="264433" y="2011839"/>
                  <a:pt x="220232" y="2021440"/>
                  <a:pt x="277402" y="2021440"/>
                </a:cubicBezTo>
                <a:cubicBezTo>
                  <a:pt x="282013" y="2021440"/>
                  <a:pt x="286032" y="2018176"/>
                  <a:pt x="290245" y="2016303"/>
                </a:cubicBezTo>
                <a:cubicBezTo>
                  <a:pt x="307514" y="2008628"/>
                  <a:pt x="293266" y="2012979"/>
                  <a:pt x="310793" y="2008598"/>
                </a:cubicBezTo>
                <a:cubicBezTo>
                  <a:pt x="325599" y="1998725"/>
                  <a:pt x="311317" y="2007271"/>
                  <a:pt x="326204" y="2000892"/>
                </a:cubicBezTo>
                <a:cubicBezTo>
                  <a:pt x="329723" y="1999384"/>
                  <a:pt x="332893" y="1997099"/>
                  <a:pt x="336478" y="1995755"/>
                </a:cubicBezTo>
                <a:cubicBezTo>
                  <a:pt x="339783" y="1994515"/>
                  <a:pt x="343358" y="1994156"/>
                  <a:pt x="346752" y="1993186"/>
                </a:cubicBezTo>
                <a:cubicBezTo>
                  <a:pt x="349355" y="1992442"/>
                  <a:pt x="351889" y="1991474"/>
                  <a:pt x="354458" y="1990618"/>
                </a:cubicBezTo>
                <a:cubicBezTo>
                  <a:pt x="360451" y="1991474"/>
                  <a:pt x="366539" y="1991825"/>
                  <a:pt x="372438" y="1993186"/>
                </a:cubicBezTo>
                <a:cubicBezTo>
                  <a:pt x="377714" y="1994403"/>
                  <a:pt x="387849" y="1998323"/>
                  <a:pt x="387849" y="1998323"/>
                </a:cubicBezTo>
                <a:cubicBezTo>
                  <a:pt x="392986" y="1997467"/>
                  <a:pt x="398052" y="1995755"/>
                  <a:pt x="403260" y="1995755"/>
                </a:cubicBezTo>
                <a:cubicBezTo>
                  <a:pt x="409463" y="1995755"/>
                  <a:pt x="417726" y="1998864"/>
                  <a:pt x="423809" y="2000892"/>
                </a:cubicBezTo>
                <a:cubicBezTo>
                  <a:pt x="427234" y="2003461"/>
                  <a:pt x="431342" y="2005309"/>
                  <a:pt x="434083" y="2008598"/>
                </a:cubicBezTo>
                <a:cubicBezTo>
                  <a:pt x="435816" y="2010678"/>
                  <a:pt x="435585" y="2013815"/>
                  <a:pt x="436651" y="2016303"/>
                </a:cubicBezTo>
                <a:cubicBezTo>
                  <a:pt x="438159" y="2019822"/>
                  <a:pt x="439888" y="2023253"/>
                  <a:pt x="441788" y="2026577"/>
                </a:cubicBezTo>
                <a:cubicBezTo>
                  <a:pt x="454309" y="2048490"/>
                  <a:pt x="440003" y="2022536"/>
                  <a:pt x="452063" y="2039420"/>
                </a:cubicBezTo>
                <a:cubicBezTo>
                  <a:pt x="454965" y="2043482"/>
                  <a:pt x="457702" y="2047718"/>
                  <a:pt x="459768" y="2052263"/>
                </a:cubicBezTo>
                <a:cubicBezTo>
                  <a:pt x="462009" y="2057193"/>
                  <a:pt x="461076" y="2063845"/>
                  <a:pt x="464905" y="2067674"/>
                </a:cubicBezTo>
                <a:cubicBezTo>
                  <a:pt x="472611" y="2075380"/>
                  <a:pt x="478275" y="2085918"/>
                  <a:pt x="488022" y="2090791"/>
                </a:cubicBezTo>
                <a:cubicBezTo>
                  <a:pt x="491447" y="2092503"/>
                  <a:pt x="494711" y="2094584"/>
                  <a:pt x="498296" y="2095928"/>
                </a:cubicBezTo>
                <a:cubicBezTo>
                  <a:pt x="501601" y="2097167"/>
                  <a:pt x="505176" y="2097526"/>
                  <a:pt x="508570" y="2098496"/>
                </a:cubicBezTo>
                <a:cubicBezTo>
                  <a:pt x="534404" y="2105877"/>
                  <a:pt x="494381" y="2095590"/>
                  <a:pt x="526550" y="2103634"/>
                </a:cubicBezTo>
                <a:cubicBezTo>
                  <a:pt x="534256" y="2102778"/>
                  <a:pt x="542019" y="2102340"/>
                  <a:pt x="549667" y="2101065"/>
                </a:cubicBezTo>
                <a:cubicBezTo>
                  <a:pt x="552338" y="2100620"/>
                  <a:pt x="554665" y="2098496"/>
                  <a:pt x="557373" y="2098496"/>
                </a:cubicBezTo>
                <a:cubicBezTo>
                  <a:pt x="560903" y="2098496"/>
                  <a:pt x="564185" y="2100373"/>
                  <a:pt x="567647" y="2101065"/>
                </a:cubicBezTo>
                <a:cubicBezTo>
                  <a:pt x="590254" y="2105587"/>
                  <a:pt x="575764" y="2101203"/>
                  <a:pt x="590764" y="2106202"/>
                </a:cubicBezTo>
                <a:cubicBezTo>
                  <a:pt x="594189" y="2105346"/>
                  <a:pt x="597511" y="2103481"/>
                  <a:pt x="601038" y="2103634"/>
                </a:cubicBezTo>
                <a:cubicBezTo>
                  <a:pt x="617380" y="2104345"/>
                  <a:pt x="649840" y="2108771"/>
                  <a:pt x="649840" y="2108771"/>
                </a:cubicBezTo>
                <a:cubicBezTo>
                  <a:pt x="653265" y="2107059"/>
                  <a:pt x="656327" y="2104202"/>
                  <a:pt x="660114" y="2103634"/>
                </a:cubicBezTo>
                <a:cubicBezTo>
                  <a:pt x="692448" y="2098784"/>
                  <a:pt x="712275" y="2101716"/>
                  <a:pt x="744876" y="2103634"/>
                </a:cubicBezTo>
                <a:cubicBezTo>
                  <a:pt x="750131" y="2105385"/>
                  <a:pt x="760557" y="2109213"/>
                  <a:pt x="765424" y="2108771"/>
                </a:cubicBezTo>
                <a:cubicBezTo>
                  <a:pt x="770817" y="2108281"/>
                  <a:pt x="775475" y="2104400"/>
                  <a:pt x="780836" y="2103634"/>
                </a:cubicBezTo>
                <a:lnTo>
                  <a:pt x="798815" y="2101065"/>
                </a:lnTo>
                <a:cubicBezTo>
                  <a:pt x="831270" y="2107556"/>
                  <a:pt x="815837" y="2105119"/>
                  <a:pt x="845049" y="2108771"/>
                </a:cubicBezTo>
                <a:cubicBezTo>
                  <a:pt x="851898" y="2107915"/>
                  <a:pt x="858694" y="2106202"/>
                  <a:pt x="865597" y="2106202"/>
                </a:cubicBezTo>
                <a:cubicBezTo>
                  <a:pt x="873490" y="2106202"/>
                  <a:pt x="879327" y="2110986"/>
                  <a:pt x="886146" y="2113908"/>
                </a:cubicBezTo>
                <a:cubicBezTo>
                  <a:pt x="888634" y="2114974"/>
                  <a:pt x="891363" y="2115410"/>
                  <a:pt x="893851" y="2116476"/>
                </a:cubicBezTo>
                <a:cubicBezTo>
                  <a:pt x="897370" y="2117984"/>
                  <a:pt x="900410" y="2120684"/>
                  <a:pt x="904125" y="2121613"/>
                </a:cubicBezTo>
                <a:cubicBezTo>
                  <a:pt x="910822" y="2123287"/>
                  <a:pt x="917824" y="2123326"/>
                  <a:pt x="924674" y="2124182"/>
                </a:cubicBezTo>
                <a:cubicBezTo>
                  <a:pt x="931294" y="2123236"/>
                  <a:pt x="943188" y="2122630"/>
                  <a:pt x="950359" y="2119045"/>
                </a:cubicBezTo>
                <a:cubicBezTo>
                  <a:pt x="954824" y="2116812"/>
                  <a:pt x="958968" y="2113985"/>
                  <a:pt x="963202" y="2111339"/>
                </a:cubicBezTo>
                <a:cubicBezTo>
                  <a:pt x="965820" y="2109703"/>
                  <a:pt x="968613" y="2108267"/>
                  <a:pt x="970907" y="2106202"/>
                </a:cubicBezTo>
                <a:cubicBezTo>
                  <a:pt x="977207" y="2100532"/>
                  <a:pt x="985096" y="2095803"/>
                  <a:pt x="988887" y="2088222"/>
                </a:cubicBezTo>
                <a:cubicBezTo>
                  <a:pt x="990599" y="2084797"/>
                  <a:pt x="991532" y="2080855"/>
                  <a:pt x="994024" y="2077948"/>
                </a:cubicBezTo>
                <a:cubicBezTo>
                  <a:pt x="996810" y="2074698"/>
                  <a:pt x="1001271" y="2073270"/>
                  <a:pt x="1004298" y="2070243"/>
                </a:cubicBezTo>
                <a:cubicBezTo>
                  <a:pt x="1007325" y="2067216"/>
                  <a:pt x="1009111" y="2063124"/>
                  <a:pt x="1012004" y="2059968"/>
                </a:cubicBezTo>
                <a:cubicBezTo>
                  <a:pt x="1018549" y="2052828"/>
                  <a:pt x="1026248" y="2046774"/>
                  <a:pt x="1032552" y="2039420"/>
                </a:cubicBezTo>
                <a:cubicBezTo>
                  <a:pt x="1045531" y="2024279"/>
                  <a:pt x="1051658" y="2015398"/>
                  <a:pt x="1068512" y="2003460"/>
                </a:cubicBezTo>
                <a:cubicBezTo>
                  <a:pt x="1081694" y="1994123"/>
                  <a:pt x="1097344" y="1988288"/>
                  <a:pt x="1109609" y="1977775"/>
                </a:cubicBezTo>
                <a:cubicBezTo>
                  <a:pt x="1148627" y="1944330"/>
                  <a:pt x="1105641" y="1979622"/>
                  <a:pt x="1148137" y="1949521"/>
                </a:cubicBezTo>
                <a:cubicBezTo>
                  <a:pt x="1150990" y="1947500"/>
                  <a:pt x="1190556" y="1916476"/>
                  <a:pt x="1204645" y="1908425"/>
                </a:cubicBezTo>
                <a:cubicBezTo>
                  <a:pt x="1218199" y="1900680"/>
                  <a:pt x="1233052" y="1894035"/>
                  <a:pt x="1248310" y="1890445"/>
                </a:cubicBezTo>
                <a:cubicBezTo>
                  <a:pt x="1255029" y="1888864"/>
                  <a:pt x="1261998" y="1888638"/>
                  <a:pt x="1268858" y="1887876"/>
                </a:cubicBezTo>
                <a:cubicBezTo>
                  <a:pt x="1340199" y="1879949"/>
                  <a:pt x="1310940" y="1882943"/>
                  <a:pt x="1402422" y="1880171"/>
                </a:cubicBezTo>
                <a:cubicBezTo>
                  <a:pt x="1417481" y="1878966"/>
                  <a:pt x="1477079" y="1875766"/>
                  <a:pt x="1500027" y="1869896"/>
                </a:cubicBezTo>
                <a:cubicBezTo>
                  <a:pt x="1526007" y="1863250"/>
                  <a:pt x="1551383" y="1854435"/>
                  <a:pt x="1577083" y="1846780"/>
                </a:cubicBezTo>
                <a:cubicBezTo>
                  <a:pt x="1607655" y="1837673"/>
                  <a:pt x="1648470" y="1829332"/>
                  <a:pt x="1672119" y="1805683"/>
                </a:cubicBezTo>
                <a:cubicBezTo>
                  <a:pt x="1678968" y="1798834"/>
                  <a:pt x="1686323" y="1792455"/>
                  <a:pt x="1692667" y="1785135"/>
                </a:cubicBezTo>
                <a:cubicBezTo>
                  <a:pt x="1700531" y="1776062"/>
                  <a:pt x="1712215" y="1756426"/>
                  <a:pt x="1718352" y="1746607"/>
                </a:cubicBezTo>
                <a:cubicBezTo>
                  <a:pt x="1711618" y="1719672"/>
                  <a:pt x="1711466" y="1706431"/>
                  <a:pt x="1697804" y="1684962"/>
                </a:cubicBezTo>
                <a:cubicBezTo>
                  <a:pt x="1689896" y="1672535"/>
                  <a:pt x="1683746" y="1658046"/>
                  <a:pt x="1672119" y="1649002"/>
                </a:cubicBezTo>
                <a:cubicBezTo>
                  <a:pt x="1647739" y="1630040"/>
                  <a:pt x="1649571" y="1632998"/>
                  <a:pt x="1628454" y="1610474"/>
                </a:cubicBezTo>
                <a:cubicBezTo>
                  <a:pt x="1616595" y="1597825"/>
                  <a:pt x="1605144" y="1585239"/>
                  <a:pt x="1597631" y="1569377"/>
                </a:cubicBezTo>
                <a:cubicBezTo>
                  <a:pt x="1593341" y="1560320"/>
                  <a:pt x="1590782" y="1550541"/>
                  <a:pt x="1587357" y="1541123"/>
                </a:cubicBezTo>
                <a:cubicBezTo>
                  <a:pt x="1581966" y="1508779"/>
                  <a:pt x="1579491" y="1508770"/>
                  <a:pt x="1584788" y="1474341"/>
                </a:cubicBezTo>
                <a:cubicBezTo>
                  <a:pt x="1586398" y="1463874"/>
                  <a:pt x="1588561" y="1453352"/>
                  <a:pt x="1592494" y="1443519"/>
                </a:cubicBezTo>
                <a:cubicBezTo>
                  <a:pt x="1602516" y="1418466"/>
                  <a:pt x="1615683" y="1401573"/>
                  <a:pt x="1633591" y="1381874"/>
                </a:cubicBezTo>
                <a:cubicBezTo>
                  <a:pt x="1642550" y="1372019"/>
                  <a:pt x="1652811" y="1363407"/>
                  <a:pt x="1661845" y="1353620"/>
                </a:cubicBezTo>
                <a:cubicBezTo>
                  <a:pt x="1683644" y="1330005"/>
                  <a:pt x="1707682" y="1308067"/>
                  <a:pt x="1726058" y="1281701"/>
                </a:cubicBezTo>
                <a:cubicBezTo>
                  <a:pt x="1745750" y="1253447"/>
                  <a:pt x="1767415" y="1226470"/>
                  <a:pt x="1785134" y="1196939"/>
                </a:cubicBezTo>
                <a:lnTo>
                  <a:pt x="1839074" y="1107040"/>
                </a:lnTo>
                <a:cubicBezTo>
                  <a:pt x="1865578" y="1062582"/>
                  <a:pt x="1860564" y="1065508"/>
                  <a:pt x="1893013" y="1027416"/>
                </a:cubicBezTo>
                <a:cubicBezTo>
                  <a:pt x="1930533" y="983371"/>
                  <a:pt x="1945991" y="974841"/>
                  <a:pt x="1998323" y="929811"/>
                </a:cubicBezTo>
                <a:cubicBezTo>
                  <a:pt x="2010290" y="919514"/>
                  <a:pt x="2023944" y="910919"/>
                  <a:pt x="2034283" y="898989"/>
                </a:cubicBezTo>
                <a:lnTo>
                  <a:pt x="2067674" y="860460"/>
                </a:lnTo>
                <a:cubicBezTo>
                  <a:pt x="2081032" y="828019"/>
                  <a:pt x="2092326" y="805528"/>
                  <a:pt x="2098496" y="770562"/>
                </a:cubicBezTo>
                <a:cubicBezTo>
                  <a:pt x="2103442" y="742534"/>
                  <a:pt x="2105345" y="714054"/>
                  <a:pt x="2108770" y="685800"/>
                </a:cubicBezTo>
                <a:cubicBezTo>
                  <a:pt x="2110245" y="673630"/>
                  <a:pt x="2113907" y="661827"/>
                  <a:pt x="2116476" y="649840"/>
                </a:cubicBezTo>
                <a:cubicBezTo>
                  <a:pt x="2114764" y="638710"/>
                  <a:pt x="2112736" y="627623"/>
                  <a:pt x="2111339" y="616449"/>
                </a:cubicBezTo>
                <a:cubicBezTo>
                  <a:pt x="2110166" y="607065"/>
                  <a:pt x="2111064" y="597369"/>
                  <a:pt x="2108770" y="588195"/>
                </a:cubicBezTo>
                <a:cubicBezTo>
                  <a:pt x="2105187" y="573865"/>
                  <a:pt x="2090110" y="551101"/>
                  <a:pt x="2083085" y="539393"/>
                </a:cubicBezTo>
                <a:cubicBezTo>
                  <a:pt x="2081373" y="531687"/>
                  <a:pt x="2077026" y="524116"/>
                  <a:pt x="2077948" y="516276"/>
                </a:cubicBezTo>
                <a:cubicBezTo>
                  <a:pt x="2078843" y="508671"/>
                  <a:pt x="2083898" y="502048"/>
                  <a:pt x="2088222" y="495728"/>
                </a:cubicBezTo>
                <a:cubicBezTo>
                  <a:pt x="2104895" y="471360"/>
                  <a:pt x="2117202" y="466249"/>
                  <a:pt x="2129319" y="439220"/>
                </a:cubicBezTo>
                <a:cubicBezTo>
                  <a:pt x="2135964" y="424396"/>
                  <a:pt x="2139593" y="408397"/>
                  <a:pt x="2144730" y="392986"/>
                </a:cubicBezTo>
                <a:cubicBezTo>
                  <a:pt x="2143018" y="368157"/>
                  <a:pt x="2143285" y="343112"/>
                  <a:pt x="2139593" y="318499"/>
                </a:cubicBezTo>
                <a:cubicBezTo>
                  <a:pt x="2138106" y="308589"/>
                  <a:pt x="2132237" y="299832"/>
                  <a:pt x="2129319" y="290245"/>
                </a:cubicBezTo>
                <a:cubicBezTo>
                  <a:pt x="2126235" y="280113"/>
                  <a:pt x="2125959" y="269080"/>
                  <a:pt x="2121613" y="259422"/>
                </a:cubicBezTo>
                <a:cubicBezTo>
                  <a:pt x="2118100" y="251614"/>
                  <a:pt x="2111709" y="245430"/>
                  <a:pt x="2106202" y="238874"/>
                </a:cubicBezTo>
                <a:cubicBezTo>
                  <a:pt x="2093717" y="224011"/>
                  <a:pt x="2082412" y="207841"/>
                  <a:pt x="2067674" y="195209"/>
                </a:cubicBezTo>
                <a:cubicBezTo>
                  <a:pt x="2057322" y="186336"/>
                  <a:pt x="2037225" y="167370"/>
                  <a:pt x="2024009" y="164386"/>
                </a:cubicBezTo>
                <a:cubicBezTo>
                  <a:pt x="2006451" y="160421"/>
                  <a:pt x="1988040" y="162845"/>
                  <a:pt x="1970069" y="161818"/>
                </a:cubicBezTo>
                <a:cubicBezTo>
                  <a:pt x="1958072" y="161132"/>
                  <a:pt x="1946096" y="160105"/>
                  <a:pt x="1934110" y="159249"/>
                </a:cubicBezTo>
                <a:cubicBezTo>
                  <a:pt x="1922980" y="157537"/>
                  <a:pt x="1911980" y="154112"/>
                  <a:pt x="1900719" y="154112"/>
                </a:cubicBezTo>
                <a:cubicBezTo>
                  <a:pt x="1875652" y="154112"/>
                  <a:pt x="1858348" y="163302"/>
                  <a:pt x="1836505" y="174660"/>
                </a:cubicBezTo>
                <a:cubicBezTo>
                  <a:pt x="1819366" y="183572"/>
                  <a:pt x="1786580" y="203954"/>
                  <a:pt x="1772292" y="215757"/>
                </a:cubicBezTo>
                <a:cubicBezTo>
                  <a:pt x="1748159" y="235693"/>
                  <a:pt x="1747121" y="243496"/>
                  <a:pt x="1726058" y="264559"/>
                </a:cubicBezTo>
                <a:cubicBezTo>
                  <a:pt x="1719622" y="270995"/>
                  <a:pt x="1713151" y="277595"/>
                  <a:pt x="1705510" y="282539"/>
                </a:cubicBezTo>
                <a:cubicBezTo>
                  <a:pt x="1698430" y="287120"/>
                  <a:pt x="1690099" y="289388"/>
                  <a:pt x="1682393" y="292813"/>
                </a:cubicBezTo>
                <a:cubicBezTo>
                  <a:pt x="1676400" y="291957"/>
                  <a:pt x="1669828" y="292952"/>
                  <a:pt x="1664413" y="290245"/>
                </a:cubicBezTo>
                <a:cubicBezTo>
                  <a:pt x="1643715" y="279897"/>
                  <a:pt x="1645380" y="271674"/>
                  <a:pt x="1638728" y="251717"/>
                </a:cubicBezTo>
                <a:cubicBezTo>
                  <a:pt x="1641296" y="244867"/>
                  <a:pt x="1643318" y="237787"/>
                  <a:pt x="1646433" y="231168"/>
                </a:cubicBezTo>
                <a:cubicBezTo>
                  <a:pt x="1650186" y="223192"/>
                  <a:pt x="1656488" y="216414"/>
                  <a:pt x="1659276" y="208051"/>
                </a:cubicBezTo>
                <a:cubicBezTo>
                  <a:pt x="1661728" y="200696"/>
                  <a:pt x="1660989" y="192640"/>
                  <a:pt x="1661845" y="184935"/>
                </a:cubicBezTo>
                <a:cubicBezTo>
                  <a:pt x="1658420" y="179798"/>
                  <a:pt x="1656563" y="173155"/>
                  <a:pt x="1651570" y="169523"/>
                </a:cubicBezTo>
                <a:cubicBezTo>
                  <a:pt x="1646529" y="165857"/>
                  <a:pt x="1639798" y="164950"/>
                  <a:pt x="1633591" y="164386"/>
                </a:cubicBezTo>
                <a:cubicBezTo>
                  <a:pt x="1611405" y="162369"/>
                  <a:pt x="1589070" y="162674"/>
                  <a:pt x="1566809" y="161818"/>
                </a:cubicBezTo>
                <a:cubicBezTo>
                  <a:pt x="1565661" y="161474"/>
                  <a:pt x="1518525" y="148512"/>
                  <a:pt x="1518006" y="143838"/>
                </a:cubicBezTo>
                <a:cubicBezTo>
                  <a:pt x="1514815" y="115120"/>
                  <a:pt x="1542327" y="104583"/>
                  <a:pt x="1559103" y="92467"/>
                </a:cubicBezTo>
                <a:cubicBezTo>
                  <a:pt x="1567017" y="86751"/>
                  <a:pt x="1574514" y="80480"/>
                  <a:pt x="1582220" y="74487"/>
                </a:cubicBezTo>
                <a:cubicBezTo>
                  <a:pt x="1584788" y="69350"/>
                  <a:pt x="1589925" y="64819"/>
                  <a:pt x="1589925" y="59076"/>
                </a:cubicBezTo>
                <a:cubicBezTo>
                  <a:pt x="1589925" y="50954"/>
                  <a:pt x="1587172" y="42397"/>
                  <a:pt x="1582220" y="35959"/>
                </a:cubicBezTo>
                <a:cubicBezTo>
                  <a:pt x="1578011" y="30488"/>
                  <a:pt x="1570741" y="28007"/>
                  <a:pt x="1564240" y="25685"/>
                </a:cubicBezTo>
                <a:cubicBezTo>
                  <a:pt x="1562337" y="25005"/>
                  <a:pt x="1526146" y="20602"/>
                  <a:pt x="1525712" y="20548"/>
                </a:cubicBezTo>
                <a:cubicBezTo>
                  <a:pt x="1490709" y="3048"/>
                  <a:pt x="1529655" y="21612"/>
                  <a:pt x="1494890" y="7705"/>
                </a:cubicBezTo>
                <a:cubicBezTo>
                  <a:pt x="1491335" y="6283"/>
                  <a:pt x="1488379" y="3274"/>
                  <a:pt x="1484615" y="2568"/>
                </a:cubicBezTo>
                <a:cubicBezTo>
                  <a:pt x="1474482" y="668"/>
                  <a:pt x="1464067" y="856"/>
                  <a:pt x="1453793" y="0"/>
                </a:cubicBezTo>
                <a:cubicBezTo>
                  <a:pt x="1412484" y="5900"/>
                  <a:pt x="1463659" y="-1096"/>
                  <a:pt x="1407559" y="5137"/>
                </a:cubicBezTo>
                <a:cubicBezTo>
                  <a:pt x="1401542" y="5806"/>
                  <a:pt x="1395572" y="6849"/>
                  <a:pt x="1389579" y="7705"/>
                </a:cubicBezTo>
                <a:cubicBezTo>
                  <a:pt x="1375024" y="6849"/>
                  <a:pt x="1360451" y="4019"/>
                  <a:pt x="1345914" y="5137"/>
                </a:cubicBezTo>
                <a:cubicBezTo>
                  <a:pt x="1337815" y="5760"/>
                  <a:pt x="1330414" y="10022"/>
                  <a:pt x="1322797" y="12843"/>
                </a:cubicBezTo>
                <a:cubicBezTo>
                  <a:pt x="1302748" y="20269"/>
                  <a:pt x="1269312" y="30873"/>
                  <a:pt x="1250878" y="46234"/>
                </a:cubicBezTo>
                <a:cubicBezTo>
                  <a:pt x="1242958" y="52834"/>
                  <a:pt x="1236884" y="61392"/>
                  <a:pt x="1230330" y="69350"/>
                </a:cubicBezTo>
                <a:cubicBezTo>
                  <a:pt x="1197732" y="108934"/>
                  <a:pt x="1232249" y="70200"/>
                  <a:pt x="1199507" y="113016"/>
                </a:cubicBezTo>
                <a:cubicBezTo>
                  <a:pt x="1193979" y="120245"/>
                  <a:pt x="1187267" y="126501"/>
                  <a:pt x="1181528" y="133564"/>
                </a:cubicBezTo>
                <a:cubicBezTo>
                  <a:pt x="1176129" y="140209"/>
                  <a:pt x="1171515" y="147467"/>
                  <a:pt x="1166116" y="154112"/>
                </a:cubicBezTo>
                <a:cubicBezTo>
                  <a:pt x="1160377" y="161175"/>
                  <a:pt x="1153356" y="167204"/>
                  <a:pt x="1148137" y="174660"/>
                </a:cubicBezTo>
                <a:cubicBezTo>
                  <a:pt x="1128961" y="202054"/>
                  <a:pt x="1130039" y="205837"/>
                  <a:pt x="1119883" y="236305"/>
                </a:cubicBezTo>
                <a:cubicBezTo>
                  <a:pt x="1119027" y="243155"/>
                  <a:pt x="1118121" y="249998"/>
                  <a:pt x="1117314" y="256854"/>
                </a:cubicBezTo>
                <a:cubicBezTo>
                  <a:pt x="1116408" y="264554"/>
                  <a:pt x="1116021" y="272323"/>
                  <a:pt x="1114746" y="279971"/>
                </a:cubicBezTo>
                <a:cubicBezTo>
                  <a:pt x="1113448" y="287757"/>
                  <a:pt x="1111321" y="295382"/>
                  <a:pt x="1109609" y="303087"/>
                </a:cubicBezTo>
                <a:cubicBezTo>
                  <a:pt x="1103536" y="360780"/>
                  <a:pt x="1109173" y="336222"/>
                  <a:pt x="1096766" y="377575"/>
                </a:cubicBezTo>
                <a:cubicBezTo>
                  <a:pt x="1095833" y="385969"/>
                  <a:pt x="1091629" y="422394"/>
                  <a:pt x="1091629" y="428946"/>
                </a:cubicBezTo>
                <a:cubicBezTo>
                  <a:pt x="1091629" y="438403"/>
                  <a:pt x="1093341" y="447782"/>
                  <a:pt x="1094197" y="457200"/>
                </a:cubicBezTo>
                <a:cubicBezTo>
                  <a:pt x="1091723" y="472045"/>
                  <a:pt x="1091968" y="479892"/>
                  <a:pt x="1081355" y="493159"/>
                </a:cubicBezTo>
                <a:cubicBezTo>
                  <a:pt x="1075669" y="500266"/>
                  <a:pt x="1067434" y="504901"/>
                  <a:pt x="1060806" y="511139"/>
                </a:cubicBezTo>
                <a:cubicBezTo>
                  <a:pt x="1052871" y="518608"/>
                  <a:pt x="1045159" y="526321"/>
                  <a:pt x="1037690" y="534256"/>
                </a:cubicBezTo>
                <a:cubicBezTo>
                  <a:pt x="1031452" y="540884"/>
                  <a:pt x="1025883" y="548116"/>
                  <a:pt x="1019710" y="554804"/>
                </a:cubicBezTo>
                <a:cubicBezTo>
                  <a:pt x="1015603" y="559253"/>
                  <a:pt x="1010974" y="563198"/>
                  <a:pt x="1006867" y="567647"/>
                </a:cubicBezTo>
                <a:cubicBezTo>
                  <a:pt x="1000694" y="574335"/>
                  <a:pt x="996043" y="582572"/>
                  <a:pt x="988887" y="588195"/>
                </a:cubicBezTo>
                <a:cubicBezTo>
                  <a:pt x="955009" y="614814"/>
                  <a:pt x="935208" y="618084"/>
                  <a:pt x="909263" y="647272"/>
                </a:cubicBezTo>
                <a:cubicBezTo>
                  <a:pt x="895010" y="663306"/>
                  <a:pt x="889746" y="678372"/>
                  <a:pt x="883577" y="698643"/>
                </a:cubicBezTo>
                <a:cubicBezTo>
                  <a:pt x="880494" y="708774"/>
                  <a:pt x="878727" y="719267"/>
                  <a:pt x="875872" y="729465"/>
                </a:cubicBezTo>
                <a:cubicBezTo>
                  <a:pt x="872732" y="740679"/>
                  <a:pt x="868625" y="751611"/>
                  <a:pt x="865597" y="762856"/>
                </a:cubicBezTo>
                <a:cubicBezTo>
                  <a:pt x="859976" y="783734"/>
                  <a:pt x="857971" y="801913"/>
                  <a:pt x="850186" y="821932"/>
                </a:cubicBezTo>
                <a:cubicBezTo>
                  <a:pt x="847410" y="829069"/>
                  <a:pt x="842559" y="835295"/>
                  <a:pt x="839912" y="842481"/>
                </a:cubicBezTo>
                <a:cubicBezTo>
                  <a:pt x="836537" y="851641"/>
                  <a:pt x="835011" y="861385"/>
                  <a:pt x="832206" y="870735"/>
                </a:cubicBezTo>
                <a:cubicBezTo>
                  <a:pt x="829872" y="878515"/>
                  <a:pt x="827069" y="886146"/>
                  <a:pt x="824501" y="893851"/>
                </a:cubicBezTo>
                <a:cubicBezTo>
                  <a:pt x="823645" y="901557"/>
                  <a:pt x="822703" y="909253"/>
                  <a:pt x="821932" y="916968"/>
                </a:cubicBezTo>
                <a:cubicBezTo>
                  <a:pt x="819763" y="938659"/>
                  <a:pt x="819775" y="952210"/>
                  <a:pt x="814227" y="973476"/>
                </a:cubicBezTo>
                <a:cubicBezTo>
                  <a:pt x="811493" y="983955"/>
                  <a:pt x="807898" y="994213"/>
                  <a:pt x="803952" y="1004299"/>
                </a:cubicBezTo>
                <a:cubicBezTo>
                  <a:pt x="800182" y="1013933"/>
                  <a:pt x="795737" y="1023300"/>
                  <a:pt x="791110" y="1032553"/>
                </a:cubicBezTo>
                <a:cubicBezTo>
                  <a:pt x="777157" y="1060458"/>
                  <a:pt x="762614" y="1084165"/>
                  <a:pt x="739739" y="1107040"/>
                </a:cubicBezTo>
                <a:cubicBezTo>
                  <a:pt x="732033" y="1114746"/>
                  <a:pt x="723737" y="1121903"/>
                  <a:pt x="716622" y="1130157"/>
                </a:cubicBezTo>
                <a:cubicBezTo>
                  <a:pt x="702304" y="1146766"/>
                  <a:pt x="689353" y="1164509"/>
                  <a:pt x="675525" y="1181528"/>
                </a:cubicBezTo>
                <a:cubicBezTo>
                  <a:pt x="652216" y="1210216"/>
                  <a:pt x="632686" y="1233658"/>
                  <a:pt x="603606" y="1258584"/>
                </a:cubicBezTo>
                <a:cubicBezTo>
                  <a:pt x="597613" y="1263721"/>
                  <a:pt x="591208" y="1268413"/>
                  <a:pt x="585627" y="1273995"/>
                </a:cubicBezTo>
                <a:cubicBezTo>
                  <a:pt x="566140" y="1293483"/>
                  <a:pt x="558764" y="1310431"/>
                  <a:pt x="534256" y="1327935"/>
                </a:cubicBezTo>
                <a:cubicBezTo>
                  <a:pt x="495197" y="1355832"/>
                  <a:pt x="537575" y="1324765"/>
                  <a:pt x="498296" y="1356189"/>
                </a:cubicBezTo>
                <a:cubicBezTo>
                  <a:pt x="491611" y="1361537"/>
                  <a:pt x="484393" y="1366201"/>
                  <a:pt x="477748" y="1371600"/>
                </a:cubicBezTo>
                <a:cubicBezTo>
                  <a:pt x="470684" y="1377339"/>
                  <a:pt x="464430" y="1384051"/>
                  <a:pt x="457200" y="1389580"/>
                </a:cubicBezTo>
                <a:cubicBezTo>
                  <a:pt x="449843" y="1395206"/>
                  <a:pt x="441440" y="1399365"/>
                  <a:pt x="434083" y="1404991"/>
                </a:cubicBezTo>
                <a:cubicBezTo>
                  <a:pt x="426853" y="1410520"/>
                  <a:pt x="420748" y="1417422"/>
                  <a:pt x="413534" y="1422971"/>
                </a:cubicBezTo>
                <a:cubicBezTo>
                  <a:pt x="408315" y="1426986"/>
                  <a:pt x="357182" y="1462711"/>
                  <a:pt x="344184" y="1474341"/>
                </a:cubicBezTo>
                <a:cubicBezTo>
                  <a:pt x="304305" y="1510021"/>
                  <a:pt x="332419" y="1488675"/>
                  <a:pt x="297950" y="1523144"/>
                </a:cubicBezTo>
                <a:cubicBezTo>
                  <a:pt x="289805" y="1531289"/>
                  <a:pt x="280627" y="1538338"/>
                  <a:pt x="272265" y="1546260"/>
                </a:cubicBezTo>
                <a:cubicBezTo>
                  <a:pt x="264354" y="1553755"/>
                  <a:pt x="256285" y="1561142"/>
                  <a:pt x="249148" y="1569377"/>
                </a:cubicBezTo>
                <a:cubicBezTo>
                  <a:pt x="233998" y="1586858"/>
                  <a:pt x="220232" y="1605496"/>
                  <a:pt x="205483" y="1623317"/>
                </a:cubicBezTo>
                <a:cubicBezTo>
                  <a:pt x="199680" y="1630329"/>
                  <a:pt x="193496" y="1637016"/>
                  <a:pt x="187503" y="1643865"/>
                </a:cubicBezTo>
                <a:cubicBezTo>
                  <a:pt x="181510" y="1650714"/>
                  <a:pt x="175959" y="1657977"/>
                  <a:pt x="169523" y="1664413"/>
                </a:cubicBezTo>
                <a:cubicBezTo>
                  <a:pt x="97273" y="1736663"/>
                  <a:pt x="203321" y="1631534"/>
                  <a:pt x="133564" y="1697804"/>
                </a:cubicBezTo>
                <a:cubicBezTo>
                  <a:pt x="122152" y="1708645"/>
                  <a:pt x="108515" y="1717847"/>
                  <a:pt x="100173" y="1731195"/>
                </a:cubicBezTo>
                <a:cubicBezTo>
                  <a:pt x="95892" y="1738045"/>
                  <a:pt x="92025" y="1745171"/>
                  <a:pt x="87330" y="1751744"/>
                </a:cubicBezTo>
                <a:cubicBezTo>
                  <a:pt x="83443" y="1757185"/>
                  <a:pt x="78031" y="1761484"/>
                  <a:pt x="74487" y="1767155"/>
                </a:cubicBezTo>
                <a:cubicBezTo>
                  <a:pt x="69414" y="1775272"/>
                  <a:pt x="65926" y="1784278"/>
                  <a:pt x="61645" y="1792840"/>
                </a:cubicBezTo>
                <a:cubicBezTo>
                  <a:pt x="59933" y="1796265"/>
                  <a:pt x="59570" y="1800816"/>
                  <a:pt x="56507" y="1803114"/>
                </a:cubicBezTo>
                <a:lnTo>
                  <a:pt x="46233" y="1810820"/>
                </a:lnTo>
                <a:cubicBezTo>
                  <a:pt x="45377" y="1815101"/>
                  <a:pt x="45438" y="1819674"/>
                  <a:pt x="43665" y="1823663"/>
                </a:cubicBezTo>
                <a:cubicBezTo>
                  <a:pt x="41926" y="1827575"/>
                  <a:pt x="38228" y="1830307"/>
                  <a:pt x="35959" y="1833937"/>
                </a:cubicBezTo>
                <a:cubicBezTo>
                  <a:pt x="33930" y="1837184"/>
                  <a:pt x="32534" y="1840786"/>
                  <a:pt x="30822" y="1844211"/>
                </a:cubicBezTo>
                <a:cubicBezTo>
                  <a:pt x="29966" y="1848492"/>
                  <a:pt x="30792" y="1853501"/>
                  <a:pt x="28254" y="1857054"/>
                </a:cubicBezTo>
                <a:cubicBezTo>
                  <a:pt x="26028" y="1860170"/>
                  <a:pt x="14793" y="1864315"/>
                  <a:pt x="17979" y="1862191"/>
                </a:cubicBezTo>
                <a:cubicBezTo>
                  <a:pt x="23722" y="1858362"/>
                  <a:pt x="2996" y="1862191"/>
                  <a:pt x="0" y="1862191"/>
                </a:cubicBez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orbel"/>
              <a:ea typeface="+mn-ea"/>
              <a:cs typeface="+mn-cs"/>
            </a:endParaRPr>
          </a:p>
        </p:txBody>
      </p:sp>
      <p:pic>
        <p:nvPicPr>
          <p:cNvPr id="3" name="Picture 2">
            <a:extLst>
              <a:ext uri="{FF2B5EF4-FFF2-40B4-BE49-F238E27FC236}">
                <a16:creationId xmlns:a16="http://schemas.microsoft.com/office/drawing/2014/main" id="{98D3AE84-8224-1F51-E5C6-6D1A76F77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4992" y="4643078"/>
            <a:ext cx="572256" cy="1693824"/>
          </a:xfrm>
          <a:prstGeom prst="rect">
            <a:avLst/>
          </a:prstGeom>
        </p:spPr>
      </p:pic>
      <p:sp>
        <p:nvSpPr>
          <p:cNvPr id="2" name="TextBox 1">
            <a:extLst>
              <a:ext uri="{FF2B5EF4-FFF2-40B4-BE49-F238E27FC236}">
                <a16:creationId xmlns:a16="http://schemas.microsoft.com/office/drawing/2014/main" id="{C6EA37E3-F718-329D-3706-0BC809FC0FAE}"/>
              </a:ext>
            </a:extLst>
          </p:cNvPr>
          <p:cNvSpPr txBox="1"/>
          <p:nvPr/>
        </p:nvSpPr>
        <p:spPr>
          <a:xfrm>
            <a:off x="4608809" y="1886936"/>
            <a:ext cx="3175937" cy="73866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Open for growth</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First port open post an extreme event</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Consenting is smoother</a:t>
            </a:r>
          </a:p>
        </p:txBody>
      </p:sp>
    </p:spTree>
    <p:extLst>
      <p:ext uri="{BB962C8B-B14F-4D97-AF65-F5344CB8AC3E}">
        <p14:creationId xmlns:p14="http://schemas.microsoft.com/office/powerpoint/2010/main" val="184522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E0-ADC8-8EAA-BA92-7EC4D261AA19}"/>
              </a:ext>
            </a:extLst>
          </p:cNvPr>
          <p:cNvSpPr>
            <a:spLocks noGrp="1"/>
          </p:cNvSpPr>
          <p:nvPr>
            <p:ph type="title"/>
          </p:nvPr>
        </p:nvSpPr>
        <p:spPr/>
        <p:txBody>
          <a:bodyPr/>
          <a:lstStyle/>
          <a:p>
            <a:r>
              <a:rPr lang="en-US" sz="4000" dirty="0"/>
              <a:t>Your input</a:t>
            </a:r>
            <a:endParaRPr lang="en-NZ" sz="4000" dirty="0"/>
          </a:p>
        </p:txBody>
      </p:sp>
      <p:sp>
        <p:nvSpPr>
          <p:cNvPr id="5" name="Content Placeholder 2">
            <a:extLst>
              <a:ext uri="{FF2B5EF4-FFF2-40B4-BE49-F238E27FC236}">
                <a16:creationId xmlns:a16="http://schemas.microsoft.com/office/drawing/2014/main" id="{667A99AD-9923-7A11-CC06-BEDF99AC3100}"/>
              </a:ext>
            </a:extLst>
          </p:cNvPr>
          <p:cNvSpPr>
            <a:spLocks noGrp="1"/>
          </p:cNvSpPr>
          <p:nvPr>
            <p:ph idx="1"/>
          </p:nvPr>
        </p:nvSpPr>
        <p:spPr>
          <a:xfrm>
            <a:off x="5811714" y="1371600"/>
            <a:ext cx="5694485" cy="4657979"/>
          </a:xfrm>
        </p:spPr>
        <p:txBody>
          <a:bodyPr vert="horz" lIns="91440" tIns="45720" rIns="91440" bIns="45720" rtlCol="0" anchor="t">
            <a:normAutofit/>
          </a:bodyPr>
          <a:lstStyle/>
          <a:p>
            <a:r>
              <a:rPr lang="en-NZ" sz="1800" dirty="0">
                <a:cs typeface="Calibri"/>
              </a:rPr>
              <a:t>Financial</a:t>
            </a:r>
          </a:p>
          <a:p>
            <a:pPr lvl="1"/>
            <a:r>
              <a:rPr lang="en-NZ" sz="1800" dirty="0">
                <a:cs typeface="Calibri"/>
              </a:rPr>
              <a:t>$18m dividend FY25 and $20m thereafter </a:t>
            </a:r>
          </a:p>
          <a:p>
            <a:pPr lvl="1"/>
            <a:r>
              <a:rPr lang="en-NZ" sz="1800" dirty="0">
                <a:cs typeface="Calibri"/>
              </a:rPr>
              <a:t>Sponsor the Rescue Helicopter for $350k pa </a:t>
            </a:r>
          </a:p>
          <a:p>
            <a:r>
              <a:rPr lang="en-NZ" sz="1800" dirty="0">
                <a:cs typeface="Calibri"/>
              </a:rPr>
              <a:t>Decarbonisation</a:t>
            </a:r>
          </a:p>
          <a:p>
            <a:pPr lvl="1"/>
            <a:r>
              <a:rPr lang="en-NZ" sz="1800" dirty="0">
                <a:cs typeface="Calibri"/>
              </a:rPr>
              <a:t>Develop a decarbonisation Roadmap</a:t>
            </a:r>
          </a:p>
          <a:p>
            <a:r>
              <a:rPr lang="en-NZ" sz="1800" dirty="0">
                <a:cs typeface="Calibri"/>
              </a:rPr>
              <a:t>Environmental </a:t>
            </a:r>
          </a:p>
          <a:p>
            <a:pPr lvl="1"/>
            <a:r>
              <a:rPr lang="en-NZ" sz="1800" dirty="0"/>
              <a:t>Continued commitment to understand and mitigate the wider environmental impacts of the port's activities.</a:t>
            </a:r>
          </a:p>
          <a:p>
            <a:endParaRPr lang="en-NZ" sz="1800" dirty="0"/>
          </a:p>
        </p:txBody>
      </p:sp>
      <p:sp>
        <p:nvSpPr>
          <p:cNvPr id="10" name="Rectangle 9">
            <a:extLst>
              <a:ext uri="{FF2B5EF4-FFF2-40B4-BE49-F238E27FC236}">
                <a16:creationId xmlns:a16="http://schemas.microsoft.com/office/drawing/2014/main" id="{01661D59-0503-C501-65EE-DE99CF2F6286}"/>
              </a:ext>
            </a:extLst>
          </p:cNvPr>
          <p:cNvSpPr/>
          <p:nvPr/>
        </p:nvSpPr>
        <p:spPr>
          <a:xfrm>
            <a:off x="941832" y="2203704"/>
            <a:ext cx="4251960" cy="273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a:extLst>
              <a:ext uri="{FF2B5EF4-FFF2-40B4-BE49-F238E27FC236}">
                <a16:creationId xmlns:a16="http://schemas.microsoft.com/office/drawing/2014/main" id="{D01DC6DF-91D1-189A-2277-E4652E3B5D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3255" y="1242157"/>
            <a:ext cx="4517136" cy="493004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AD9BDD9-390C-13F8-8767-33A356444E94}"/>
              </a:ext>
            </a:extLst>
          </p:cNvPr>
          <p:cNvSpPr/>
          <p:nvPr/>
        </p:nvSpPr>
        <p:spPr>
          <a:xfrm>
            <a:off x="1044003" y="2203704"/>
            <a:ext cx="4289513" cy="39152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3900D89C-46C9-58F7-EED4-F82C15253B19}"/>
              </a:ext>
            </a:extLst>
          </p:cNvPr>
          <p:cNvSpPr txBox="1"/>
          <p:nvPr/>
        </p:nvSpPr>
        <p:spPr>
          <a:xfrm>
            <a:off x="998771" y="2214912"/>
            <a:ext cx="4313598" cy="3600986"/>
          </a:xfrm>
          <a:prstGeom prst="rect">
            <a:avLst/>
          </a:prstGeom>
          <a:solidFill>
            <a:schemeClr val="bg1"/>
          </a:solidFill>
        </p:spPr>
        <p:txBody>
          <a:bodyPr wrap="square" rtlCol="0">
            <a:spAutoFit/>
          </a:bodyPr>
          <a:lstStyle/>
          <a:p>
            <a:r>
              <a:rPr lang="en-NZ" sz="1400" dirty="0">
                <a:latin typeface="Arial" panose="020B0604020202020204" pitchFamily="34" charset="0"/>
                <a:cs typeface="Arial" panose="020B0604020202020204" pitchFamily="34" charset="0"/>
              </a:rPr>
              <a:t>25 February 2025</a:t>
            </a:r>
            <a:endParaRPr lang="en-NZ" sz="1300" dirty="0">
              <a:latin typeface="Arial" panose="020B0604020202020204" pitchFamily="34" charset="0"/>
              <a:cs typeface="Arial" panose="020B0604020202020204" pitchFamily="34" charset="0"/>
            </a:endParaRPr>
          </a:p>
          <a:p>
            <a:endParaRPr lang="en-NZ" sz="1300" dirty="0">
              <a:latin typeface="Arial" panose="020B0604020202020204" pitchFamily="34" charset="0"/>
              <a:cs typeface="Arial" panose="020B0604020202020204" pitchFamily="34" charset="0"/>
            </a:endParaRPr>
          </a:p>
          <a:p>
            <a:r>
              <a:rPr lang="en-NZ" sz="1300" dirty="0">
                <a:latin typeface="Arial" panose="020B0604020202020204" pitchFamily="34" charset="0"/>
                <a:cs typeface="Arial" panose="020B0604020202020204" pitchFamily="34" charset="0"/>
              </a:rPr>
              <a:t>Tim Gibson</a:t>
            </a:r>
          </a:p>
          <a:p>
            <a:r>
              <a:rPr lang="en-NZ" sz="1300" dirty="0">
                <a:latin typeface="Arial" panose="020B0604020202020204" pitchFamily="34" charset="0"/>
                <a:cs typeface="Arial" panose="020B0604020202020204" pitchFamily="34" charset="0"/>
              </a:rPr>
              <a:t>Chair</a:t>
            </a:r>
          </a:p>
          <a:p>
            <a:r>
              <a:rPr lang="en-NZ" sz="1300" b="1" dirty="0">
                <a:latin typeface="Arial" panose="020B0604020202020204" pitchFamily="34" charset="0"/>
                <a:cs typeface="Arial" panose="020B0604020202020204" pitchFamily="34" charset="0"/>
              </a:rPr>
              <a:t>Port Otago Limited</a:t>
            </a:r>
          </a:p>
          <a:p>
            <a:endParaRPr lang="en-NZ" sz="1300" b="1" dirty="0">
              <a:latin typeface="Arial" panose="020B0604020202020204" pitchFamily="34" charset="0"/>
              <a:cs typeface="Arial" panose="020B0604020202020204" pitchFamily="34" charset="0"/>
            </a:endParaRPr>
          </a:p>
          <a:p>
            <a:r>
              <a:rPr lang="en-NZ" sz="1300" dirty="0">
                <a:latin typeface="Arial" panose="020B0604020202020204" pitchFamily="34" charset="0"/>
                <a:cs typeface="Arial" panose="020B0604020202020204" pitchFamily="34" charset="0"/>
              </a:rPr>
              <a:t>By Email: </a:t>
            </a:r>
            <a:r>
              <a:rPr lang="en-NZ" sz="1300" dirty="0">
                <a:latin typeface="Arial" panose="020B0604020202020204" pitchFamily="34" charset="0"/>
                <a:cs typeface="Arial" panose="020B0604020202020204" pitchFamily="34" charset="0"/>
                <a:hlinkClick r:id="rId3"/>
              </a:rPr>
              <a:t>tim@tuhana.co.nz</a:t>
            </a:r>
            <a:endParaRPr lang="en-NZ" sz="1300" dirty="0">
              <a:latin typeface="Arial" panose="020B0604020202020204" pitchFamily="34" charset="0"/>
              <a:cs typeface="Arial" panose="020B0604020202020204" pitchFamily="34" charset="0"/>
            </a:endParaRPr>
          </a:p>
          <a:p>
            <a:endParaRPr lang="en-NZ" sz="1300" dirty="0">
              <a:latin typeface="Arial" panose="020B0604020202020204" pitchFamily="34" charset="0"/>
              <a:cs typeface="Arial" panose="020B0604020202020204" pitchFamily="34" charset="0"/>
            </a:endParaRPr>
          </a:p>
          <a:p>
            <a:endParaRPr lang="en-NZ" sz="1300" dirty="0">
              <a:latin typeface="Arial" panose="020B0604020202020204" pitchFamily="34" charset="0"/>
              <a:cs typeface="Arial" panose="020B0604020202020204" pitchFamily="34" charset="0"/>
            </a:endParaRPr>
          </a:p>
          <a:p>
            <a:r>
              <a:rPr lang="en-NZ" sz="1300" dirty="0">
                <a:latin typeface="Arial" panose="020B0604020202020204" pitchFamily="34" charset="0"/>
                <a:cs typeface="Arial" panose="020B0604020202020204" pitchFamily="34" charset="0"/>
              </a:rPr>
              <a:t>Dear Tim</a:t>
            </a:r>
          </a:p>
          <a:p>
            <a:pPr>
              <a:spcBef>
                <a:spcPts val="600"/>
              </a:spcBef>
            </a:pPr>
            <a:r>
              <a:rPr lang="en-NZ" sz="1300" b="1" dirty="0">
                <a:latin typeface="Arial" panose="020B0604020202020204" pitchFamily="34" charset="0"/>
                <a:cs typeface="Arial" panose="020B0604020202020204" pitchFamily="34" charset="0"/>
              </a:rPr>
              <a:t>Letter of Expectations – Port Otago Limited</a:t>
            </a:r>
          </a:p>
          <a:p>
            <a:endParaRPr lang="en-NZ" sz="1400" i="1" dirty="0">
              <a:latin typeface="Arial" panose="020B0604020202020204" pitchFamily="34" charset="0"/>
              <a:cs typeface="Arial" panose="020B0604020202020204" pitchFamily="34" charset="0"/>
            </a:endParaRPr>
          </a:p>
          <a:p>
            <a:r>
              <a:rPr lang="en-NZ" sz="1300" dirty="0">
                <a:latin typeface="Arial" panose="020B0604020202020204" pitchFamily="34" charset="0"/>
                <a:cs typeface="Arial" panose="020B0604020202020204" pitchFamily="34" charset="0"/>
              </a:rPr>
              <a:t>This Letter of Expectations (LOE) sets out the Otago Regional Council’s (Council) priorities and expectations to inform the development of Port Otago Limited’s (Port Otago) draft Statement of Corporate Intent (CSI) for the years ended 30 June 2026 to 30 June 2028.</a:t>
            </a:r>
          </a:p>
        </p:txBody>
      </p:sp>
    </p:spTree>
    <p:extLst>
      <p:ext uri="{BB962C8B-B14F-4D97-AF65-F5344CB8AC3E}">
        <p14:creationId xmlns:p14="http://schemas.microsoft.com/office/powerpoint/2010/main" val="17361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4429D-4BAE-E886-3B95-F6CBD9F98D0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914641-04B1-70EE-4CC2-35A5B768F0D0}"/>
              </a:ext>
            </a:extLst>
          </p:cNvPr>
          <p:cNvSpPr>
            <a:spLocks noGrp="1"/>
          </p:cNvSpPr>
          <p:nvPr>
            <p:ph type="title"/>
          </p:nvPr>
        </p:nvSpPr>
        <p:spPr/>
        <p:txBody>
          <a:bodyPr>
            <a:normAutofit fontScale="90000"/>
          </a:bodyPr>
          <a:lstStyle/>
          <a:p>
            <a:r>
              <a:rPr lang="en-GB" dirty="0"/>
              <a:t>Port Otago decarbonisation roadmap</a:t>
            </a:r>
            <a:endParaRPr lang="en-NZ" dirty="0"/>
          </a:p>
        </p:txBody>
      </p:sp>
      <p:sp>
        <p:nvSpPr>
          <p:cNvPr id="8" name="Rectangle 7">
            <a:extLst>
              <a:ext uri="{FF2B5EF4-FFF2-40B4-BE49-F238E27FC236}">
                <a16:creationId xmlns:a16="http://schemas.microsoft.com/office/drawing/2014/main" id="{980197B1-2763-4DD5-DE09-310577E7D2F6}"/>
              </a:ext>
            </a:extLst>
          </p:cNvPr>
          <p:cNvSpPr/>
          <p:nvPr/>
        </p:nvSpPr>
        <p:spPr>
          <a:xfrm>
            <a:off x="725910" y="932360"/>
            <a:ext cx="3508745" cy="5741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81A67AD-B13C-73A2-9581-1FF33C1987F9}"/>
              </a:ext>
            </a:extLst>
          </p:cNvPr>
          <p:cNvSpPr/>
          <p:nvPr/>
        </p:nvSpPr>
        <p:spPr>
          <a:xfrm>
            <a:off x="5414251" y="896427"/>
            <a:ext cx="3508744" cy="5741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NZ" sz="1200" dirty="0">
              <a:solidFill>
                <a:schemeClr val="tx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1E41AB43-DC7F-432D-8055-084FBD4ABBA1}"/>
              </a:ext>
            </a:extLst>
          </p:cNvPr>
          <p:cNvSpPr/>
          <p:nvPr/>
        </p:nvSpPr>
        <p:spPr>
          <a:xfrm>
            <a:off x="613035" y="3653832"/>
            <a:ext cx="3508745" cy="574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BB90C760-0558-0BBA-5B2B-4293628FB104}"/>
              </a:ext>
            </a:extLst>
          </p:cNvPr>
          <p:cNvSpPr/>
          <p:nvPr/>
        </p:nvSpPr>
        <p:spPr>
          <a:xfrm>
            <a:off x="4757523" y="3677331"/>
            <a:ext cx="3508745" cy="5741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B800D3DB-145F-BA02-0D9C-14E97825C9EC}"/>
              </a:ext>
            </a:extLst>
          </p:cNvPr>
          <p:cNvSpPr/>
          <p:nvPr/>
        </p:nvSpPr>
        <p:spPr>
          <a:xfrm>
            <a:off x="8778785" y="3661886"/>
            <a:ext cx="3508745" cy="5741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dirty="0">
              <a:solidFill>
                <a:schemeClr val="tx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6BF508AC-EA80-BCDC-A064-B7398CCAB484}"/>
              </a:ext>
            </a:extLst>
          </p:cNvPr>
          <p:cNvCxnSpPr>
            <a:cxnSpLocks/>
          </p:cNvCxnSpPr>
          <p:nvPr/>
        </p:nvCxnSpPr>
        <p:spPr>
          <a:xfrm>
            <a:off x="1168843" y="3077151"/>
            <a:ext cx="670167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A4149A0-B59E-4A33-A556-1194C7FA26E4}"/>
              </a:ext>
            </a:extLst>
          </p:cNvPr>
          <p:cNvSpPr txBox="1"/>
          <p:nvPr/>
        </p:nvSpPr>
        <p:spPr>
          <a:xfrm>
            <a:off x="1087576" y="2831956"/>
            <a:ext cx="1190647" cy="276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en-US" sz="1200" dirty="0">
                <a:solidFill>
                  <a:srgbClr val="FF0000"/>
                </a:solidFill>
              </a:rPr>
              <a:t>2020 emissions</a:t>
            </a:r>
          </a:p>
        </p:txBody>
      </p:sp>
      <p:pic>
        <p:nvPicPr>
          <p:cNvPr id="5" name="Content Placeholder 13">
            <a:extLst>
              <a:ext uri="{FF2B5EF4-FFF2-40B4-BE49-F238E27FC236}">
                <a16:creationId xmlns:a16="http://schemas.microsoft.com/office/drawing/2014/main" id="{F23050B0-3909-EC3A-169B-213D26F9C0E4}"/>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685800" y="1206937"/>
            <a:ext cx="7639050" cy="4994379"/>
          </a:xfrm>
          <a:prstGeom prst="rect">
            <a:avLst/>
          </a:prstGeom>
        </p:spPr>
      </p:pic>
      <p:sp>
        <p:nvSpPr>
          <p:cNvPr id="6" name="Content Placeholder 5">
            <a:extLst>
              <a:ext uri="{FF2B5EF4-FFF2-40B4-BE49-F238E27FC236}">
                <a16:creationId xmlns:a16="http://schemas.microsoft.com/office/drawing/2014/main" id="{18A0BFE8-7BD3-AA00-5638-39E7623FB2AB}"/>
              </a:ext>
            </a:extLst>
          </p:cNvPr>
          <p:cNvSpPr txBox="1">
            <a:spLocks/>
          </p:cNvSpPr>
          <p:nvPr/>
        </p:nvSpPr>
        <p:spPr>
          <a:xfrm>
            <a:off x="8364960" y="1369018"/>
            <a:ext cx="3508745" cy="5190782"/>
          </a:xfrm>
          <a:prstGeom prst="rect">
            <a:avLst/>
          </a:prstGeom>
        </p:spPr>
        <p:txBody>
          <a:bodyPr>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400" kern="1200">
                <a:solidFill>
                  <a:schemeClr val="tx2"/>
                </a:solidFill>
                <a:latin typeface="Calibri" panose="020F0502020204030204" pitchFamily="34" charset="0"/>
                <a:ea typeface="+mn-ea"/>
                <a:cs typeface="Calibri" panose="020F0502020204030204" pitchFamily="34" charset="0"/>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6pPr>
            <a:lvl7pPr marL="219456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7pPr>
            <a:lvl8pPr marL="251460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8pPr>
            <a:lvl9pPr marL="283464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9pPr>
          </a:lstStyle>
          <a:p>
            <a:r>
              <a:rPr lang="en-US" sz="1600" dirty="0">
                <a:latin typeface="Aptos" panose="020B0004020202020204" pitchFamily="34" charset="0"/>
              </a:rPr>
              <a:t>FY2020 will be taken as a starting point to measure reductions.</a:t>
            </a:r>
          </a:p>
          <a:p>
            <a:r>
              <a:rPr lang="en-US" sz="1600" dirty="0">
                <a:latin typeface="Aptos" panose="020B0004020202020204" pitchFamily="34" charset="0"/>
              </a:rPr>
              <a:t>From that benchmark of around 6,800 tons of CO2:</a:t>
            </a:r>
          </a:p>
          <a:p>
            <a:pPr lvl="1"/>
            <a:r>
              <a:rPr lang="en-US" sz="1600" dirty="0">
                <a:latin typeface="Aptos" panose="020B0004020202020204" pitchFamily="34" charset="0"/>
              </a:rPr>
              <a:t>34% reduction achieved by 2030.</a:t>
            </a:r>
          </a:p>
          <a:p>
            <a:pPr lvl="1"/>
            <a:r>
              <a:rPr lang="en-US" sz="1600" dirty="0">
                <a:latin typeface="Aptos" panose="020B0004020202020204" pitchFamily="34" charset="0"/>
              </a:rPr>
              <a:t>61% reduction achieved by 2040</a:t>
            </a:r>
          </a:p>
          <a:p>
            <a:r>
              <a:rPr lang="en-US" sz="1600" dirty="0">
                <a:latin typeface="Aptos" panose="020B0004020202020204" pitchFamily="34" charset="0"/>
              </a:rPr>
              <a:t>79% reduction achieved by 2050 compared to 2020.</a:t>
            </a:r>
          </a:p>
          <a:p>
            <a:pPr lvl="1"/>
            <a:r>
              <a:rPr lang="en-US" sz="1600" dirty="0">
                <a:latin typeface="Aptos" panose="020B0004020202020204" pitchFamily="34" charset="0"/>
              </a:rPr>
              <a:t>Main source of emissions would be marine operations, where diesel engines remain, and dual fuel engines are assumed to have 20% residual emissions.</a:t>
            </a:r>
          </a:p>
          <a:p>
            <a:pPr lvl="1"/>
            <a:endParaRPr lang="en-US" sz="1600" dirty="0">
              <a:latin typeface="Aptos" panose="020B0004020202020204" pitchFamily="34" charset="0"/>
            </a:endParaRPr>
          </a:p>
          <a:p>
            <a:pPr lvl="1"/>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
        <p:nvSpPr>
          <p:cNvPr id="10" name="Speech Bubble: Rectangle with Corners Rounded 9">
            <a:extLst>
              <a:ext uri="{FF2B5EF4-FFF2-40B4-BE49-F238E27FC236}">
                <a16:creationId xmlns:a16="http://schemas.microsoft.com/office/drawing/2014/main" id="{A4F966F9-0F6C-75A2-9988-D0164A223C1D}"/>
              </a:ext>
            </a:extLst>
          </p:cNvPr>
          <p:cNvSpPr/>
          <p:nvPr/>
        </p:nvSpPr>
        <p:spPr>
          <a:xfrm>
            <a:off x="2485940" y="3215572"/>
            <a:ext cx="2247901" cy="426855"/>
          </a:xfrm>
          <a:prstGeom prst="wedgeRoundRectCallout">
            <a:avLst>
              <a:gd name="adj1" fmla="val -26413"/>
              <a:gd name="adj2" fmla="val 83665"/>
              <a:gd name="adj3" fmla="val 16667"/>
            </a:avLst>
          </a:prstGeom>
          <a:solidFill>
            <a:schemeClr val="bg1">
              <a:lumMod val="95000"/>
              <a:alpha val="80000"/>
            </a:schemeClr>
          </a:solidFill>
          <a:ln w="9525">
            <a:solidFill>
              <a:srgbClr val="003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spcBef>
                <a:spcPct val="20000"/>
              </a:spcBef>
              <a:buClr>
                <a:srgbClr val="0032DB"/>
              </a:buClr>
              <a:buSzPct val="120000"/>
            </a:pPr>
            <a:r>
              <a:rPr lang="en-US" sz="1400" dirty="0">
                <a:solidFill>
                  <a:srgbClr val="0C0C4C"/>
                </a:solidFill>
                <a:latin typeface="Aptos" panose="020B0004020202020204" pitchFamily="34" charset="0"/>
                <a:ea typeface="Roboto Condensed Light" panose="02000000000000000000" pitchFamily="2" charset="0"/>
              </a:rPr>
              <a:t>12% reduction compared to 2020 by 2030</a:t>
            </a:r>
            <a:endParaRPr lang="en-GB" sz="1400" dirty="0">
              <a:solidFill>
                <a:srgbClr val="0C0C4C"/>
              </a:solidFill>
              <a:latin typeface="Aptos" panose="020B0004020202020204" pitchFamily="34" charset="0"/>
              <a:ea typeface="Roboto Condensed Light" panose="02000000000000000000" pitchFamily="2" charset="0"/>
            </a:endParaRPr>
          </a:p>
        </p:txBody>
      </p:sp>
      <p:sp>
        <p:nvSpPr>
          <p:cNvPr id="11" name="Speech Bubble: Rectangle with Corners Rounded 10">
            <a:extLst>
              <a:ext uri="{FF2B5EF4-FFF2-40B4-BE49-F238E27FC236}">
                <a16:creationId xmlns:a16="http://schemas.microsoft.com/office/drawing/2014/main" id="{FD015131-6131-6AD6-A676-55543F3D3A0E}"/>
              </a:ext>
            </a:extLst>
          </p:cNvPr>
          <p:cNvSpPr/>
          <p:nvPr/>
        </p:nvSpPr>
        <p:spPr>
          <a:xfrm>
            <a:off x="4733841" y="3923947"/>
            <a:ext cx="2247901" cy="426855"/>
          </a:xfrm>
          <a:prstGeom prst="wedgeRoundRectCallout">
            <a:avLst>
              <a:gd name="adj1" fmla="val -20293"/>
              <a:gd name="adj2" fmla="val 123475"/>
              <a:gd name="adj3" fmla="val 16667"/>
            </a:avLst>
          </a:prstGeom>
          <a:solidFill>
            <a:schemeClr val="bg1">
              <a:lumMod val="95000"/>
              <a:alpha val="80000"/>
            </a:schemeClr>
          </a:solidFill>
          <a:ln w="9525">
            <a:solidFill>
              <a:srgbClr val="003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spcBef>
                <a:spcPct val="20000"/>
              </a:spcBef>
              <a:buClr>
                <a:srgbClr val="0032DB"/>
              </a:buClr>
              <a:buSzPct val="120000"/>
            </a:pPr>
            <a:r>
              <a:rPr lang="en-US" sz="1400" dirty="0">
                <a:solidFill>
                  <a:srgbClr val="0C0C4C"/>
                </a:solidFill>
                <a:latin typeface="Aptos" panose="020B0004020202020204" pitchFamily="34" charset="0"/>
                <a:ea typeface="Roboto Condensed Light" panose="02000000000000000000" pitchFamily="2" charset="0"/>
              </a:rPr>
              <a:t>51% reduction compared to 2020 by 2040</a:t>
            </a:r>
            <a:endParaRPr lang="en-GB" sz="1400" dirty="0">
              <a:solidFill>
                <a:srgbClr val="0C0C4C"/>
              </a:solidFill>
              <a:latin typeface="Aptos" panose="020B0004020202020204" pitchFamily="34" charset="0"/>
              <a:ea typeface="Roboto Condensed Light" panose="02000000000000000000" pitchFamily="2" charset="0"/>
            </a:endParaRPr>
          </a:p>
        </p:txBody>
      </p:sp>
      <p:sp>
        <p:nvSpPr>
          <p:cNvPr id="12" name="Speech Bubble: Rectangle with Corners Rounded 11">
            <a:extLst>
              <a:ext uri="{FF2B5EF4-FFF2-40B4-BE49-F238E27FC236}">
                <a16:creationId xmlns:a16="http://schemas.microsoft.com/office/drawing/2014/main" id="{1C6F3AB7-0CA8-94BE-BD2D-A4D4082DF45E}"/>
              </a:ext>
            </a:extLst>
          </p:cNvPr>
          <p:cNvSpPr/>
          <p:nvPr/>
        </p:nvSpPr>
        <p:spPr>
          <a:xfrm>
            <a:off x="5622616" y="4439048"/>
            <a:ext cx="2247901" cy="426855"/>
          </a:xfrm>
          <a:prstGeom prst="wedgeRoundRectCallout">
            <a:avLst>
              <a:gd name="adj1" fmla="val 44144"/>
              <a:gd name="adj2" fmla="val 117788"/>
              <a:gd name="adj3" fmla="val 16667"/>
            </a:avLst>
          </a:prstGeom>
          <a:solidFill>
            <a:schemeClr val="bg1">
              <a:lumMod val="95000"/>
              <a:alpha val="80000"/>
            </a:schemeClr>
          </a:solidFill>
          <a:ln w="9525">
            <a:solidFill>
              <a:srgbClr val="003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spcBef>
                <a:spcPct val="20000"/>
              </a:spcBef>
              <a:buClr>
                <a:srgbClr val="0032DB"/>
              </a:buClr>
              <a:buSzPct val="120000"/>
            </a:pPr>
            <a:r>
              <a:rPr lang="en-US" sz="1400" dirty="0">
                <a:solidFill>
                  <a:srgbClr val="0C0C4C"/>
                </a:solidFill>
                <a:latin typeface="Aptos" panose="020B0004020202020204" pitchFamily="34" charset="0"/>
                <a:ea typeface="Roboto Condensed Light" panose="02000000000000000000" pitchFamily="2" charset="0"/>
              </a:rPr>
              <a:t>74% reduction compared to 2020 by 2050</a:t>
            </a:r>
            <a:endParaRPr lang="en-GB" sz="1400" dirty="0">
              <a:solidFill>
                <a:srgbClr val="0C0C4C"/>
              </a:solidFill>
              <a:latin typeface="Aptos" panose="020B0004020202020204" pitchFamily="34" charset="0"/>
              <a:ea typeface="Roboto Condensed Light" panose="02000000000000000000" pitchFamily="2" charset="0"/>
            </a:endParaRPr>
          </a:p>
        </p:txBody>
      </p:sp>
    </p:spTree>
    <p:extLst>
      <p:ext uri="{BB962C8B-B14F-4D97-AF65-F5344CB8AC3E}">
        <p14:creationId xmlns:p14="http://schemas.microsoft.com/office/powerpoint/2010/main" val="1276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36BD0-6A22-119F-AADD-DA756C6934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2F3FC4-F6DF-F8EB-EC7A-0B252EF95486}"/>
              </a:ext>
            </a:extLst>
          </p:cNvPr>
          <p:cNvSpPr>
            <a:spLocks noGrp="1"/>
          </p:cNvSpPr>
          <p:nvPr>
            <p:ph type="title"/>
          </p:nvPr>
        </p:nvSpPr>
        <p:spPr>
          <a:xfrm>
            <a:off x="1049482" y="420601"/>
            <a:ext cx="10820400" cy="599440"/>
          </a:xfrm>
        </p:spPr>
        <p:txBody>
          <a:bodyPr/>
          <a:lstStyle/>
          <a:p>
            <a:r>
              <a:rPr lang="en-NZ" sz="4000" dirty="0"/>
              <a:t>Health &amp; Safety Strategic Framework</a:t>
            </a:r>
          </a:p>
        </p:txBody>
      </p:sp>
      <p:pic>
        <p:nvPicPr>
          <p:cNvPr id="3" name="Picture 2">
            <a:extLst>
              <a:ext uri="{FF2B5EF4-FFF2-40B4-BE49-F238E27FC236}">
                <a16:creationId xmlns:a16="http://schemas.microsoft.com/office/drawing/2014/main" id="{09B5AFE3-E8F7-A896-25DE-8438322A2C66}"/>
              </a:ext>
            </a:extLst>
          </p:cNvPr>
          <p:cNvPicPr>
            <a:picLocks noChangeAspect="1"/>
          </p:cNvPicPr>
          <p:nvPr/>
        </p:nvPicPr>
        <p:blipFill>
          <a:blip r:embed="rId2"/>
          <a:stretch>
            <a:fillRect/>
          </a:stretch>
        </p:blipFill>
        <p:spPr>
          <a:xfrm>
            <a:off x="1049483" y="871549"/>
            <a:ext cx="8605506" cy="5699903"/>
          </a:xfrm>
          <a:prstGeom prst="rect">
            <a:avLst/>
          </a:prstGeom>
        </p:spPr>
      </p:pic>
    </p:spTree>
    <p:extLst>
      <p:ext uri="{BB962C8B-B14F-4D97-AF65-F5344CB8AC3E}">
        <p14:creationId xmlns:p14="http://schemas.microsoft.com/office/powerpoint/2010/main" val="39985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3CFD-EA4F-B02A-4F0F-C7DE0A964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97C80-5D4C-2E69-37F4-B4B9AEBCCDA1}"/>
              </a:ext>
            </a:extLst>
          </p:cNvPr>
          <p:cNvSpPr>
            <a:spLocks noGrp="1"/>
          </p:cNvSpPr>
          <p:nvPr>
            <p:ph type="title"/>
          </p:nvPr>
        </p:nvSpPr>
        <p:spPr/>
        <p:txBody>
          <a:bodyPr/>
          <a:lstStyle/>
          <a:p>
            <a:r>
              <a:rPr lang="en-NZ" sz="4000" dirty="0"/>
              <a:t>Dredge JV</a:t>
            </a:r>
          </a:p>
        </p:txBody>
      </p:sp>
      <p:pic>
        <p:nvPicPr>
          <p:cNvPr id="1028" name="Picture 4" descr="TSHD 1000 Port &amp; Maintenance - Design, Construction and Sale - Damen">
            <a:extLst>
              <a:ext uri="{FF2B5EF4-FFF2-40B4-BE49-F238E27FC236}">
                <a16:creationId xmlns:a16="http://schemas.microsoft.com/office/drawing/2014/main" id="{199E5744-75B6-4F03-97A5-39078C2AFA4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172028"/>
            <a:ext cx="12192000" cy="544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D2C4A2-57FD-8728-25C9-A95EA5731C71}"/>
              </a:ext>
            </a:extLst>
          </p:cNvPr>
          <p:cNvPicPr>
            <a:picLocks noChangeAspect="1"/>
          </p:cNvPicPr>
          <p:nvPr/>
        </p:nvPicPr>
        <p:blipFill>
          <a:blip r:embed="rId2"/>
          <a:stretch>
            <a:fillRect/>
          </a:stretch>
        </p:blipFill>
        <p:spPr>
          <a:xfrm>
            <a:off x="7107222" y="1181090"/>
            <a:ext cx="3566159" cy="5209550"/>
          </a:xfrm>
          <a:prstGeom prst="rect">
            <a:avLst/>
          </a:prstGeom>
        </p:spPr>
      </p:pic>
      <p:sp>
        <p:nvSpPr>
          <p:cNvPr id="2" name="Title 1">
            <a:extLst>
              <a:ext uri="{FF2B5EF4-FFF2-40B4-BE49-F238E27FC236}">
                <a16:creationId xmlns:a16="http://schemas.microsoft.com/office/drawing/2014/main" id="{070BA2D6-1584-FBE2-C7FB-9DA443B53E38}"/>
              </a:ext>
            </a:extLst>
          </p:cNvPr>
          <p:cNvSpPr>
            <a:spLocks noGrp="1"/>
          </p:cNvSpPr>
          <p:nvPr>
            <p:ph type="title"/>
          </p:nvPr>
        </p:nvSpPr>
        <p:spPr/>
        <p:txBody>
          <a:bodyPr/>
          <a:lstStyle/>
          <a:p>
            <a:r>
              <a:rPr lang="en-NZ" sz="4000" dirty="0"/>
              <a:t>Port Otago and Napier Port </a:t>
            </a:r>
          </a:p>
        </p:txBody>
      </p:sp>
      <p:graphicFrame>
        <p:nvGraphicFramePr>
          <p:cNvPr id="4" name="Content Placeholder 3">
            <a:extLst>
              <a:ext uri="{FF2B5EF4-FFF2-40B4-BE49-F238E27FC236}">
                <a16:creationId xmlns:a16="http://schemas.microsoft.com/office/drawing/2014/main" id="{0B8B8763-341C-5770-0EEF-78BD459366F8}"/>
              </a:ext>
            </a:extLst>
          </p:cNvPr>
          <p:cNvGraphicFramePr>
            <a:graphicFrameLocks noGrp="1"/>
          </p:cNvGraphicFramePr>
          <p:nvPr>
            <p:ph idx="1"/>
            <p:extLst>
              <p:ext uri="{D42A27DB-BD31-4B8C-83A1-F6EECF244321}">
                <p14:modId xmlns:p14="http://schemas.microsoft.com/office/powerpoint/2010/main" val="2811543567"/>
              </p:ext>
            </p:extLst>
          </p:nvPr>
        </p:nvGraphicFramePr>
        <p:xfrm>
          <a:off x="685801" y="1371600"/>
          <a:ext cx="6760028" cy="1112520"/>
        </p:xfrm>
        <a:graphic>
          <a:graphicData uri="http://schemas.openxmlformats.org/drawingml/2006/table">
            <a:tbl>
              <a:tblPr firstRow="1" bandRow="1">
                <a:tableStyleId>{2D5ABB26-0587-4C30-8999-92F81FD0307C}</a:tableStyleId>
              </a:tblPr>
              <a:tblGrid>
                <a:gridCol w="1696671">
                  <a:extLst>
                    <a:ext uri="{9D8B030D-6E8A-4147-A177-3AD203B41FA5}">
                      <a16:colId xmlns:a16="http://schemas.microsoft.com/office/drawing/2014/main" val="881318163"/>
                    </a:ext>
                  </a:extLst>
                </a:gridCol>
                <a:gridCol w="1911506">
                  <a:extLst>
                    <a:ext uri="{9D8B030D-6E8A-4147-A177-3AD203B41FA5}">
                      <a16:colId xmlns:a16="http://schemas.microsoft.com/office/drawing/2014/main" val="745536326"/>
                    </a:ext>
                  </a:extLst>
                </a:gridCol>
                <a:gridCol w="1475108">
                  <a:extLst>
                    <a:ext uri="{9D8B030D-6E8A-4147-A177-3AD203B41FA5}">
                      <a16:colId xmlns:a16="http://schemas.microsoft.com/office/drawing/2014/main" val="410278819"/>
                    </a:ext>
                  </a:extLst>
                </a:gridCol>
                <a:gridCol w="1676743">
                  <a:extLst>
                    <a:ext uri="{9D8B030D-6E8A-4147-A177-3AD203B41FA5}">
                      <a16:colId xmlns:a16="http://schemas.microsoft.com/office/drawing/2014/main" val="2727164301"/>
                    </a:ext>
                  </a:extLst>
                </a:gridCol>
              </a:tblGrid>
              <a:tr h="370840">
                <a:tc>
                  <a:txBody>
                    <a:bodyPr/>
                    <a:lstStyle/>
                    <a:p>
                      <a:r>
                        <a:rPr lang="en-NZ" b="1" dirty="0">
                          <a:latin typeface="Aptos" panose="020B0004020202020204" pitchFamily="34" charset="0"/>
                          <a:cs typeface="Calibri" panose="020F0502020204030204" pitchFamily="34" charset="0"/>
                        </a:rPr>
                        <a:t>1. Volumes</a:t>
                      </a:r>
                    </a:p>
                  </a:txBody>
                  <a:tcPr/>
                </a:tc>
                <a:tc>
                  <a:txBody>
                    <a:bodyPr/>
                    <a:lstStyle/>
                    <a:p>
                      <a:pPr algn="r"/>
                      <a:r>
                        <a:rPr lang="en-NZ" dirty="0">
                          <a:latin typeface="Aptos" panose="020B0004020202020204" pitchFamily="34" charset="0"/>
                          <a:cs typeface="Calibri" panose="020F0502020204030204" pitchFamily="34" charset="0"/>
                        </a:rPr>
                        <a:t>Containers TEU</a:t>
                      </a:r>
                    </a:p>
                  </a:txBody>
                  <a:tcPr/>
                </a:tc>
                <a:tc>
                  <a:txBody>
                    <a:bodyPr/>
                    <a:lstStyle/>
                    <a:p>
                      <a:pPr algn="r"/>
                      <a:r>
                        <a:rPr lang="en-NZ" dirty="0">
                          <a:latin typeface="Aptos" panose="020B0004020202020204" pitchFamily="34" charset="0"/>
                          <a:cs typeface="Calibri" panose="020F0502020204030204" pitchFamily="34" charset="0"/>
                        </a:rPr>
                        <a:t>Logs JAS</a:t>
                      </a:r>
                    </a:p>
                  </a:txBody>
                  <a:tcPr/>
                </a:tc>
                <a:tc>
                  <a:txBody>
                    <a:bodyPr/>
                    <a:lstStyle/>
                    <a:p>
                      <a:pPr algn="r"/>
                      <a:r>
                        <a:rPr lang="en-NZ" dirty="0">
                          <a:latin typeface="Aptos" panose="020B0004020202020204" pitchFamily="34" charset="0"/>
                          <a:cs typeface="Calibri" panose="020F0502020204030204" pitchFamily="34" charset="0"/>
                        </a:rPr>
                        <a:t>Cruise visits</a:t>
                      </a:r>
                    </a:p>
                  </a:txBody>
                  <a:tcPr/>
                </a:tc>
                <a:extLst>
                  <a:ext uri="{0D108BD9-81ED-4DB2-BD59-A6C34878D82A}">
                    <a16:rowId xmlns:a16="http://schemas.microsoft.com/office/drawing/2014/main" val="1831521068"/>
                  </a:ext>
                </a:extLst>
              </a:tr>
              <a:tr h="370840">
                <a:tc>
                  <a:txBody>
                    <a:bodyPr/>
                    <a:lstStyle/>
                    <a:p>
                      <a:pPr algn="l">
                        <a:tabLst>
                          <a:tab pos="265113" algn="l"/>
                        </a:tabLst>
                      </a:pPr>
                      <a:r>
                        <a:rPr lang="en-NZ" dirty="0">
                          <a:latin typeface="Aptos" panose="020B0004020202020204" pitchFamily="34" charset="0"/>
                          <a:cs typeface="Calibri" panose="020F0502020204030204" pitchFamily="34" charset="0"/>
                        </a:rPr>
                        <a:t>	Napier Port</a:t>
                      </a:r>
                    </a:p>
                  </a:txBody>
                  <a:tcPr/>
                </a:tc>
                <a:tc>
                  <a:txBody>
                    <a:bodyPr/>
                    <a:lstStyle/>
                    <a:p>
                      <a:pPr algn="r"/>
                      <a:r>
                        <a:rPr lang="en-NZ" dirty="0">
                          <a:latin typeface="Aptos" panose="020B0004020202020204" pitchFamily="34" charset="0"/>
                          <a:cs typeface="Calibri" panose="020F0502020204030204" pitchFamily="34" charset="0"/>
                        </a:rPr>
                        <a:t>245k</a:t>
                      </a:r>
                    </a:p>
                  </a:txBody>
                  <a:tcPr/>
                </a:tc>
                <a:tc>
                  <a:txBody>
                    <a:bodyPr/>
                    <a:lstStyle/>
                    <a:p>
                      <a:pPr algn="r"/>
                      <a:r>
                        <a:rPr lang="en-NZ" dirty="0">
                          <a:latin typeface="Aptos" panose="020B0004020202020204" pitchFamily="34" charset="0"/>
                          <a:cs typeface="Calibri" panose="020F0502020204030204" pitchFamily="34" charset="0"/>
                        </a:rPr>
                        <a:t>3.0m</a:t>
                      </a:r>
                    </a:p>
                  </a:txBody>
                  <a:tcPr/>
                </a:tc>
                <a:tc>
                  <a:txBody>
                    <a:bodyPr/>
                    <a:lstStyle/>
                    <a:p>
                      <a:pPr algn="r"/>
                      <a:r>
                        <a:rPr lang="en-NZ" dirty="0">
                          <a:latin typeface="Aptos" panose="020B0004020202020204" pitchFamily="34" charset="0"/>
                          <a:cs typeface="Calibri" panose="020F0502020204030204" pitchFamily="34" charset="0"/>
                        </a:rPr>
                        <a:t>89</a:t>
                      </a:r>
                    </a:p>
                  </a:txBody>
                  <a:tcPr/>
                </a:tc>
                <a:extLst>
                  <a:ext uri="{0D108BD9-81ED-4DB2-BD59-A6C34878D82A}">
                    <a16:rowId xmlns:a16="http://schemas.microsoft.com/office/drawing/2014/main" val="4253894420"/>
                  </a:ext>
                </a:extLst>
              </a:tr>
              <a:tr h="370840">
                <a:tc>
                  <a:txBody>
                    <a:bodyPr/>
                    <a:lstStyle/>
                    <a:p>
                      <a:pPr algn="l">
                        <a:tabLst>
                          <a:tab pos="265113" algn="l"/>
                        </a:tabLst>
                      </a:pPr>
                      <a:r>
                        <a:rPr lang="en-NZ" dirty="0">
                          <a:latin typeface="Aptos" panose="020B0004020202020204" pitchFamily="34" charset="0"/>
                          <a:cs typeface="Calibri" panose="020F0502020204030204" pitchFamily="34" charset="0"/>
                        </a:rPr>
                        <a:t>	Port Otago</a:t>
                      </a:r>
                    </a:p>
                  </a:txBody>
                  <a:tcPr/>
                </a:tc>
                <a:tc>
                  <a:txBody>
                    <a:bodyPr/>
                    <a:lstStyle/>
                    <a:p>
                      <a:pPr algn="r"/>
                      <a:r>
                        <a:rPr lang="en-NZ" dirty="0">
                          <a:latin typeface="Aptos" panose="020B0004020202020204" pitchFamily="34" charset="0"/>
                          <a:cs typeface="Calibri" panose="020F0502020204030204" pitchFamily="34" charset="0"/>
                        </a:rPr>
                        <a:t>269k</a:t>
                      </a:r>
                    </a:p>
                  </a:txBody>
                  <a:tcPr/>
                </a:tc>
                <a:tc>
                  <a:txBody>
                    <a:bodyPr/>
                    <a:lstStyle/>
                    <a:p>
                      <a:pPr algn="r"/>
                      <a:r>
                        <a:rPr lang="en-NZ" dirty="0">
                          <a:latin typeface="Aptos" panose="020B0004020202020204" pitchFamily="34" charset="0"/>
                          <a:cs typeface="Calibri" panose="020F0502020204030204" pitchFamily="34" charset="0"/>
                        </a:rPr>
                        <a:t>1.1m</a:t>
                      </a:r>
                    </a:p>
                  </a:txBody>
                  <a:tcPr/>
                </a:tc>
                <a:tc>
                  <a:txBody>
                    <a:bodyPr/>
                    <a:lstStyle/>
                    <a:p>
                      <a:pPr algn="r"/>
                      <a:r>
                        <a:rPr lang="en-NZ" dirty="0">
                          <a:latin typeface="Aptos" panose="020B0004020202020204" pitchFamily="34" charset="0"/>
                          <a:cs typeface="Calibri" panose="020F0502020204030204" pitchFamily="34" charset="0"/>
                        </a:rPr>
                        <a:t>118</a:t>
                      </a:r>
                    </a:p>
                  </a:txBody>
                  <a:tcPr/>
                </a:tc>
                <a:extLst>
                  <a:ext uri="{0D108BD9-81ED-4DB2-BD59-A6C34878D82A}">
                    <a16:rowId xmlns:a16="http://schemas.microsoft.com/office/drawing/2014/main" val="267513854"/>
                  </a:ext>
                </a:extLst>
              </a:tr>
            </a:tbl>
          </a:graphicData>
        </a:graphic>
      </p:graphicFrame>
      <p:graphicFrame>
        <p:nvGraphicFramePr>
          <p:cNvPr id="5" name="Content Placeholder 3">
            <a:extLst>
              <a:ext uri="{FF2B5EF4-FFF2-40B4-BE49-F238E27FC236}">
                <a16:creationId xmlns:a16="http://schemas.microsoft.com/office/drawing/2014/main" id="{8CC5697C-16B7-406A-8F3E-001854AF2F2E}"/>
              </a:ext>
            </a:extLst>
          </p:cNvPr>
          <p:cNvGraphicFramePr>
            <a:graphicFrameLocks/>
          </p:cNvGraphicFramePr>
          <p:nvPr>
            <p:extLst>
              <p:ext uri="{D42A27DB-BD31-4B8C-83A1-F6EECF244321}">
                <p14:modId xmlns:p14="http://schemas.microsoft.com/office/powerpoint/2010/main" val="1109202729"/>
              </p:ext>
            </p:extLst>
          </p:nvPr>
        </p:nvGraphicFramePr>
        <p:xfrm>
          <a:off x="759364" y="2599264"/>
          <a:ext cx="6274296" cy="731520"/>
        </p:xfrm>
        <a:graphic>
          <a:graphicData uri="http://schemas.openxmlformats.org/drawingml/2006/table">
            <a:tbl>
              <a:tblPr firstRow="1" bandRow="1">
                <a:tableStyleId>{2D5ABB26-0587-4C30-8999-92F81FD0307C}</a:tableStyleId>
              </a:tblPr>
              <a:tblGrid>
                <a:gridCol w="2889988">
                  <a:extLst>
                    <a:ext uri="{9D8B030D-6E8A-4147-A177-3AD203B41FA5}">
                      <a16:colId xmlns:a16="http://schemas.microsoft.com/office/drawing/2014/main" val="881318163"/>
                    </a:ext>
                  </a:extLst>
                </a:gridCol>
                <a:gridCol w="3384308">
                  <a:extLst>
                    <a:ext uri="{9D8B030D-6E8A-4147-A177-3AD203B41FA5}">
                      <a16:colId xmlns:a16="http://schemas.microsoft.com/office/drawing/2014/main" val="745536326"/>
                    </a:ext>
                  </a:extLst>
                </a:gridCol>
              </a:tblGrid>
              <a:tr h="236695">
                <a:tc>
                  <a:txBody>
                    <a:bodyPr/>
                    <a:lstStyle/>
                    <a:p>
                      <a:r>
                        <a:rPr lang="en-NZ" b="1" dirty="0">
                          <a:latin typeface="Aptos" panose="020B0004020202020204" pitchFamily="34" charset="0"/>
                          <a:cs typeface="Calibri" panose="020F0502020204030204" pitchFamily="34" charset="0"/>
                        </a:rPr>
                        <a:t>2. Regional ports</a:t>
                      </a:r>
                    </a:p>
                  </a:txBody>
                  <a:tcPr/>
                </a:tc>
                <a:tc>
                  <a:txBody>
                    <a:bodyPr/>
                    <a:lstStyle/>
                    <a:p>
                      <a:pPr algn="l"/>
                      <a:r>
                        <a:rPr lang="en-NZ" dirty="0">
                          <a:latin typeface="Aptos" panose="020B0004020202020204" pitchFamily="34" charset="0"/>
                          <a:cs typeface="Calibri" panose="020F0502020204030204" pitchFamily="34" charset="0"/>
                        </a:rPr>
                        <a:t>Lower North Island</a:t>
                      </a:r>
                    </a:p>
                  </a:txBody>
                  <a:tcPr/>
                </a:tc>
                <a:extLst>
                  <a:ext uri="{0D108BD9-81ED-4DB2-BD59-A6C34878D82A}">
                    <a16:rowId xmlns:a16="http://schemas.microsoft.com/office/drawing/2014/main" val="4253894420"/>
                  </a:ext>
                </a:extLst>
              </a:tr>
              <a:tr h="236695">
                <a:tc>
                  <a:txBody>
                    <a:bodyPr/>
                    <a:lstStyle/>
                    <a:p>
                      <a:endParaRPr lang="en-NZ" dirty="0">
                        <a:latin typeface="Aptos" panose="020B0004020202020204" pitchFamily="34" charset="0"/>
                        <a:cs typeface="Calibri" panose="020F0502020204030204" pitchFamily="34" charset="0"/>
                      </a:endParaRPr>
                    </a:p>
                  </a:txBody>
                  <a:tcPr/>
                </a:tc>
                <a:tc>
                  <a:txBody>
                    <a:bodyPr/>
                    <a:lstStyle/>
                    <a:p>
                      <a:pPr algn="l"/>
                      <a:r>
                        <a:rPr lang="en-NZ" dirty="0">
                          <a:latin typeface="Aptos" panose="020B0004020202020204" pitchFamily="34" charset="0"/>
                          <a:cs typeface="Calibri" panose="020F0502020204030204" pitchFamily="34" charset="0"/>
                        </a:rPr>
                        <a:t>Lower South Island</a:t>
                      </a:r>
                    </a:p>
                  </a:txBody>
                  <a:tcPr/>
                </a:tc>
                <a:extLst>
                  <a:ext uri="{0D108BD9-81ED-4DB2-BD59-A6C34878D82A}">
                    <a16:rowId xmlns:a16="http://schemas.microsoft.com/office/drawing/2014/main" val="267513854"/>
                  </a:ext>
                </a:extLst>
              </a:tr>
            </a:tbl>
          </a:graphicData>
        </a:graphic>
      </p:graphicFrame>
      <p:pic>
        <p:nvPicPr>
          <p:cNvPr id="1026" name="Picture 2" descr="NapierPort-THWoH_logo">
            <a:extLst>
              <a:ext uri="{FF2B5EF4-FFF2-40B4-BE49-F238E27FC236}">
                <a16:creationId xmlns:a16="http://schemas.microsoft.com/office/drawing/2014/main" id="{93EAEF3E-8909-1A69-4039-29AFC379B5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92436" y="3059089"/>
            <a:ext cx="1213764" cy="4733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DBE8D24-BFF8-0E03-A963-5AE9B11D8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8201" y="5117180"/>
            <a:ext cx="744200" cy="858549"/>
          </a:xfrm>
          <a:prstGeom prst="rect">
            <a:avLst/>
          </a:prstGeom>
        </p:spPr>
      </p:pic>
      <p:sp>
        <p:nvSpPr>
          <p:cNvPr id="3" name="Content Placeholder 4">
            <a:extLst>
              <a:ext uri="{FF2B5EF4-FFF2-40B4-BE49-F238E27FC236}">
                <a16:creationId xmlns:a16="http://schemas.microsoft.com/office/drawing/2014/main" id="{CCD67541-0146-142B-585D-9864974777C6}"/>
              </a:ext>
            </a:extLst>
          </p:cNvPr>
          <p:cNvSpPr txBox="1">
            <a:spLocks/>
          </p:cNvSpPr>
          <p:nvPr/>
        </p:nvSpPr>
        <p:spPr>
          <a:xfrm>
            <a:off x="685800" y="3294149"/>
            <a:ext cx="6274297" cy="309649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400" kern="1200">
                <a:solidFill>
                  <a:schemeClr val="tx2"/>
                </a:solidFill>
                <a:latin typeface="Aptos" panose="020B0004020202020204" pitchFamily="34" charset="0"/>
                <a:ea typeface="+mn-ea"/>
                <a:cs typeface="Calibri" panose="020F0502020204030204" pitchFamily="34" charset="0"/>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2000" kern="1200">
                <a:solidFill>
                  <a:schemeClr val="tx2"/>
                </a:solidFill>
                <a:latin typeface="Aptos" panose="020B0004020202020204" pitchFamily="34" charset="0"/>
                <a:ea typeface="+mn-ea"/>
                <a:cs typeface="Calibri" panose="020F0502020204030204" pitchFamily="34" charset="0"/>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Aptos" panose="020B0004020202020204" pitchFamily="34" charset="0"/>
                <a:ea typeface="+mn-ea"/>
                <a:cs typeface="Calibri" panose="020F0502020204030204" pitchFamily="34" charset="0"/>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Aptos" panose="020B0004020202020204" pitchFamily="34" charset="0"/>
                <a:ea typeface="+mn-ea"/>
                <a:cs typeface="Calibri" panose="020F0502020204030204" pitchFamily="34" charset="0"/>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2000" kern="1200">
                <a:solidFill>
                  <a:schemeClr val="tx2"/>
                </a:solidFill>
                <a:latin typeface="Aptos" panose="020B000402020202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2000" kern="1200">
                <a:solidFill>
                  <a:schemeClr val="tx2"/>
                </a:solidFill>
                <a:latin typeface="Calibri" panose="020F0502020204030204" pitchFamily="34" charset="0"/>
                <a:ea typeface="+mn-ea"/>
                <a:cs typeface="Calibri" panose="020F0502020204030204" pitchFamily="34" charset="0"/>
              </a:defRPr>
            </a:lvl6pPr>
            <a:lvl7pPr marL="219456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7pPr>
            <a:lvl8pPr marL="251460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8pPr>
            <a:lvl9pPr marL="2834640" indent="-228600" algn="l" defTabSz="914400" rtl="0" eaLnBrk="1" latinLnBrk="0" hangingPunct="1">
              <a:lnSpc>
                <a:spcPct val="90000"/>
              </a:lnSpc>
              <a:spcBef>
                <a:spcPts val="800"/>
              </a:spcBef>
              <a:buSzPct val="80000"/>
              <a:buFont typeface="Wingdings" pitchFamily="2" charset="2"/>
              <a:buChar char="§"/>
              <a:defRPr sz="2000" kern="1200" baseline="0">
                <a:solidFill>
                  <a:schemeClr val="tx2"/>
                </a:solidFill>
                <a:latin typeface="Calibri" panose="020F0502020204030204" pitchFamily="34" charset="0"/>
                <a:ea typeface="+mn-ea"/>
                <a:cs typeface="Calibri" panose="020F0502020204030204" pitchFamily="34" charset="0"/>
              </a:defRPr>
            </a:lvl9pPr>
          </a:lstStyle>
          <a:p>
            <a:endParaRPr lang="en-GB" sz="2000" dirty="0"/>
          </a:p>
          <a:p>
            <a:pPr marL="45720" indent="0">
              <a:buFont typeface="Wingdings" pitchFamily="2" charset="2"/>
              <a:buNone/>
            </a:pPr>
            <a:r>
              <a:rPr lang="en-NZ" sz="2800" dirty="0"/>
              <a:t>NZ Regional Ports Dredging LLP</a:t>
            </a:r>
            <a:endParaRPr lang="en-GB" sz="2800" dirty="0"/>
          </a:p>
          <a:p>
            <a:r>
              <a:rPr lang="en-GB" sz="1800" dirty="0"/>
              <a:t>Based in Dunedin and winter in Napier</a:t>
            </a:r>
          </a:p>
          <a:p>
            <a:r>
              <a:rPr lang="en-GB" sz="1800" dirty="0"/>
              <a:t>Damen TSHD 1000 under construction in Vietnam and delivery is Oct 2026</a:t>
            </a:r>
          </a:p>
          <a:p>
            <a:r>
              <a:rPr lang="en-GB" sz="1800" dirty="0"/>
              <a:t>Total cost is $37m NZ dollars</a:t>
            </a:r>
            <a:endParaRPr lang="en-NZ" sz="1800" dirty="0"/>
          </a:p>
        </p:txBody>
      </p:sp>
    </p:spTree>
    <p:extLst>
      <p:ext uri="{BB962C8B-B14F-4D97-AF65-F5344CB8AC3E}">
        <p14:creationId xmlns:p14="http://schemas.microsoft.com/office/powerpoint/2010/main" val="35248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CB06951-4DE2-319F-9547-B6763EB522F3}"/>
              </a:ext>
            </a:extLst>
          </p:cNvPr>
          <p:cNvSpPr>
            <a:spLocks noGrp="1"/>
          </p:cNvSpPr>
          <p:nvPr>
            <p:ph type="title"/>
          </p:nvPr>
        </p:nvSpPr>
        <p:spPr/>
        <p:txBody>
          <a:bodyPr/>
          <a:lstStyle/>
          <a:p>
            <a:r>
              <a:rPr lang="en-NZ" dirty="0"/>
              <a:t>Dunedin Ground Lease Strategy</a:t>
            </a:r>
          </a:p>
        </p:txBody>
      </p:sp>
      <p:pic>
        <p:nvPicPr>
          <p:cNvPr id="31" name="Picture 30">
            <a:extLst>
              <a:ext uri="{FF2B5EF4-FFF2-40B4-BE49-F238E27FC236}">
                <a16:creationId xmlns:a16="http://schemas.microsoft.com/office/drawing/2014/main" id="{112B83F3-0505-771C-AE20-B5868DBF99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3314"/>
            <a:ext cx="12192000" cy="5404337"/>
          </a:xfrm>
          <a:prstGeom prst="rect">
            <a:avLst/>
          </a:prstGeom>
        </p:spPr>
      </p:pic>
      <p:sp>
        <p:nvSpPr>
          <p:cNvPr id="37" name="Oval 36">
            <a:extLst>
              <a:ext uri="{FF2B5EF4-FFF2-40B4-BE49-F238E27FC236}">
                <a16:creationId xmlns:a16="http://schemas.microsoft.com/office/drawing/2014/main" id="{E063BEEA-8652-D504-CBDD-55C66CF3F552}"/>
              </a:ext>
            </a:extLst>
          </p:cNvPr>
          <p:cNvSpPr/>
          <p:nvPr/>
        </p:nvSpPr>
        <p:spPr>
          <a:xfrm>
            <a:off x="4976437" y="1856509"/>
            <a:ext cx="1911600" cy="1910104"/>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Oval 37">
            <a:extLst>
              <a:ext uri="{FF2B5EF4-FFF2-40B4-BE49-F238E27FC236}">
                <a16:creationId xmlns:a16="http://schemas.microsoft.com/office/drawing/2014/main" id="{F28B8F18-5BF2-BDCE-57CF-A3BE7572B655}"/>
              </a:ext>
            </a:extLst>
          </p:cNvPr>
          <p:cNvSpPr/>
          <p:nvPr/>
        </p:nvSpPr>
        <p:spPr>
          <a:xfrm>
            <a:off x="3748280" y="3055401"/>
            <a:ext cx="1911600" cy="1910104"/>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Oval 39">
            <a:extLst>
              <a:ext uri="{FF2B5EF4-FFF2-40B4-BE49-F238E27FC236}">
                <a16:creationId xmlns:a16="http://schemas.microsoft.com/office/drawing/2014/main" id="{0C4AD700-05C9-1CA4-56C8-9D8CA5F087DD}"/>
              </a:ext>
            </a:extLst>
          </p:cNvPr>
          <p:cNvSpPr/>
          <p:nvPr/>
        </p:nvSpPr>
        <p:spPr>
          <a:xfrm>
            <a:off x="4247390" y="4580709"/>
            <a:ext cx="1911600" cy="1910104"/>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TextBox 40">
            <a:extLst>
              <a:ext uri="{FF2B5EF4-FFF2-40B4-BE49-F238E27FC236}">
                <a16:creationId xmlns:a16="http://schemas.microsoft.com/office/drawing/2014/main" id="{7AF1DADE-6A9D-90B2-0D5E-73877221B00B}"/>
              </a:ext>
            </a:extLst>
          </p:cNvPr>
          <p:cNvSpPr txBox="1"/>
          <p:nvPr/>
        </p:nvSpPr>
        <p:spPr>
          <a:xfrm>
            <a:off x="6366164" y="2881745"/>
            <a:ext cx="263236" cy="369332"/>
          </a:xfrm>
          <a:prstGeom prst="rect">
            <a:avLst/>
          </a:prstGeom>
          <a:noFill/>
        </p:spPr>
        <p:txBody>
          <a:bodyPr wrap="square" rtlCol="0">
            <a:spAutoFit/>
          </a:bodyPr>
          <a:lstStyle/>
          <a:p>
            <a:r>
              <a:rPr lang="en-NZ" dirty="0">
                <a:solidFill>
                  <a:schemeClr val="bg1"/>
                </a:solidFill>
              </a:rPr>
              <a:t>A</a:t>
            </a:r>
          </a:p>
        </p:txBody>
      </p:sp>
      <p:sp>
        <p:nvSpPr>
          <p:cNvPr id="42" name="TextBox 41">
            <a:extLst>
              <a:ext uri="{FF2B5EF4-FFF2-40B4-BE49-F238E27FC236}">
                <a16:creationId xmlns:a16="http://schemas.microsoft.com/office/drawing/2014/main" id="{0CC336F3-7315-345F-9080-C5DAE97DF65B}"/>
              </a:ext>
            </a:extLst>
          </p:cNvPr>
          <p:cNvSpPr txBox="1"/>
          <p:nvPr/>
        </p:nvSpPr>
        <p:spPr>
          <a:xfrm>
            <a:off x="5203190" y="3893127"/>
            <a:ext cx="263236" cy="369332"/>
          </a:xfrm>
          <a:prstGeom prst="rect">
            <a:avLst/>
          </a:prstGeom>
          <a:noFill/>
        </p:spPr>
        <p:txBody>
          <a:bodyPr wrap="square" rtlCol="0">
            <a:spAutoFit/>
          </a:bodyPr>
          <a:lstStyle/>
          <a:p>
            <a:r>
              <a:rPr lang="en-NZ" dirty="0">
                <a:solidFill>
                  <a:schemeClr val="bg1"/>
                </a:solidFill>
              </a:rPr>
              <a:t>B</a:t>
            </a:r>
          </a:p>
        </p:txBody>
      </p:sp>
      <p:sp>
        <p:nvSpPr>
          <p:cNvPr id="43" name="TextBox 42">
            <a:extLst>
              <a:ext uri="{FF2B5EF4-FFF2-40B4-BE49-F238E27FC236}">
                <a16:creationId xmlns:a16="http://schemas.microsoft.com/office/drawing/2014/main" id="{FAF70E45-80D0-A8DB-1A72-D88317BD96BC}"/>
              </a:ext>
            </a:extLst>
          </p:cNvPr>
          <p:cNvSpPr txBox="1"/>
          <p:nvPr/>
        </p:nvSpPr>
        <p:spPr>
          <a:xfrm>
            <a:off x="5618168" y="4965505"/>
            <a:ext cx="263236" cy="369332"/>
          </a:xfrm>
          <a:prstGeom prst="rect">
            <a:avLst/>
          </a:prstGeom>
          <a:noFill/>
        </p:spPr>
        <p:txBody>
          <a:bodyPr wrap="square" rtlCol="0">
            <a:spAutoFit/>
          </a:bodyPr>
          <a:lstStyle/>
          <a:p>
            <a:r>
              <a:rPr lang="en-NZ" dirty="0">
                <a:solidFill>
                  <a:schemeClr val="bg1"/>
                </a:solidFill>
              </a:rPr>
              <a:t>C</a:t>
            </a:r>
          </a:p>
        </p:txBody>
      </p:sp>
    </p:spTree>
    <p:extLst>
      <p:ext uri="{BB962C8B-B14F-4D97-AF65-F5344CB8AC3E}">
        <p14:creationId xmlns:p14="http://schemas.microsoft.com/office/powerpoint/2010/main" val="187623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rt Otago PPT - ALL SLIDES">
  <a:themeElements>
    <a:clrScheme name="Custom 9">
      <a:dk1>
        <a:sysClr val="windowText" lastClr="000000"/>
      </a:dk1>
      <a:lt1>
        <a:sysClr val="window" lastClr="FFFFFF"/>
      </a:lt1>
      <a:dk2>
        <a:srgbClr val="042F5F"/>
      </a:dk2>
      <a:lt2>
        <a:srgbClr val="ACAFC5"/>
      </a:lt2>
      <a:accent1>
        <a:srgbClr val="952D54"/>
      </a:accent1>
      <a:accent2>
        <a:srgbClr val="042F5F"/>
      </a:accent2>
      <a:accent3>
        <a:srgbClr val="E7BB20"/>
      </a:accent3>
      <a:accent4>
        <a:srgbClr val="C74577"/>
      </a:accent4>
      <a:accent5>
        <a:srgbClr val="D7D8E2"/>
      </a:accent5>
      <a:accent6>
        <a:srgbClr val="EAE5E2"/>
      </a:accent6>
      <a:hlink>
        <a:srgbClr val="0066FF"/>
      </a:hlink>
      <a:folHlink>
        <a:srgbClr val="629DD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Simple.potx" id="{C328A068-6664-41A7-8156-E389309A4A78}" vid="{F408B03E-3DCC-44AF-BF62-40A97AC06DCF}"/>
    </a:ext>
  </a:extLst>
</a:theme>
</file>

<file path=ppt/theme/theme2.xml><?xml version="1.0" encoding="utf-8"?>
<a:theme xmlns:a="http://schemas.openxmlformats.org/drawingml/2006/main" name="1_Port Otago PPT - ALL SLIDES">
  <a:themeElements>
    <a:clrScheme name="Custom 9">
      <a:dk1>
        <a:sysClr val="windowText" lastClr="000000"/>
      </a:dk1>
      <a:lt1>
        <a:sysClr val="window" lastClr="FFFFFF"/>
      </a:lt1>
      <a:dk2>
        <a:srgbClr val="042F5F"/>
      </a:dk2>
      <a:lt2>
        <a:srgbClr val="ACAFC5"/>
      </a:lt2>
      <a:accent1>
        <a:srgbClr val="952D54"/>
      </a:accent1>
      <a:accent2>
        <a:srgbClr val="042F5F"/>
      </a:accent2>
      <a:accent3>
        <a:srgbClr val="E7BB20"/>
      </a:accent3>
      <a:accent4>
        <a:srgbClr val="C74577"/>
      </a:accent4>
      <a:accent5>
        <a:srgbClr val="D7D8E2"/>
      </a:accent5>
      <a:accent6>
        <a:srgbClr val="EAE5E2"/>
      </a:accent6>
      <a:hlink>
        <a:srgbClr val="0066FF"/>
      </a:hlink>
      <a:folHlink>
        <a:srgbClr val="629DD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Simple.potx" id="{C328A068-6664-41A7-8156-E389309A4A78}" vid="{F408B03E-3DCC-44AF-BF62-40A97AC06D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ubactivity xmlns="4f9c820c-e7e2-444d-97ee-45f2b3485c1d">NA</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TaxCatchAll xmlns="4db44251-9133-44d5-808b-68215486fcb1" xsi:nil="true"/>
    <PRAText5 xmlns="4f9c820c-e7e2-444d-97ee-45f2b3485c1d" xsi:nil="true"/>
    <Level2 xmlns="c91a514c-9034-4fa3-897a-8352025b26ed">NA</Level2>
    <Activity xmlns="4f9c820c-e7e2-444d-97ee-45f2b3485c1d" xsi:nil="true"/>
    <AggregationStatus xmlns="4f9c820c-e7e2-444d-97ee-45f2b3485c1d">Normal</AggregationStatus>
    <CategoryValue xmlns="4f9c820c-e7e2-444d-97ee-45f2b3485c1d">NA</CategoryValue>
    <PRADate2 xmlns="4f9c820c-e7e2-444d-97ee-45f2b3485c1d" xsi:nil="true"/>
    <SetLabel xmlns="c91a514c-9034-4fa3-897a-8352025b26ed">NA</SetLabel>
    <Case xmlns="4f9c820c-e7e2-444d-97ee-45f2b3485c1d">NA</Case>
    <PRAText1 xmlns="4f9c820c-e7e2-444d-97ee-45f2b3485c1d" xsi:nil="true"/>
    <PRAText4 xmlns="4f9c820c-e7e2-444d-97ee-45f2b3485c1d" xsi:nil="true"/>
    <Level3 xmlns="c91a514c-9034-4fa3-897a-8352025b26ed" xsi:nil="true"/>
    <Team xmlns="c91a514c-9034-4fa3-897a-8352025b26ed">Leadership Team</Team>
    <Project xmlns="4f9c820c-e7e2-444d-97ee-45f2b3485c1d">NA</Project>
    <FunctionGroup xmlns="4f9c820c-e7e2-444d-97ee-45f2b3485c1d">NA</FunctionGroup>
    <Function xmlns="4f9c820c-e7e2-444d-97ee-45f2b3485c1d">Team Management</Function>
    <RelatedPeople xmlns="4f9c820c-e7e2-444d-97ee-45f2b3485c1d">
      <UserInfo>
        <DisplayName/>
        <AccountId xsi:nil="true"/>
        <AccountType/>
      </UserInfo>
    </RelatedPeople>
    <AggregationNarrative xmlns="725c79e5-42ce-4aa0-ac78-b6418001f0d2" xsi:nil="true"/>
    <Channel xmlns="c91a514c-9034-4fa3-897a-8352025b26ed">NA</Channel>
    <PRAType xmlns="4f9c820c-e7e2-444d-97ee-45f2b3485c1d">Doc</PRAType>
    <PRADate1 xmlns="4f9c820c-e7e2-444d-97ee-45f2b3485c1d" xsi:nil="true"/>
    <lcf76f155ced4ddcb4097134ff3c332f xmlns="3388c2f0-f6ac-4d17-9016-ca5eb1cd3415">
      <Terms xmlns="http://schemas.microsoft.com/office/infopath/2007/PartnerControls"/>
    </lcf76f155ced4ddcb4097134ff3c332f>
    <DocumentType xmlns="4f9c820c-e7e2-444d-97ee-45f2b3485c1d" xsi:nil="true"/>
    <PRAText3 xmlns="4f9c820c-e7e2-444d-97ee-45f2b3485c1d" xsi:nil="true"/>
    <OverrideLabel xmlns="c91a514c-9034-4fa3-897a-8352025b26ed" xsi:nil="true"/>
    <Year xmlns="c91a514c-9034-4fa3-897a-8352025b26ed">NA</Year>
    <Narrative xmlns="4f9c820c-e7e2-444d-97ee-45f2b3485c1d" xsi:nil="true"/>
    <CategoryName xmlns="4f9c820c-e7e2-444d-97ee-45f2b3485c1d">NA</CategoryName>
    <PRADateTrigger xmlns="4f9c820c-e7e2-444d-97ee-45f2b3485c1d" xsi:nil="true"/>
    <PRAText2 xmlns="4f9c820c-e7e2-444d-97ee-45f2b3485c1d" xsi:nil="true"/>
    <_dlc_DocId xmlns="4db44251-9133-44d5-808b-68215486fcb1">QJTXJAACRVFD-1011481232-9634</_dlc_DocId>
    <_dlc_DocIdUrl xmlns="4db44251-9133-44d5-808b-68215486fcb1">
      <Url>https://portotago.sharepoint.com/sites/LT/_layouts/15/DocIdRedir.aspx?ID=QJTXJAACRVFD-1011481232-9634</Url>
      <Description>QJTXJAACRVFD-1011481232-9634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eDocument" ma:contentTypeID="0x01010034F701DC77E2364AB6515E8B01A416D8" ma:contentTypeVersion="97" ma:contentTypeDescription="Create a new document." ma:contentTypeScope="" ma:versionID="8d7ec69949d0d578c39aa5466c90e12d">
  <xsd:schema xmlns:xsd="http://www.w3.org/2001/XMLSchema" xmlns:xs="http://www.w3.org/2001/XMLSchema" xmlns:p="http://schemas.microsoft.com/office/2006/metadata/properties" xmlns:ns2="4db44251-9133-44d5-808b-68215486fcb1" xmlns:ns3="4f9c820c-e7e2-444d-97ee-45f2b3485c1d" xmlns:ns4="15ffb055-6eb4-45a1-bc20-bf2ac0d420da" xmlns:ns5="725c79e5-42ce-4aa0-ac78-b6418001f0d2" xmlns:ns6="c91a514c-9034-4fa3-897a-8352025b26ed" xmlns:ns7="3388c2f0-f6ac-4d17-9016-ca5eb1cd3415" targetNamespace="http://schemas.microsoft.com/office/2006/metadata/properties" ma:root="true" ma:fieldsID="b36708ca12b657cd36b8f05bd029f6e2" ns2:_="" ns3:_="" ns4:_="" ns5:_="" ns6:_="" ns7:_="">
    <xsd:import namespace="4db44251-9133-44d5-808b-68215486fcb1"/>
    <xsd:import namespace="4f9c820c-e7e2-444d-97ee-45f2b3485c1d"/>
    <xsd:import namespace="15ffb055-6eb4-45a1-bc20-bf2ac0d420da"/>
    <xsd:import namespace="725c79e5-42ce-4aa0-ac78-b6418001f0d2"/>
    <xsd:import namespace="c91a514c-9034-4fa3-897a-8352025b26ed"/>
    <xsd:import namespace="3388c2f0-f6ac-4d17-9016-ca5eb1cd3415"/>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6:OverrideLabel" minOccurs="0"/>
                <xsd:element ref="ns6:SetLabel" minOccurs="0"/>
                <xsd:element ref="ns7:MediaServiceMetadata" minOccurs="0"/>
                <xsd:element ref="ns7:MediaServiceFastMetadata" minOccurs="0"/>
                <xsd:element ref="ns7:MediaServiceDateTaken" minOccurs="0"/>
                <xsd:element ref="ns7:MediaLengthInSeconds" minOccurs="0"/>
                <xsd:element ref="ns7:lcf76f155ced4ddcb4097134ff3c332f" minOccurs="0"/>
                <xsd:element ref="ns2:TaxCatchAll" minOccurs="0"/>
                <xsd:element ref="ns7:MediaServiceGenerationTime" minOccurs="0"/>
                <xsd:element ref="ns7:MediaServiceEventHashCode" minOccurs="0"/>
                <xsd:element ref="ns7:MediaServiceObjectDetectorVersions" minOccurs="0"/>
                <xsd:element ref="ns7:MediaServiceSearchProperties" minOccurs="0"/>
                <xsd:element ref="ns7: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44251-9133-44d5-808b-68215486fc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51" nillable="true" ma:displayName="Taxonomy Catch All Column" ma:hidden="true" ma:list="{ddfda5f5-ee11-42b3-829f-610a06843dd4}" ma:internalName="TaxCatchAll" ma:showField="CatchAllData" ma:web="4db44251-9133-44d5-808b-68215486fcb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Case" ma:index="16" nillable="true" ma:displayName="Case" ma:default="NA" ma:hidden="true" ma:internalName="Case" ma:readOnly="false">
      <xsd:simpleType>
        <xsd:restriction base="dms:Text">
          <xsd:maxLength value="255"/>
        </xsd:restriction>
      </xsd:simpleType>
    </xsd:element>
    <xsd:element name="RelatedPeople" ma:index="17"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8" nillable="true" ma:displayName="Category 1" ma:default="NA" ma:hidden="true" ma:internalName="CategoryName" ma:readOnly="false">
      <xsd:simpleType>
        <xsd:restriction base="dms:Text">
          <xsd:maxLength value="255"/>
        </xsd:restriction>
      </xsd:simpleType>
    </xsd:element>
    <xsd:element name="CategoryValue" ma:index="19" nillable="true" ma:displayName="Category 2" ma:default="NA" ma:hidden="true" ma:internalName="CategoryValue" ma:readOnly="false">
      <xsd:simpleType>
        <xsd:restriction base="dms:Text">
          <xsd:maxLength value="255"/>
        </xsd:restriction>
      </xsd:simpleType>
    </xsd:element>
    <xsd:element name="BusinessValue" ma:index="20" nillable="true" ma:displayName="Business Value" ma:hidden="true" ma:internalName="BusinessValue" ma:readOnly="false">
      <xsd:simpleType>
        <xsd:restriction base="dms:Text">
          <xsd:maxLength value="255"/>
        </xsd:restriction>
      </xsd:simpleType>
    </xsd:element>
    <xsd:element name="FunctionGroup" ma:index="21" nillable="true" ma:displayName="Function Group" ma:default="NA" ma:hidden="true" ma:internalName="FunctionGroup" ma:readOnly="false">
      <xsd:simpleType>
        <xsd:restriction base="dms:Text">
          <xsd:maxLength value="255"/>
        </xsd:restriction>
      </xsd:simpleType>
    </xsd:element>
    <xsd:element name="Function" ma:index="22" nillable="true" ma:displayName="Function" ma:default="Team Management" ma:hidden="true" ma:internalName="Function" ma:readOnly="false">
      <xsd:simpleType>
        <xsd:restriction base="dms:Text">
          <xsd:maxLength value="255"/>
        </xsd:restriction>
      </xsd:simpleType>
    </xsd:element>
    <xsd:element name="PRAType" ma:index="23" nillable="true" ma:displayName="PRA Type" ma:default="Doc" ma:hidden="true" ma:indexed="true" ma:internalName="PRAType" ma:readOnly="false">
      <xsd:simpleType>
        <xsd:restriction base="dms:Text">
          <xsd:maxLength value="255"/>
        </xsd:restriction>
      </xsd:simpleType>
    </xsd:element>
    <xsd:element name="PRADate1" ma:index="24" nillable="true" ma:displayName="PRA Date 1" ma:format="DateOnly" ma:hidden="true" ma:internalName="PRADate1" ma:readOnly="false">
      <xsd:simpleType>
        <xsd:restriction base="dms:DateTime"/>
      </xsd:simpleType>
    </xsd:element>
    <xsd:element name="PRADate2" ma:index="25" nillable="true" ma:displayName="PRA Date 2" ma:format="DateOnly" ma:hidden="true" ma:internalName="PRADate2" ma:readOnly="false">
      <xsd:simpleType>
        <xsd:restriction base="dms:DateTime"/>
      </xsd:simpleType>
    </xsd:element>
    <xsd:element name="PRADate3" ma:index="26" nillable="true" ma:displayName="PRA Date 3" ma:format="DateOnly" ma:hidden="true" ma:internalName="PRADate3" ma:readOnly="false">
      <xsd:simpleType>
        <xsd:restriction base="dms:DateTime"/>
      </xsd:simpleType>
    </xsd:element>
    <xsd:element name="PRADateDisposal" ma:index="27" nillable="true" ma:displayName="PRA Date Disposal" ma:format="DateOnly" ma:hidden="true" ma:internalName="PRADateDisposal" ma:readOnly="false">
      <xsd:simpleType>
        <xsd:restriction base="dms:DateTime"/>
      </xsd:simpleType>
    </xsd:element>
    <xsd:element name="PRADateTrigger" ma:index="28" nillable="true" ma:displayName="PRA Date Trigger" ma:format="DateOnly" ma:hidden="true" ma:internalName="PRADateTrigger" ma:readOnly="false">
      <xsd:simpleType>
        <xsd:restriction base="dms:DateTime"/>
      </xsd:simpleType>
    </xsd:element>
    <xsd:element name="PRAText1" ma:index="29" nillable="true" ma:displayName="PRA Text 1" ma:hidden="true" ma:internalName="PRAText1" ma:readOnly="false">
      <xsd:simpleType>
        <xsd:restriction base="dms:Text">
          <xsd:maxLength value="255"/>
        </xsd:restriction>
      </xsd:simpleType>
    </xsd:element>
    <xsd:element name="PRAText2" ma:index="30" nillable="true" ma:displayName="PRA Text 2" ma:hidden="true" ma:internalName="PRAText2" ma:readOnly="false">
      <xsd:simpleType>
        <xsd:restriction base="dms:Text">
          <xsd:maxLength value="255"/>
        </xsd:restriction>
      </xsd:simpleType>
    </xsd:element>
    <xsd:element name="PRAText3" ma:index="31" nillable="true" ma:displayName="PRA Text 3" ma:hidden="true" ma:internalName="PRAText3" ma:readOnly="false">
      <xsd:simpleType>
        <xsd:restriction base="dms:Text">
          <xsd:maxLength value="255"/>
        </xsd:restriction>
      </xsd:simpleType>
    </xsd:element>
    <xsd:element name="PRAText4" ma:index="32" nillable="true" ma:displayName="PRA Text 4" ma:hidden="true" ma:internalName="PRAText4" ma:readOnly="false">
      <xsd:simpleType>
        <xsd:restriction base="dms:Text">
          <xsd:maxLength value="255"/>
        </xsd:restriction>
      </xsd:simpleType>
    </xsd:element>
    <xsd:element name="PRAText5" ma:index="33" nillable="true" ma:displayName="PRA Text 5" ma:hidden="true" ma:internalName="PRAText5" ma:readOnly="false">
      <xsd:simpleType>
        <xsd:restriction base="dms:Text">
          <xsd:maxLength value="255"/>
        </xsd:restriction>
      </xsd:simpleType>
    </xsd:element>
    <xsd:element name="AggregationStatus" ma:index="34"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5" nillable="true" ma:displayName="Project" ma:default="NA" ma:hidden="true" ma:internalName="Project" ma:readOnly="false">
      <xsd:simpleType>
        <xsd:restriction base="dms:Text">
          <xsd:maxLength value="255"/>
        </xsd:restriction>
      </xsd:simpleType>
    </xsd:element>
    <xsd:element name="Activity" ma:index="36" nillable="true" ma:displayName="Activity" ma:default=""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7"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8" nillable="true" ma:displayName="Channel" ma:default="NA" ma:hidden="true" ma:internalName="Channel" ma:readOnly="false">
      <xsd:simpleType>
        <xsd:restriction base="dms:Text">
          <xsd:maxLength value="255"/>
        </xsd:restriction>
      </xsd:simpleType>
    </xsd:element>
    <xsd:element name="Team" ma:index="39" nillable="true" ma:displayName="Team" ma:default="Leadership Team" ma:hidden="true" ma:internalName="Team" ma:readOnly="false">
      <xsd:simpleType>
        <xsd:restriction base="dms:Text">
          <xsd:maxLength value="255"/>
        </xsd:restriction>
      </xsd:simpleType>
    </xsd:element>
    <xsd:element name="Level2" ma:index="40" nillable="true" ma:displayName="Level2" ma:default="NA" ma:hidden="true" ma:internalName="Level2" ma:readOnly="false">
      <xsd:simpleType>
        <xsd:restriction base="dms:Text">
          <xsd:maxLength value="255"/>
        </xsd:restriction>
      </xsd:simpleType>
    </xsd:element>
    <xsd:element name="Level3" ma:index="41" nillable="true" ma:displayName="Level3" ma:hidden="true" ma:internalName="Level3" ma:readOnly="false">
      <xsd:simpleType>
        <xsd:restriction base="dms:Text">
          <xsd:maxLength value="255"/>
        </xsd:restriction>
      </xsd:simpleType>
    </xsd:element>
    <xsd:element name="Year" ma:index="42" nillable="true" ma:displayName="Year" ma:default="NA" ma:hidden="true" ma:internalName="Year" ma:readOnly="false">
      <xsd:simpleType>
        <xsd:restriction base="dms:Text">
          <xsd:maxLength value="255"/>
        </xsd:restriction>
      </xsd:simpleType>
    </xsd:element>
    <xsd:element name="OverrideLabel" ma:index="43" nillable="true" ma:displayName="Override Label" ma:hidden="true" ma:indexed="true" ma:internalName="OverrideLabel" ma:readOnly="false">
      <xsd:simpleType>
        <xsd:restriction base="dms:Text">
          <xsd:maxLength value="255"/>
        </xsd:restriction>
      </xsd:simpleType>
    </xsd:element>
    <xsd:element name="SetLabel" ma:index="44" nillable="true" ma:displayName="Set Label" ma:default="NA" ma:hidden="true" ma:indexed="true" ma:internalName="Set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88c2f0-f6ac-4d17-9016-ca5eb1cd3415" elementFormDefault="qualified">
    <xsd:import namespace="http://schemas.microsoft.com/office/2006/documentManagement/types"/>
    <xsd:import namespace="http://schemas.microsoft.com/office/infopath/2007/PartnerControls"/>
    <xsd:element name="MediaServiceMetadata" ma:index="45" nillable="true" ma:displayName="MediaServiceMetadata" ma:hidden="true" ma:internalName="MediaServiceMetadata" ma:readOnly="true">
      <xsd:simpleType>
        <xsd:restriction base="dms:Note"/>
      </xsd:simpleType>
    </xsd:element>
    <xsd:element name="MediaServiceFastMetadata" ma:index="46" nillable="true" ma:displayName="MediaServiceFastMetadata" ma:hidden="true" ma:internalName="MediaServiceFastMetadata" ma:readOnly="true">
      <xsd:simpleType>
        <xsd:restriction base="dms:Note"/>
      </xsd:simpleType>
    </xsd:element>
    <xsd:element name="MediaServiceDateTaken" ma:index="47" nillable="true" ma:displayName="MediaServiceDateTaken" ma:hidden="true" ma:indexed="true" ma:internalName="MediaServiceDateTaken" ma:readOnly="true">
      <xsd:simpleType>
        <xsd:restriction base="dms:Text"/>
      </xsd:simpleType>
    </xsd:element>
    <xsd:element name="MediaLengthInSeconds" ma:index="48" nillable="true" ma:displayName="MediaLengthInSeconds" ma:hidden="true" ma:internalName="MediaLengthInSeconds" ma:readOnly="true">
      <xsd:simpleType>
        <xsd:restriction base="dms:Unknown"/>
      </xsd:simpleType>
    </xsd:element>
    <xsd:element name="lcf76f155ced4ddcb4097134ff3c332f" ma:index="50" nillable="true" ma:taxonomy="true" ma:internalName="lcf76f155ced4ddcb4097134ff3c332f" ma:taxonomyFieldName="MediaServiceImageTags" ma:displayName="Image Tags" ma:readOnly="false" ma:fieldId="{5cf76f15-5ced-4ddc-b409-7134ff3c332f}" ma:taxonomyMulti="true" ma:sspId="b34611ab-9541-431c-b914-108e60497acb" ma:termSetId="09814cd3-568e-fe90-9814-8d621ff8fb84" ma:anchorId="fba54fb3-c3e1-fe81-a776-ca4b69148c4d" ma:open="true" ma:isKeyword="false">
      <xsd:complexType>
        <xsd:sequence>
          <xsd:element ref="pc:Terms" minOccurs="0" maxOccurs="1"/>
        </xsd:sequence>
      </xsd:complexType>
    </xsd:element>
    <xsd:element name="MediaServiceGenerationTime" ma:index="52" nillable="true" ma:displayName="MediaServiceGenerationTime" ma:hidden="true" ma:internalName="MediaServiceGenerationTime" ma:readOnly="true">
      <xsd:simpleType>
        <xsd:restriction base="dms:Text"/>
      </xsd:simpleType>
    </xsd:element>
    <xsd:element name="MediaServiceEventHashCode" ma:index="53" nillable="true" ma:displayName="MediaServiceEventHashCode" ma:hidden="true" ma:internalName="MediaServiceEventHashCode" ma:readOnly="true">
      <xsd:simpleType>
        <xsd:restriction base="dms:Text"/>
      </xsd:simpleType>
    </xsd:element>
    <xsd:element name="MediaServiceObjectDetectorVersions" ma:index="54" nillable="true" ma:displayName="MediaServiceObjectDetectorVersions" ma:hidden="true" ma:indexed="true" ma:internalName="MediaServiceObjectDetectorVersions" ma:readOnly="true">
      <xsd:simpleType>
        <xsd:restriction base="dms:Text"/>
      </xsd:simpleType>
    </xsd:element>
    <xsd:element name="MediaServiceSearchProperties" ma:index="55" nillable="true" ma:displayName="MediaServiceSearchProperties" ma:hidden="true" ma:internalName="MediaServiceSearchProperties" ma:readOnly="true">
      <xsd:simpleType>
        <xsd:restriction base="dms:Note"/>
      </xsd:simpleType>
    </xsd:element>
    <xsd:element name="MediaServiceOCR" ma:index="5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F259AB-62CC-4105-8C5C-B60B35B8723A}">
  <ds:schemaRefs>
    <ds:schemaRef ds:uri="http://www.w3.org/XML/1998/namespace"/>
    <ds:schemaRef ds:uri="http://schemas.microsoft.com/office/2006/documentManagement/types"/>
    <ds:schemaRef ds:uri="http://purl.org/dc/elements/1.1/"/>
    <ds:schemaRef ds:uri="http://purl.org/dc/terms/"/>
    <ds:schemaRef ds:uri="4db44251-9133-44d5-808b-68215486fcb1"/>
    <ds:schemaRef ds:uri="http://schemas.microsoft.com/office/infopath/2007/PartnerControls"/>
    <ds:schemaRef ds:uri="3388c2f0-f6ac-4d17-9016-ca5eb1cd3415"/>
    <ds:schemaRef ds:uri="http://schemas.openxmlformats.org/package/2006/metadata/core-properties"/>
    <ds:schemaRef ds:uri="c91a514c-9034-4fa3-897a-8352025b26ed"/>
    <ds:schemaRef ds:uri="http://purl.org/dc/dcmitype/"/>
    <ds:schemaRef ds:uri="725c79e5-42ce-4aa0-ac78-b6418001f0d2"/>
    <ds:schemaRef ds:uri="15ffb055-6eb4-45a1-bc20-bf2ac0d420da"/>
    <ds:schemaRef ds:uri="4f9c820c-e7e2-444d-97ee-45f2b3485c1d"/>
    <ds:schemaRef ds:uri="http://schemas.microsoft.com/office/2006/metadata/properties"/>
  </ds:schemaRefs>
</ds:datastoreItem>
</file>

<file path=customXml/itemProps2.xml><?xml version="1.0" encoding="utf-8"?>
<ds:datastoreItem xmlns:ds="http://schemas.openxmlformats.org/officeDocument/2006/customXml" ds:itemID="{77962926-CFE5-42A7-AB28-5912269BA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44251-9133-44d5-808b-68215486fcb1"/>
    <ds:schemaRef ds:uri="4f9c820c-e7e2-444d-97ee-45f2b3485c1d"/>
    <ds:schemaRef ds:uri="15ffb055-6eb4-45a1-bc20-bf2ac0d420da"/>
    <ds:schemaRef ds:uri="725c79e5-42ce-4aa0-ac78-b6418001f0d2"/>
    <ds:schemaRef ds:uri="c91a514c-9034-4fa3-897a-8352025b26ed"/>
    <ds:schemaRef ds:uri="3388c2f0-f6ac-4d17-9016-ca5eb1cd34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A4D106-E9CF-4D4C-A266-E0E8E331BA43}">
  <ds:schemaRefs>
    <ds:schemaRef ds:uri="http://schemas.microsoft.com/sharepoint/events"/>
  </ds:schemaRefs>
</ds:datastoreItem>
</file>

<file path=customXml/itemProps4.xml><?xml version="1.0" encoding="utf-8"?>
<ds:datastoreItem xmlns:ds="http://schemas.openxmlformats.org/officeDocument/2006/customXml" ds:itemID="{6B19CE17-4292-43BB-AF93-36264F522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1456</TotalTime>
  <Words>963</Words>
  <Application>Microsoft Office PowerPoint</Application>
  <PresentationFormat>Widescreen</PresentationFormat>
  <Paragraphs>323</Paragraphs>
  <Slides>22</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Arial</vt:lpstr>
      <vt:lpstr>Calibri</vt:lpstr>
      <vt:lpstr>Corbel</vt:lpstr>
      <vt:lpstr>Euphemia</vt:lpstr>
      <vt:lpstr>Tw Cen MT</vt:lpstr>
      <vt:lpstr>Wingdings</vt:lpstr>
      <vt:lpstr>Port Otago PPT - ALL SLIDES</vt:lpstr>
      <vt:lpstr>1_Port Otago PPT - ALL SLIDES</vt:lpstr>
      <vt:lpstr>ORC half year update</vt:lpstr>
      <vt:lpstr>Agenda</vt:lpstr>
      <vt:lpstr>PowerPoint Presentation</vt:lpstr>
      <vt:lpstr>Your input</vt:lpstr>
      <vt:lpstr>Port Otago decarbonisation roadmap</vt:lpstr>
      <vt:lpstr>Health &amp; Safety Strategic Framework</vt:lpstr>
      <vt:lpstr>Dredge JV</vt:lpstr>
      <vt:lpstr>Port Otago and Napier Port </vt:lpstr>
      <vt:lpstr>Dunedin Ground Lease Strategy</vt:lpstr>
      <vt:lpstr>Progress</vt:lpstr>
      <vt:lpstr>Port Otago land divested</vt:lpstr>
      <vt:lpstr>Inland Port/Logistics hub – Southern Link</vt:lpstr>
      <vt:lpstr>RML- complete –rent $680kpa</vt:lpstr>
      <vt:lpstr>Whare Runaka</vt:lpstr>
      <vt:lpstr>Container TEU</vt:lpstr>
      <vt:lpstr>Cruise</vt:lpstr>
      <vt:lpstr>Bulk tonnes</vt:lpstr>
      <vt:lpstr>Investment property</vt:lpstr>
      <vt:lpstr>Group financials</vt:lpstr>
      <vt:lpstr>Balance sheet strength</vt:lpstr>
      <vt:lpstr>Risks/opportunities in the medium term </vt:lpstr>
      <vt:lpstr>Feedback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Te Rapa Gateway</dc:title>
  <dc:creator>Kevin Winders</dc:creator>
  <cp:lastModifiedBy>Jodi Taylor</cp:lastModifiedBy>
  <cp:revision>29</cp:revision>
  <cp:lastPrinted>2023-12-06T00:46:14Z</cp:lastPrinted>
  <dcterms:created xsi:type="dcterms:W3CDTF">2022-05-15T22:13:01Z</dcterms:created>
  <dcterms:modified xsi:type="dcterms:W3CDTF">2025-03-04T03:47:33Z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Url">
    <vt:lpwstr>https://portotago.sharepoint.com/sites/Board/_layouts/15/DocIdRedir.aspx?ID=QJTXJAACRVFD-1290666378-1086, QJTXJAACRVFD-1290666378-1086</vt:lpwstr>
  </property>
  <property fmtid="{D5CDD505-2E9C-101B-9397-08002B2CF9AE}" pid="4" name="_dlc_DocId">
    <vt:lpwstr>QJTXJAACRVFD-1290666378-1086</vt:lpwstr>
  </property>
  <property fmtid="{D5CDD505-2E9C-101B-9397-08002B2CF9AE}" pid="5" name="_dlc_DocIdItemGuid">
    <vt:lpwstr>bb094dfb-18bd-4d24-9eac-0f603573378b</vt:lpwstr>
  </property>
  <property fmtid="{D5CDD505-2E9C-101B-9397-08002B2CF9AE}" pid="6" name="ContentTypeId">
    <vt:lpwstr>0x01010034F701DC77E2364AB6515E8B01A416D8</vt:lpwstr>
  </property>
</Properties>
</file>