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34_F5559E1.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3B_F5559E1.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49_BE5AE82E.xml" ContentType="application/vnd.ms-powerpoint.comments+xml"/>
  <Override PartName="/ppt/notesSlides/notesSlide17.xml" ContentType="application/vnd.openxmlformats-officedocument.presentationml.notesSlide+xml"/>
  <Override PartName="/ppt/comments/modernComment_13F_F5559E1.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5"/>
  </p:sldMasterIdLst>
  <p:notesMasterIdLst>
    <p:notesMasterId r:id="rId35"/>
  </p:notesMasterIdLst>
  <p:handoutMasterIdLst>
    <p:handoutMasterId r:id="rId36"/>
  </p:handoutMasterIdLst>
  <p:sldIdLst>
    <p:sldId id="277" r:id="rId6"/>
    <p:sldId id="307" r:id="rId7"/>
    <p:sldId id="308" r:id="rId8"/>
    <p:sldId id="309" r:id="rId9"/>
    <p:sldId id="310" r:id="rId10"/>
    <p:sldId id="311" r:id="rId11"/>
    <p:sldId id="312" r:id="rId12"/>
    <p:sldId id="285" r:id="rId13"/>
    <p:sldId id="313" r:id="rId14"/>
    <p:sldId id="314" r:id="rId15"/>
    <p:sldId id="315" r:id="rId16"/>
    <p:sldId id="323" r:id="rId17"/>
    <p:sldId id="316" r:id="rId18"/>
    <p:sldId id="327" r:id="rId19"/>
    <p:sldId id="328" r:id="rId20"/>
    <p:sldId id="329" r:id="rId21"/>
    <p:sldId id="319" r:id="rId22"/>
    <p:sldId id="325" r:id="rId23"/>
    <p:sldId id="330" r:id="rId24"/>
    <p:sldId id="317" r:id="rId25"/>
    <p:sldId id="326" r:id="rId26"/>
    <p:sldId id="331" r:id="rId27"/>
    <p:sldId id="324" r:id="rId28"/>
    <p:sldId id="318" r:id="rId29"/>
    <p:sldId id="332" r:id="rId30"/>
    <p:sldId id="320" r:id="rId31"/>
    <p:sldId id="321" r:id="rId32"/>
    <p:sldId id="322" r:id="rId33"/>
    <p:sldId id="283" r:id="rId34"/>
  </p:sldIdLst>
  <p:sldSz cx="9144000" cy="5143500" type="screen16x9"/>
  <p:notesSz cx="6858000" cy="9144000"/>
  <p:embeddedFontLst>
    <p:embeddedFont>
      <p:font typeface="Arial Narrow" panose="020B0606020202030204" pitchFamily="34" charset="0"/>
      <p:regular r:id="rId37"/>
      <p:bold r:id="rId38"/>
      <p:italic r:id="rId39"/>
      <p:boldItalic r:id="rId40"/>
    </p:embeddedFont>
    <p:embeddedFont>
      <p:font typeface="Source Sans Pro" panose="020B0503030403020204" pitchFamily="34" charset="0"/>
      <p:regular r:id="rId41"/>
      <p:bold r:id="rId42"/>
      <p:italic r:id="rId43"/>
      <p:boldItalic r:id="rId44"/>
    </p:embeddedFont>
    <p:embeddedFont>
      <p:font typeface="Source Sans Pro Bold" panose="020B0703030403020204" charset="0"/>
      <p:bold r:id="rId45"/>
    </p:embeddedFont>
    <p:embeddedFont>
      <p:font typeface="Source Sans Pro Semibold" panose="020B0603030403020204" pitchFamily="34" charset="0"/>
      <p:bold r:id="rId46"/>
      <p:boldItalic r:id="rId47"/>
    </p:embeddedFont>
  </p:embeddedFontLst>
  <p:defaultTextStyle>
    <a:defPPr>
      <a:defRPr lang="en-US"/>
    </a:defPPr>
    <a:lvl1pPr marL="0" algn="l" defTabSz="389626" rtl="0" eaLnBrk="1" latinLnBrk="0" hangingPunct="1">
      <a:defRPr sz="1534" kern="1200">
        <a:solidFill>
          <a:schemeClr val="tx1"/>
        </a:solidFill>
        <a:latin typeface="+mn-lt"/>
        <a:ea typeface="+mn-ea"/>
        <a:cs typeface="+mn-cs"/>
      </a:defRPr>
    </a:lvl1pPr>
    <a:lvl2pPr marL="389626" algn="l" defTabSz="389626" rtl="0" eaLnBrk="1" latinLnBrk="0" hangingPunct="1">
      <a:defRPr sz="1534" kern="1200">
        <a:solidFill>
          <a:schemeClr val="tx1"/>
        </a:solidFill>
        <a:latin typeface="+mn-lt"/>
        <a:ea typeface="+mn-ea"/>
        <a:cs typeface="+mn-cs"/>
      </a:defRPr>
    </a:lvl2pPr>
    <a:lvl3pPr marL="779252" algn="l" defTabSz="389626" rtl="0" eaLnBrk="1" latinLnBrk="0" hangingPunct="1">
      <a:defRPr sz="1534" kern="1200">
        <a:solidFill>
          <a:schemeClr val="tx1"/>
        </a:solidFill>
        <a:latin typeface="+mn-lt"/>
        <a:ea typeface="+mn-ea"/>
        <a:cs typeface="+mn-cs"/>
      </a:defRPr>
    </a:lvl3pPr>
    <a:lvl4pPr marL="1168878" algn="l" defTabSz="389626" rtl="0" eaLnBrk="1" latinLnBrk="0" hangingPunct="1">
      <a:defRPr sz="1534" kern="1200">
        <a:solidFill>
          <a:schemeClr val="tx1"/>
        </a:solidFill>
        <a:latin typeface="+mn-lt"/>
        <a:ea typeface="+mn-ea"/>
        <a:cs typeface="+mn-cs"/>
      </a:defRPr>
    </a:lvl4pPr>
    <a:lvl5pPr marL="1558503" algn="l" defTabSz="389626" rtl="0" eaLnBrk="1" latinLnBrk="0" hangingPunct="1">
      <a:defRPr sz="1534" kern="1200">
        <a:solidFill>
          <a:schemeClr val="tx1"/>
        </a:solidFill>
        <a:latin typeface="+mn-lt"/>
        <a:ea typeface="+mn-ea"/>
        <a:cs typeface="+mn-cs"/>
      </a:defRPr>
    </a:lvl5pPr>
    <a:lvl6pPr marL="1948129" algn="l" defTabSz="389626" rtl="0" eaLnBrk="1" latinLnBrk="0" hangingPunct="1">
      <a:defRPr sz="1534" kern="1200">
        <a:solidFill>
          <a:schemeClr val="tx1"/>
        </a:solidFill>
        <a:latin typeface="+mn-lt"/>
        <a:ea typeface="+mn-ea"/>
        <a:cs typeface="+mn-cs"/>
      </a:defRPr>
    </a:lvl6pPr>
    <a:lvl7pPr marL="2337755" algn="l" defTabSz="389626" rtl="0" eaLnBrk="1" latinLnBrk="0" hangingPunct="1">
      <a:defRPr sz="1534" kern="1200">
        <a:solidFill>
          <a:schemeClr val="tx1"/>
        </a:solidFill>
        <a:latin typeface="+mn-lt"/>
        <a:ea typeface="+mn-ea"/>
        <a:cs typeface="+mn-cs"/>
      </a:defRPr>
    </a:lvl7pPr>
    <a:lvl8pPr marL="2727381" algn="l" defTabSz="389626" rtl="0" eaLnBrk="1" latinLnBrk="0" hangingPunct="1">
      <a:defRPr sz="1534" kern="1200">
        <a:solidFill>
          <a:schemeClr val="tx1"/>
        </a:solidFill>
        <a:latin typeface="+mn-lt"/>
        <a:ea typeface="+mn-ea"/>
        <a:cs typeface="+mn-cs"/>
      </a:defRPr>
    </a:lvl8pPr>
    <a:lvl9pPr marL="3117007" algn="l" defTabSz="389626" rtl="0" eaLnBrk="1" latinLnBrk="0" hangingPunct="1">
      <a:defRPr sz="1534"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1DCC6C-0BE5-E821-1853-5E6DFAE53916}" name="Titus Naidoo" initials="TN" userId="S::Titus.Naidoo@orc.govt.nz::ae853a25-c1c1-4d61-891a-dbe41e304721" providerId="AD"/>
  <p188:author id="{38FA9EDF-6D8E-DCE7-B63D-0B3F0EDA0D60}" name="Tom Dyer" initials="TD" userId="S::tom.dyer@orc.govt.nz::403eb8ca-f335-4e5d-986e-fe0dcda931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C000"/>
    <a:srgbClr val="0073A0"/>
    <a:srgbClr val="003E60"/>
    <a:srgbClr val="0A395B"/>
    <a:srgbClr val="FFE000"/>
    <a:srgbClr val="EAECED"/>
    <a:srgbClr val="0096FF"/>
    <a:srgbClr val="00508F"/>
    <a:srgbClr val="03508F"/>
    <a:srgbClr val="0052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6A88EC-7755-4931-AFAB-6186256CFEA4}" v="11" dt="2026-08-26T02:31:21.445"/>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2376" autoAdjust="0"/>
  </p:normalViewPr>
  <p:slideViewPr>
    <p:cSldViewPr snapToGrid="0">
      <p:cViewPr varScale="1">
        <p:scale>
          <a:sx n="120" d="100"/>
          <a:sy n="120" d="100"/>
        </p:scale>
        <p:origin x="1344" y="96"/>
      </p:cViewPr>
      <p:guideLst/>
    </p:cSldViewPr>
  </p:slideViewPr>
  <p:outlineViewPr>
    <p:cViewPr>
      <p:scale>
        <a:sx n="33" d="100"/>
        <a:sy n="33" d="100"/>
      </p:scale>
      <p:origin x="0" y="0"/>
    </p:cViewPr>
  </p:outlineViewPr>
  <p:notesTextViewPr>
    <p:cViewPr>
      <p:scale>
        <a:sx n="115" d="100"/>
        <a:sy n="11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3.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microsoft.com/office/2018/10/relationships/authors" Target="authors.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8.fntdata"/><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5.xml"/><Relationship Id="rId41"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49" Type="http://schemas.openxmlformats.org/officeDocument/2006/relationships/viewProps" Target="viewProps.xml"/></Relationships>
</file>

<file path=ppt/comments/modernComment_134_F5559E1.xml><?xml version="1.0" encoding="utf-8"?>
<p188:cmLst xmlns:a="http://schemas.openxmlformats.org/drawingml/2006/main" xmlns:r="http://schemas.openxmlformats.org/officeDocument/2006/relationships" xmlns:p188="http://schemas.microsoft.com/office/powerpoint/2018/8/main">
  <p188:cm id="{C67023AD-C77C-494B-A5AE-A3A3471C7286}" authorId="{38FA9EDF-6D8E-DCE7-B63D-0B3F0EDA0D60}" status="resolved" created="2026-08-04T01:42:08.189" complete="100000">
    <ac:txMkLst xmlns:ac="http://schemas.microsoft.com/office/drawing/2013/main/command">
      <pc:docMk xmlns:pc="http://schemas.microsoft.com/office/powerpoint/2013/main/command"/>
      <pc:sldMk xmlns:pc="http://schemas.microsoft.com/office/powerpoint/2013/main/command" cId="257251809" sldId="308"/>
      <ac:spMk id="6" creationId="{00000000-0000-0000-0000-000000000000}"/>
      <ac:txMk cp="31" len="1">
        <ac:context len="81" hash="364838206"/>
      </ac:txMk>
    </ac:txMkLst>
    <p188:pos x="3619499" y="139211"/>
    <p188:txBody>
      <a:bodyPr/>
      <a:lstStyle/>
      <a:p>
        <a:r>
          <a:rPr lang="en-US"/>
          <a:t>informing?</a:t>
        </a:r>
      </a:p>
    </p188:txBody>
    <p188:extLst>
      <p:ext xmlns:p="http://schemas.openxmlformats.org/presentationml/2006/main" uri="{57CB4572-C831-44C2-8A1C-0ADB6CCDFE69}">
        <p223:reactions xmlns:p223="http://schemas.microsoft.com/office/powerpoint/2022/03/main">
          <p223:rxn type="👍">
            <p223:instance time="2026-08-04T20:56:56.159" authorId="{CF1DCC6C-0BE5-E821-1853-5E6DFAE53916}"/>
          </p223:rxn>
        </p223:reactions>
      </p:ext>
    </p188:extLst>
  </p188:cm>
  <p188:cm id="{4FEA6AF3-3236-448C-97BF-208FE5B52184}" authorId="{38FA9EDF-6D8E-DCE7-B63D-0B3F0EDA0D60}" status="resolved" created="2026-08-04T01:43:11.378" complete="100000">
    <ac:txMkLst xmlns:ac="http://schemas.microsoft.com/office/drawing/2013/main/command">
      <pc:docMk xmlns:pc="http://schemas.microsoft.com/office/powerpoint/2013/main/command"/>
      <pc:sldMk xmlns:pc="http://schemas.microsoft.com/office/powerpoint/2013/main/command" cId="257251809" sldId="308"/>
      <ac:spMk id="6" creationId="{00000000-0000-0000-0000-000000000000}"/>
      <ac:txMk cp="60" len="8">
        <ac:context len="81" hash="364838206"/>
      </ac:txMk>
    </ac:txMkLst>
    <p188:pos x="4681903" y="139211"/>
    <p188:txBody>
      <a:bodyPr/>
      <a:lstStyle/>
      <a:p>
        <a:r>
          <a:rPr lang="en-US"/>
          <a:t>Suggest shorten to IS here and use IS throughout</a:t>
        </a:r>
      </a:p>
    </p188:txBody>
    <p188:extLst>
      <p:ext xmlns:p="http://schemas.openxmlformats.org/presentationml/2006/main" uri="{57CB4572-C831-44C2-8A1C-0ADB6CCDFE69}">
        <p223:reactions xmlns:p223="http://schemas.microsoft.com/office/powerpoint/2022/03/main">
          <p223:rxn type="👍">
            <p223:instance time="2026-08-04T20:57:39.514" authorId="{CF1DCC6C-0BE5-E821-1853-5E6DFAE53916}"/>
          </p223:rxn>
        </p223:reactions>
      </p:ext>
    </p188:extLst>
  </p188:cm>
</p188:cmLst>
</file>

<file path=ppt/comments/modernComment_13B_F5559E1.xml><?xml version="1.0" encoding="utf-8"?>
<p188:cmLst xmlns:a="http://schemas.openxmlformats.org/drawingml/2006/main" xmlns:r="http://schemas.openxmlformats.org/officeDocument/2006/relationships" xmlns:p188="http://schemas.microsoft.com/office/powerpoint/2018/8/main">
  <p188:cm id="{BEA28480-6CEE-4709-AD9A-51192205E646}" authorId="{38FA9EDF-6D8E-DCE7-B63D-0B3F0EDA0D60}" status="resolved" created="2026-08-04T02:31:41.780" complete="100000">
    <ac:txMkLst xmlns:ac="http://schemas.microsoft.com/office/drawing/2013/main/command">
      <pc:docMk xmlns:pc="http://schemas.microsoft.com/office/powerpoint/2013/main/command"/>
      <pc:sldMk xmlns:pc="http://schemas.microsoft.com/office/powerpoint/2013/main/command" cId="257251809" sldId="315"/>
      <ac:spMk id="6" creationId="{00000000-0000-0000-0000-000000000000}"/>
      <ac:txMk cp="53">
        <ac:context len="109" hash="264242062"/>
      </ac:txMk>
    </ac:txMkLst>
    <p188:pos x="769326" y="1809749"/>
    <p188:replyLst>
      <p188:reply id="{C589E409-7A79-4670-8966-9FEDDA0B3800}" authorId="{CF1DCC6C-0BE5-E821-1853-5E6DFAE53916}" created="2026-08-04T21:33:30.521">
        <p188:txBody>
          <a:bodyPr/>
          <a:lstStyle/>
          <a:p>
            <a:r>
              <a:rPr lang="en-NZ"/>
              <a:t>Updated</a:t>
            </a:r>
          </a:p>
        </p188:txBody>
      </p188:reply>
    </p188:replyLst>
    <p188:txBody>
      <a:bodyPr/>
      <a:lstStyle/>
      <a:p>
        <a:r>
          <a:rPr lang="en-US"/>
          <a:t>the 9 includes the Shotover and Lower Waitaki? framed here as additional to</a:t>
        </a:r>
      </a:p>
    </p188:txBody>
    <p188:extLst>
      <p:ext xmlns:p="http://schemas.openxmlformats.org/presentationml/2006/main" uri="{57CB4572-C831-44C2-8A1C-0ADB6CCDFE69}">
        <p223:reactions xmlns:p223="http://schemas.microsoft.com/office/powerpoint/2022/03/main">
          <p223:rxn type="👍">
            <p223:instance time="2026-08-04T20:58:47.655" authorId="{CF1DCC6C-0BE5-E821-1853-5E6DFAE53916}"/>
          </p223:rxn>
        </p223:reactions>
      </p:ext>
    </p188:extLst>
  </p188:cm>
</p188:cmLst>
</file>

<file path=ppt/comments/modernComment_13F_F5559E1.xml><?xml version="1.0" encoding="utf-8"?>
<p188:cmLst xmlns:a="http://schemas.openxmlformats.org/drawingml/2006/main" xmlns:r="http://schemas.openxmlformats.org/officeDocument/2006/relationships" xmlns:p188="http://schemas.microsoft.com/office/powerpoint/2018/8/main">
  <p188:cm id="{171748B5-8056-4040-9CF5-75B6E4C6E6ED}" authorId="{38FA9EDF-6D8E-DCE7-B63D-0B3F0EDA0D60}" status="resolved" created="2026-08-04T02:35:48.224" complete="100000">
    <ac:txMkLst xmlns:ac="http://schemas.microsoft.com/office/drawing/2013/main/command">
      <pc:docMk xmlns:pc="http://schemas.microsoft.com/office/powerpoint/2013/main/command"/>
      <pc:sldMk xmlns:pc="http://schemas.microsoft.com/office/powerpoint/2013/main/command" cId="257251809" sldId="319"/>
      <ac:spMk id="7" creationId="{00000000-0000-0000-0000-000000000000}"/>
      <ac:txMk cp="29">
        <ac:context len="421" hash="1509712955"/>
      </ac:txMk>
    </ac:txMkLst>
    <p188:pos x="3861288" y="468923"/>
    <p188:replyLst>
      <p188:reply id="{CD4196E7-62BC-4239-83FB-FDCED2140272}" authorId="{CF1DCC6C-0BE5-E821-1853-5E6DFAE53916}" created="2026-08-04T22:01:58.557">
        <p188:txBody>
          <a:bodyPr/>
          <a:lstStyle/>
          <a:p>
            <a:r>
              <a:rPr lang="en-NZ"/>
              <a:t>Not quite in harm's way, because the schemes protect them. Rather, more people and property whose protection depends on the schemes performing, so the consequences if a scheme is overwhelmed keep growing.  
I see the ambiguity-updated wording</a:t>
            </a:r>
          </a:p>
        </p188:txBody>
      </p188:reply>
    </p188:replyLst>
    <p188:txBody>
      <a:bodyPr/>
      <a:lstStyle/>
      <a:p>
        <a:r>
          <a:rPr lang="en-US"/>
          <a:t>do we mean more people in harms way?</a:t>
        </a:r>
      </a:p>
    </p188:txBody>
    <p188:extLst>
      <p:ext xmlns:p="http://schemas.openxmlformats.org/presentationml/2006/main" uri="{57CB4572-C831-44C2-8A1C-0ADB6CCDFE69}">
        <p223:reactions xmlns:p223="http://schemas.microsoft.com/office/powerpoint/2022/03/main">
          <p223:rxn type="👍">
            <p223:instance time="2026-08-04T22:22:24.714" authorId="{CF1DCC6C-0BE5-E821-1853-5E6DFAE53916}"/>
          </p223:rxn>
        </p223:reactions>
      </p:ext>
    </p188:extLst>
  </p188:cm>
  <p188:cm id="{5F2C052D-4576-4EED-A983-DF72E8F2E708}" authorId="{38FA9EDF-6D8E-DCE7-B63D-0B3F0EDA0D60}" status="resolved" created="2026-08-04T02:38:29.072" complete="100000">
    <ac:txMkLst xmlns:ac="http://schemas.microsoft.com/office/drawing/2013/main/command">
      <pc:docMk xmlns:pc="http://schemas.microsoft.com/office/powerpoint/2013/main/command"/>
      <pc:sldMk xmlns:pc="http://schemas.microsoft.com/office/powerpoint/2013/main/command" cId="257251809" sldId="319"/>
      <ac:spMk id="7" creationId="{00000000-0000-0000-0000-000000000000}"/>
      <ac:txMk cp="152" len="268">
        <ac:context len="421" hash="1509712955"/>
      </ac:txMk>
    </ac:txMkLst>
    <p188:pos x="1487365" y="1179634"/>
    <p188:replyLst>
      <p188:reply id="{AE8F413B-8786-4EE4-BD2C-BBDE99038BFF}" authorId="{CF1DCC6C-0BE5-E821-1853-5E6DFAE53916}" created="2026-08-04T22:21:17.554">
        <p188:txBody>
          <a:bodyPr/>
          <a:lstStyle/>
          <a:p>
            <a:r>
              <a:rPr lang="en-NZ"/>
              <a:t>Expanded</a:t>
            </a:r>
          </a:p>
        </p188:txBody>
      </p188:reply>
    </p188:replyLst>
    <p188:txBody>
      <a:bodyPr/>
      <a:lstStyle/>
      <a:p>
        <a:r>
          <a:rPr lang="en-US"/>
          <a:t>this may need some expansion?</a:t>
        </a:r>
      </a:p>
    </p188:txBody>
    <p188:extLst>
      <p:ext xmlns:p="http://schemas.openxmlformats.org/presentationml/2006/main" uri="{57CB4572-C831-44C2-8A1C-0ADB6CCDFE69}">
        <p223:reactions xmlns:p223="http://schemas.microsoft.com/office/powerpoint/2022/03/main">
          <p223:rxn type="👍">
            <p223:instance time="2026-08-04T22:22:23.360" authorId="{CF1DCC6C-0BE5-E821-1853-5E6DFAE53916}"/>
          </p223:rxn>
        </p223:reactions>
      </p:ext>
    </p188:extLst>
  </p188:cm>
</p188:cmLst>
</file>

<file path=ppt/comments/modernComment_149_BE5AE82E.xml><?xml version="1.0" encoding="utf-8"?>
<p188:cmLst xmlns:a="http://schemas.openxmlformats.org/drawingml/2006/main" xmlns:r="http://schemas.openxmlformats.org/officeDocument/2006/relationships" xmlns:p188="http://schemas.microsoft.com/office/powerpoint/2018/8/main">
  <p188:cm id="{A577E7E5-E056-4A62-9880-1AD853F57A9C}" authorId="{38FA9EDF-6D8E-DCE7-B63D-0B3F0EDA0D60}" status="resolved" created="2026-08-04T02:34:55.254" complete="100000">
    <ac:txMkLst xmlns:ac="http://schemas.microsoft.com/office/drawing/2013/main/command">
      <pc:docMk xmlns:pc="http://schemas.microsoft.com/office/powerpoint/2013/main/command"/>
      <pc:sldMk xmlns:pc="http://schemas.microsoft.com/office/powerpoint/2013/main/command" cId="3193628718" sldId="329"/>
      <ac:spMk id="13" creationId="{00000000-0000-0000-0000-000000000000}"/>
      <ac:txMk cp="0" len="260">
        <ac:context len="261" hash="77233543"/>
      </ac:txMk>
    </ac:txMkLst>
    <p188:pos x="2088173" y="351692"/>
    <p188:replyLst>
      <p188:reply id="{DD098D2A-8781-4183-AAB6-BDBE5CA210FA}" authorId="{CF1DCC6C-0BE5-E821-1853-5E6DFAE53916}" created="2026-08-04T23:44:10.410">
        <p188:txBody>
          <a:bodyPr/>
          <a:lstStyle/>
          <a:p>
            <a:r>
              <a:rPr lang="en-NZ"/>
              <a:t>Both. Planning is part of it, but the same uncertainty applies to who influences where growth goes, who owns and maintains which assets, and who carries the residual risk when a scheme reaches its limits.
Updated wording.</a:t>
            </a:r>
          </a:p>
        </p188:txBody>
      </p188:reply>
    </p188:replyLst>
    <p188:txBody>
      <a:bodyPr/>
      <a:lstStyle/>
      <a:p>
        <a:r>
          <a:rPr lang="en-US"/>
          <a:t>is this specifically accountability to for planning decisions? or more general accountability?</a:t>
        </a:r>
      </a:p>
    </p188:txBody>
    <p188:extLst>
      <p:ext xmlns:p="http://schemas.openxmlformats.org/presentationml/2006/main" uri="{57CB4572-C831-44C2-8A1C-0ADB6CCDFE69}">
        <p223:reactions xmlns:p223="http://schemas.microsoft.com/office/powerpoint/2022/03/main">
          <p223:rxn type="👍">
            <p223:instance time="2026-08-04T23:44:18.660" authorId="{CF1DCC6C-0BE5-E821-1853-5E6DFAE53916}"/>
          </p223:rxn>
        </p223:reactions>
      </p:ext>
    </p188:extLst>
  </p188:cm>
</p188:cmLst>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8E87F6-75C0-415B-9D43-46E86947F3AA}" type="doc">
      <dgm:prSet loTypeId="urn:microsoft.com/office/officeart/2005/8/layout/vProcess5" loCatId="process" qsTypeId="urn:microsoft.com/office/officeart/2005/8/quickstyle/simple1" qsCatId="simple" csTypeId="urn:microsoft.com/office/officeart/2005/8/colors/accent1_1" csCatId="accent1" phldr="1"/>
      <dgm:spPr/>
      <dgm:t>
        <a:bodyPr/>
        <a:lstStyle/>
        <a:p>
          <a:endParaRPr lang="en-NZ"/>
        </a:p>
      </dgm:t>
    </dgm:pt>
    <dgm:pt modelId="{C14DC7CB-B4F7-4247-A230-786CAA87C782}">
      <dgm:prSet phldrT="[Text]"/>
      <dgm:spPr>
        <a:solidFill>
          <a:srgbClr val="003E60"/>
        </a:solidFill>
      </dgm:spPr>
      <dgm:t>
        <a:bodyPr/>
        <a:lstStyle/>
        <a:p>
          <a:r>
            <a:rPr lang="en-NZ">
              <a:solidFill>
                <a:schemeClr val="bg1"/>
              </a:solidFill>
              <a:latin typeface="Source Sans Pro Semibold"/>
            </a:rPr>
            <a:t>ORC Strategic Directions</a:t>
          </a:r>
        </a:p>
        <a:p>
          <a:r>
            <a:rPr lang="en-NZ">
              <a:solidFill>
                <a:schemeClr val="bg1"/>
              </a:solidFill>
              <a:latin typeface="Source Sans Pro"/>
            </a:rPr>
            <a:t>Vision and goals</a:t>
          </a:r>
          <a:endParaRPr lang="en-NZ">
            <a:solidFill>
              <a:schemeClr val="bg1"/>
            </a:solidFill>
          </a:endParaRPr>
        </a:p>
      </dgm:t>
    </dgm:pt>
    <dgm:pt modelId="{8564E129-8832-456A-A646-37A4AF938C8B}" type="parTrans" cxnId="{F2ADC3C1-0B75-47CC-AA0F-482D1F0AE360}">
      <dgm:prSet/>
      <dgm:spPr/>
      <dgm:t>
        <a:bodyPr/>
        <a:lstStyle/>
        <a:p>
          <a:endParaRPr lang="en-NZ"/>
        </a:p>
      </dgm:t>
    </dgm:pt>
    <dgm:pt modelId="{A2708CE7-F41E-43CF-B771-61468D3545FA}" type="sibTrans" cxnId="{F2ADC3C1-0B75-47CC-AA0F-482D1F0AE360}">
      <dgm:prSet/>
      <dgm:spPr/>
      <dgm:t>
        <a:bodyPr/>
        <a:lstStyle/>
        <a:p>
          <a:endParaRPr lang="en-NZ"/>
        </a:p>
      </dgm:t>
    </dgm:pt>
    <dgm:pt modelId="{8F4E6D76-8277-4B69-9A31-0DC6C12809A9}">
      <dgm:prSet phldrT="[Text]"/>
      <dgm:spPr>
        <a:solidFill>
          <a:srgbClr val="0073A0"/>
        </a:solidFill>
      </dgm:spPr>
      <dgm:t>
        <a:bodyPr/>
        <a:lstStyle/>
        <a:p>
          <a:r>
            <a:rPr lang="en-NZ">
              <a:solidFill>
                <a:schemeClr val="bg1"/>
              </a:solidFill>
              <a:latin typeface="Source Sans Pro Semibold"/>
            </a:rPr>
            <a:t>Infrastructure Strategy</a:t>
          </a:r>
        </a:p>
        <a:p>
          <a:r>
            <a:rPr lang="en-NZ">
              <a:solidFill>
                <a:schemeClr val="bg1"/>
              </a:solidFill>
              <a:latin typeface="Source Sans Pro"/>
            </a:rPr>
            <a:t>Issues, options, investment direction</a:t>
          </a:r>
          <a:endParaRPr lang="en-NZ">
            <a:solidFill>
              <a:schemeClr val="bg1"/>
            </a:solidFill>
          </a:endParaRPr>
        </a:p>
      </dgm:t>
    </dgm:pt>
    <dgm:pt modelId="{8CEE144D-ADA4-403D-9DBB-ED9E03317081}" type="parTrans" cxnId="{4D56B88A-E34F-4CC4-BF86-850204F0487A}">
      <dgm:prSet/>
      <dgm:spPr/>
      <dgm:t>
        <a:bodyPr/>
        <a:lstStyle/>
        <a:p>
          <a:endParaRPr lang="en-NZ"/>
        </a:p>
      </dgm:t>
    </dgm:pt>
    <dgm:pt modelId="{F84ED612-DF1E-4CFB-8C68-1E2A7FC40CB0}" type="sibTrans" cxnId="{4D56B88A-E34F-4CC4-BF86-850204F0487A}">
      <dgm:prSet/>
      <dgm:spPr/>
      <dgm:t>
        <a:bodyPr/>
        <a:lstStyle/>
        <a:p>
          <a:endParaRPr lang="en-NZ"/>
        </a:p>
      </dgm:t>
    </dgm:pt>
    <dgm:pt modelId="{8EF49095-F7A0-474E-872A-106DA8756311}">
      <dgm:prSet phldrT="[Text]"/>
      <dgm:spPr>
        <a:solidFill>
          <a:srgbClr val="F9C000"/>
        </a:solidFill>
      </dgm:spPr>
      <dgm:t>
        <a:bodyPr/>
        <a:lstStyle/>
        <a:p>
          <a:r>
            <a:rPr lang="en-NZ">
              <a:solidFill>
                <a:srgbClr val="0A395B"/>
              </a:solidFill>
              <a:latin typeface="Source Sans Pro Semibold"/>
            </a:rPr>
            <a:t>Asset Management Plan</a:t>
          </a:r>
        </a:p>
        <a:p>
          <a:r>
            <a:rPr lang="en-NZ">
              <a:solidFill>
                <a:srgbClr val="1E1F21"/>
              </a:solidFill>
              <a:latin typeface="Source Sans Pro"/>
            </a:rPr>
            <a:t>Detailed tactical plan</a:t>
          </a:r>
          <a:endParaRPr lang="en-NZ"/>
        </a:p>
      </dgm:t>
    </dgm:pt>
    <dgm:pt modelId="{C704793A-4EC2-45DE-AEA1-06201E797C2A}" type="parTrans" cxnId="{A16E4F22-C462-4E23-8522-EE9D51981A38}">
      <dgm:prSet/>
      <dgm:spPr/>
      <dgm:t>
        <a:bodyPr/>
        <a:lstStyle/>
        <a:p>
          <a:endParaRPr lang="en-NZ"/>
        </a:p>
      </dgm:t>
    </dgm:pt>
    <dgm:pt modelId="{FFDC4B29-D2A4-4281-9DE6-4A591A0B847F}" type="sibTrans" cxnId="{A16E4F22-C462-4E23-8522-EE9D51981A38}">
      <dgm:prSet/>
      <dgm:spPr/>
      <dgm:t>
        <a:bodyPr/>
        <a:lstStyle/>
        <a:p>
          <a:endParaRPr lang="en-NZ"/>
        </a:p>
      </dgm:t>
    </dgm:pt>
    <dgm:pt modelId="{EED27267-EC0E-400E-AA35-6C2F28ECBB2B}">
      <dgm:prSet/>
      <dgm:spPr/>
      <dgm:t>
        <a:bodyPr/>
        <a:lstStyle/>
        <a:p>
          <a:pPr marL="0" lvl="0" algn="l" defTabSz="800100">
            <a:lnSpc>
              <a:spcPct val="90000"/>
            </a:lnSpc>
            <a:spcBef>
              <a:spcPct val="0"/>
            </a:spcBef>
            <a:spcAft>
              <a:spcPct val="35000"/>
            </a:spcAft>
            <a:buNone/>
          </a:pPr>
          <a:r>
            <a:rPr lang="en-NZ">
              <a:solidFill>
                <a:srgbClr val="0A395B"/>
              </a:solidFill>
              <a:latin typeface="Source Sans Pro Semibold"/>
            </a:rPr>
            <a:t>Operations and works</a:t>
          </a:r>
        </a:p>
        <a:p>
          <a:pPr marL="0" lvl="0" algn="l" defTabSz="800100">
            <a:lnSpc>
              <a:spcPct val="90000"/>
            </a:lnSpc>
            <a:spcBef>
              <a:spcPct val="0"/>
            </a:spcBef>
            <a:spcAft>
              <a:spcPct val="35000"/>
            </a:spcAft>
            <a:buNone/>
          </a:pPr>
          <a:r>
            <a:rPr lang="en-NZ">
              <a:solidFill>
                <a:srgbClr val="1E1F21"/>
              </a:solidFill>
              <a:latin typeface="Source Sans Pro"/>
            </a:rPr>
            <a:t>Maintenance and day to day delivery</a:t>
          </a:r>
          <a:endParaRPr lang="en-NZ">
            <a:solidFill>
              <a:srgbClr val="0A395B"/>
            </a:solidFill>
            <a:latin typeface="Source Sans Pro Semibold"/>
          </a:endParaRPr>
        </a:p>
      </dgm:t>
    </dgm:pt>
    <dgm:pt modelId="{7466BA13-2A1F-4648-9977-77660B94CFA3}" type="parTrans" cxnId="{A66D079C-75CD-4A1C-9E19-3A8A74C4F513}">
      <dgm:prSet/>
      <dgm:spPr/>
      <dgm:t>
        <a:bodyPr/>
        <a:lstStyle/>
        <a:p>
          <a:endParaRPr lang="en-NZ"/>
        </a:p>
      </dgm:t>
    </dgm:pt>
    <dgm:pt modelId="{FBE14E78-B5E5-4A8E-AFB9-CE967F725476}" type="sibTrans" cxnId="{A66D079C-75CD-4A1C-9E19-3A8A74C4F513}">
      <dgm:prSet/>
      <dgm:spPr/>
      <dgm:t>
        <a:bodyPr/>
        <a:lstStyle/>
        <a:p>
          <a:endParaRPr lang="en-NZ"/>
        </a:p>
      </dgm:t>
    </dgm:pt>
    <dgm:pt modelId="{7631D464-BE30-49D8-B3AB-79AEFF2EECCB}" type="pres">
      <dgm:prSet presAssocID="{DD8E87F6-75C0-415B-9D43-46E86947F3AA}" presName="outerComposite" presStyleCnt="0">
        <dgm:presLayoutVars>
          <dgm:chMax val="5"/>
          <dgm:dir/>
          <dgm:resizeHandles val="exact"/>
        </dgm:presLayoutVars>
      </dgm:prSet>
      <dgm:spPr/>
    </dgm:pt>
    <dgm:pt modelId="{150438DE-2B66-4F6C-88E4-8DFE36B293A6}" type="pres">
      <dgm:prSet presAssocID="{DD8E87F6-75C0-415B-9D43-46E86947F3AA}" presName="dummyMaxCanvas" presStyleCnt="0">
        <dgm:presLayoutVars/>
      </dgm:prSet>
      <dgm:spPr/>
    </dgm:pt>
    <dgm:pt modelId="{81894650-85A3-415D-8E11-393AB1F109B6}" type="pres">
      <dgm:prSet presAssocID="{DD8E87F6-75C0-415B-9D43-46E86947F3AA}" presName="FourNodes_1" presStyleLbl="node1" presStyleIdx="0" presStyleCnt="4">
        <dgm:presLayoutVars>
          <dgm:bulletEnabled val="1"/>
        </dgm:presLayoutVars>
      </dgm:prSet>
      <dgm:spPr/>
    </dgm:pt>
    <dgm:pt modelId="{5811E585-3927-4E0C-9570-DD8919409400}" type="pres">
      <dgm:prSet presAssocID="{DD8E87F6-75C0-415B-9D43-46E86947F3AA}" presName="FourNodes_2" presStyleLbl="node1" presStyleIdx="1" presStyleCnt="4">
        <dgm:presLayoutVars>
          <dgm:bulletEnabled val="1"/>
        </dgm:presLayoutVars>
      </dgm:prSet>
      <dgm:spPr/>
    </dgm:pt>
    <dgm:pt modelId="{48743001-CE7D-426A-BC38-B2C8980E2F6D}" type="pres">
      <dgm:prSet presAssocID="{DD8E87F6-75C0-415B-9D43-46E86947F3AA}" presName="FourNodes_3" presStyleLbl="node1" presStyleIdx="2" presStyleCnt="4">
        <dgm:presLayoutVars>
          <dgm:bulletEnabled val="1"/>
        </dgm:presLayoutVars>
      </dgm:prSet>
      <dgm:spPr/>
    </dgm:pt>
    <dgm:pt modelId="{A33CDF42-D745-4F71-A6EA-FDF24E8CF07B}" type="pres">
      <dgm:prSet presAssocID="{DD8E87F6-75C0-415B-9D43-46E86947F3AA}" presName="FourNodes_4" presStyleLbl="node1" presStyleIdx="3" presStyleCnt="4">
        <dgm:presLayoutVars>
          <dgm:bulletEnabled val="1"/>
        </dgm:presLayoutVars>
      </dgm:prSet>
      <dgm:spPr/>
    </dgm:pt>
    <dgm:pt modelId="{A50A6164-B227-4286-BB2E-E478B2C9ABBE}" type="pres">
      <dgm:prSet presAssocID="{DD8E87F6-75C0-415B-9D43-46E86947F3AA}" presName="FourConn_1-2" presStyleLbl="fgAccFollowNode1" presStyleIdx="0" presStyleCnt="3">
        <dgm:presLayoutVars>
          <dgm:bulletEnabled val="1"/>
        </dgm:presLayoutVars>
      </dgm:prSet>
      <dgm:spPr/>
    </dgm:pt>
    <dgm:pt modelId="{D4F47333-73FF-46AF-B69D-4F5AAA6BD355}" type="pres">
      <dgm:prSet presAssocID="{DD8E87F6-75C0-415B-9D43-46E86947F3AA}" presName="FourConn_2-3" presStyleLbl="fgAccFollowNode1" presStyleIdx="1" presStyleCnt="3">
        <dgm:presLayoutVars>
          <dgm:bulletEnabled val="1"/>
        </dgm:presLayoutVars>
      </dgm:prSet>
      <dgm:spPr/>
    </dgm:pt>
    <dgm:pt modelId="{CC12A186-43C2-43C1-953F-63E3253A4CC9}" type="pres">
      <dgm:prSet presAssocID="{DD8E87F6-75C0-415B-9D43-46E86947F3AA}" presName="FourConn_3-4" presStyleLbl="fgAccFollowNode1" presStyleIdx="2" presStyleCnt="3">
        <dgm:presLayoutVars>
          <dgm:bulletEnabled val="1"/>
        </dgm:presLayoutVars>
      </dgm:prSet>
      <dgm:spPr/>
    </dgm:pt>
    <dgm:pt modelId="{2152CB0B-0568-47C4-A158-3D8BAC6F34ED}" type="pres">
      <dgm:prSet presAssocID="{DD8E87F6-75C0-415B-9D43-46E86947F3AA}" presName="FourNodes_1_text" presStyleLbl="node1" presStyleIdx="3" presStyleCnt="4">
        <dgm:presLayoutVars>
          <dgm:bulletEnabled val="1"/>
        </dgm:presLayoutVars>
      </dgm:prSet>
      <dgm:spPr/>
    </dgm:pt>
    <dgm:pt modelId="{9B6801D9-F6C8-48B2-A147-60952B2A555D}" type="pres">
      <dgm:prSet presAssocID="{DD8E87F6-75C0-415B-9D43-46E86947F3AA}" presName="FourNodes_2_text" presStyleLbl="node1" presStyleIdx="3" presStyleCnt="4">
        <dgm:presLayoutVars>
          <dgm:bulletEnabled val="1"/>
        </dgm:presLayoutVars>
      </dgm:prSet>
      <dgm:spPr/>
    </dgm:pt>
    <dgm:pt modelId="{7C85EF05-0FB4-4781-BDF4-B16D620530F9}" type="pres">
      <dgm:prSet presAssocID="{DD8E87F6-75C0-415B-9D43-46E86947F3AA}" presName="FourNodes_3_text" presStyleLbl="node1" presStyleIdx="3" presStyleCnt="4">
        <dgm:presLayoutVars>
          <dgm:bulletEnabled val="1"/>
        </dgm:presLayoutVars>
      </dgm:prSet>
      <dgm:spPr/>
    </dgm:pt>
    <dgm:pt modelId="{53FB2726-599A-43BE-BE6D-F62C1645F1D2}" type="pres">
      <dgm:prSet presAssocID="{DD8E87F6-75C0-415B-9D43-46E86947F3AA}" presName="FourNodes_4_text" presStyleLbl="node1" presStyleIdx="3" presStyleCnt="4">
        <dgm:presLayoutVars>
          <dgm:bulletEnabled val="1"/>
        </dgm:presLayoutVars>
      </dgm:prSet>
      <dgm:spPr/>
    </dgm:pt>
  </dgm:ptLst>
  <dgm:cxnLst>
    <dgm:cxn modelId="{9313CC10-9A9A-4114-B218-FC8E547CFA07}" type="presOf" srcId="{8EF49095-F7A0-474E-872A-106DA8756311}" destId="{7C85EF05-0FB4-4781-BDF4-B16D620530F9}" srcOrd="1" destOrd="0" presId="urn:microsoft.com/office/officeart/2005/8/layout/vProcess5"/>
    <dgm:cxn modelId="{12824212-9B4D-45AA-9A74-D4A06F00EDD5}" type="presOf" srcId="{EED27267-EC0E-400E-AA35-6C2F28ECBB2B}" destId="{A33CDF42-D745-4F71-A6EA-FDF24E8CF07B}" srcOrd="0" destOrd="0" presId="urn:microsoft.com/office/officeart/2005/8/layout/vProcess5"/>
    <dgm:cxn modelId="{2708F918-BB96-4653-801F-74C79BFC5F54}" type="presOf" srcId="{8EF49095-F7A0-474E-872A-106DA8756311}" destId="{48743001-CE7D-426A-BC38-B2C8980E2F6D}" srcOrd="0" destOrd="0" presId="urn:microsoft.com/office/officeart/2005/8/layout/vProcess5"/>
    <dgm:cxn modelId="{A16E4F22-C462-4E23-8522-EE9D51981A38}" srcId="{DD8E87F6-75C0-415B-9D43-46E86947F3AA}" destId="{8EF49095-F7A0-474E-872A-106DA8756311}" srcOrd="2" destOrd="0" parTransId="{C704793A-4EC2-45DE-AEA1-06201E797C2A}" sibTransId="{FFDC4B29-D2A4-4281-9DE6-4A591A0B847F}"/>
    <dgm:cxn modelId="{31BF252C-33F1-4C3E-9F5D-E8543FCE07C8}" type="presOf" srcId="{FFDC4B29-D2A4-4281-9DE6-4A591A0B847F}" destId="{CC12A186-43C2-43C1-953F-63E3253A4CC9}" srcOrd="0" destOrd="0" presId="urn:microsoft.com/office/officeart/2005/8/layout/vProcess5"/>
    <dgm:cxn modelId="{2F380D2D-CA2B-46B2-964C-4BEBF2905F18}" type="presOf" srcId="{A2708CE7-F41E-43CF-B771-61468D3545FA}" destId="{A50A6164-B227-4286-BB2E-E478B2C9ABBE}" srcOrd="0" destOrd="0" presId="urn:microsoft.com/office/officeart/2005/8/layout/vProcess5"/>
    <dgm:cxn modelId="{BF90BB3A-CBDC-4F5A-8A61-C9F24930C661}" type="presOf" srcId="{C14DC7CB-B4F7-4247-A230-786CAA87C782}" destId="{2152CB0B-0568-47C4-A158-3D8BAC6F34ED}" srcOrd="1" destOrd="0" presId="urn:microsoft.com/office/officeart/2005/8/layout/vProcess5"/>
    <dgm:cxn modelId="{4BD6F46A-435A-42F4-B600-D60F46F25519}" type="presOf" srcId="{EED27267-EC0E-400E-AA35-6C2F28ECBB2B}" destId="{53FB2726-599A-43BE-BE6D-F62C1645F1D2}" srcOrd="1" destOrd="0" presId="urn:microsoft.com/office/officeart/2005/8/layout/vProcess5"/>
    <dgm:cxn modelId="{CF5A8458-45AC-4D6E-A8F6-703ABC9EE569}" type="presOf" srcId="{8F4E6D76-8277-4B69-9A31-0DC6C12809A9}" destId="{9B6801D9-F6C8-48B2-A147-60952B2A555D}" srcOrd="1" destOrd="0" presId="urn:microsoft.com/office/officeart/2005/8/layout/vProcess5"/>
    <dgm:cxn modelId="{4D56B88A-E34F-4CC4-BF86-850204F0487A}" srcId="{DD8E87F6-75C0-415B-9D43-46E86947F3AA}" destId="{8F4E6D76-8277-4B69-9A31-0DC6C12809A9}" srcOrd="1" destOrd="0" parTransId="{8CEE144D-ADA4-403D-9DBB-ED9E03317081}" sibTransId="{F84ED612-DF1E-4CFB-8C68-1E2A7FC40CB0}"/>
    <dgm:cxn modelId="{7F87F38D-11D8-4BFD-8EAE-D0747476206C}" type="presOf" srcId="{C14DC7CB-B4F7-4247-A230-786CAA87C782}" destId="{81894650-85A3-415D-8E11-393AB1F109B6}" srcOrd="0" destOrd="0" presId="urn:microsoft.com/office/officeart/2005/8/layout/vProcess5"/>
    <dgm:cxn modelId="{A66D079C-75CD-4A1C-9E19-3A8A74C4F513}" srcId="{DD8E87F6-75C0-415B-9D43-46E86947F3AA}" destId="{EED27267-EC0E-400E-AA35-6C2F28ECBB2B}" srcOrd="3" destOrd="0" parTransId="{7466BA13-2A1F-4648-9977-77660B94CFA3}" sibTransId="{FBE14E78-B5E5-4A8E-AFB9-CE967F725476}"/>
    <dgm:cxn modelId="{E1E27BC1-6CF1-4F6D-B44F-359C0F796EFF}" type="presOf" srcId="{F84ED612-DF1E-4CFB-8C68-1E2A7FC40CB0}" destId="{D4F47333-73FF-46AF-B69D-4F5AAA6BD355}" srcOrd="0" destOrd="0" presId="urn:microsoft.com/office/officeart/2005/8/layout/vProcess5"/>
    <dgm:cxn modelId="{F2ADC3C1-0B75-47CC-AA0F-482D1F0AE360}" srcId="{DD8E87F6-75C0-415B-9D43-46E86947F3AA}" destId="{C14DC7CB-B4F7-4247-A230-786CAA87C782}" srcOrd="0" destOrd="0" parTransId="{8564E129-8832-456A-A646-37A4AF938C8B}" sibTransId="{A2708CE7-F41E-43CF-B771-61468D3545FA}"/>
    <dgm:cxn modelId="{84DEF3CC-8378-40E8-A490-3755370A38ED}" type="presOf" srcId="{DD8E87F6-75C0-415B-9D43-46E86947F3AA}" destId="{7631D464-BE30-49D8-B3AB-79AEFF2EECCB}" srcOrd="0" destOrd="0" presId="urn:microsoft.com/office/officeart/2005/8/layout/vProcess5"/>
    <dgm:cxn modelId="{00D6BBD1-C53C-4723-BF93-86C1522CFFE5}" type="presOf" srcId="{8F4E6D76-8277-4B69-9A31-0DC6C12809A9}" destId="{5811E585-3927-4E0C-9570-DD8919409400}" srcOrd="0" destOrd="0" presId="urn:microsoft.com/office/officeart/2005/8/layout/vProcess5"/>
    <dgm:cxn modelId="{C22A2851-CCF4-498B-BD1B-1B925ABC37DC}" type="presParOf" srcId="{7631D464-BE30-49D8-B3AB-79AEFF2EECCB}" destId="{150438DE-2B66-4F6C-88E4-8DFE36B293A6}" srcOrd="0" destOrd="0" presId="urn:microsoft.com/office/officeart/2005/8/layout/vProcess5"/>
    <dgm:cxn modelId="{F01060CF-3000-45EA-96CA-254DC856463F}" type="presParOf" srcId="{7631D464-BE30-49D8-B3AB-79AEFF2EECCB}" destId="{81894650-85A3-415D-8E11-393AB1F109B6}" srcOrd="1" destOrd="0" presId="urn:microsoft.com/office/officeart/2005/8/layout/vProcess5"/>
    <dgm:cxn modelId="{AEAACD5C-0ED1-4C33-98B9-655CC1E0996A}" type="presParOf" srcId="{7631D464-BE30-49D8-B3AB-79AEFF2EECCB}" destId="{5811E585-3927-4E0C-9570-DD8919409400}" srcOrd="2" destOrd="0" presId="urn:microsoft.com/office/officeart/2005/8/layout/vProcess5"/>
    <dgm:cxn modelId="{3AD3B17D-66E3-4E37-916F-E4D19322D019}" type="presParOf" srcId="{7631D464-BE30-49D8-B3AB-79AEFF2EECCB}" destId="{48743001-CE7D-426A-BC38-B2C8980E2F6D}" srcOrd="3" destOrd="0" presId="urn:microsoft.com/office/officeart/2005/8/layout/vProcess5"/>
    <dgm:cxn modelId="{E1289BCD-6DD2-4594-B8D1-D73158CE0012}" type="presParOf" srcId="{7631D464-BE30-49D8-B3AB-79AEFF2EECCB}" destId="{A33CDF42-D745-4F71-A6EA-FDF24E8CF07B}" srcOrd="4" destOrd="0" presId="urn:microsoft.com/office/officeart/2005/8/layout/vProcess5"/>
    <dgm:cxn modelId="{D227DC7B-D7B3-4943-BA00-A14BF8220C61}" type="presParOf" srcId="{7631D464-BE30-49D8-B3AB-79AEFF2EECCB}" destId="{A50A6164-B227-4286-BB2E-E478B2C9ABBE}" srcOrd="5" destOrd="0" presId="urn:microsoft.com/office/officeart/2005/8/layout/vProcess5"/>
    <dgm:cxn modelId="{3B75DE09-587B-4428-A802-3800D25AB0B2}" type="presParOf" srcId="{7631D464-BE30-49D8-B3AB-79AEFF2EECCB}" destId="{D4F47333-73FF-46AF-B69D-4F5AAA6BD355}" srcOrd="6" destOrd="0" presId="urn:microsoft.com/office/officeart/2005/8/layout/vProcess5"/>
    <dgm:cxn modelId="{5F6117D4-BD80-4CD7-9884-EC8BAA9CD8CF}" type="presParOf" srcId="{7631D464-BE30-49D8-B3AB-79AEFF2EECCB}" destId="{CC12A186-43C2-43C1-953F-63E3253A4CC9}" srcOrd="7" destOrd="0" presId="urn:microsoft.com/office/officeart/2005/8/layout/vProcess5"/>
    <dgm:cxn modelId="{681280A0-B172-4AA2-A4A9-304AC8E4DEDA}" type="presParOf" srcId="{7631D464-BE30-49D8-B3AB-79AEFF2EECCB}" destId="{2152CB0B-0568-47C4-A158-3D8BAC6F34ED}" srcOrd="8" destOrd="0" presId="urn:microsoft.com/office/officeart/2005/8/layout/vProcess5"/>
    <dgm:cxn modelId="{19A055B2-B3B2-4A3C-B415-612B7ADD1115}" type="presParOf" srcId="{7631D464-BE30-49D8-B3AB-79AEFF2EECCB}" destId="{9B6801D9-F6C8-48B2-A147-60952B2A555D}" srcOrd="9" destOrd="0" presId="urn:microsoft.com/office/officeart/2005/8/layout/vProcess5"/>
    <dgm:cxn modelId="{0F0CA052-2470-44CB-AE8A-17F5EF87A6B3}" type="presParOf" srcId="{7631D464-BE30-49D8-B3AB-79AEFF2EECCB}" destId="{7C85EF05-0FB4-4781-BDF4-B16D620530F9}" srcOrd="10" destOrd="0" presId="urn:microsoft.com/office/officeart/2005/8/layout/vProcess5"/>
    <dgm:cxn modelId="{6CEA216D-3F20-47B4-8C8E-8D18DE2153EE}" type="presParOf" srcId="{7631D464-BE30-49D8-B3AB-79AEFF2EECCB}" destId="{53FB2726-599A-43BE-BE6D-F62C1645F1D2}"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94650-85A3-415D-8E11-393AB1F109B6}">
      <dsp:nvSpPr>
        <dsp:cNvPr id="0" name=""/>
        <dsp:cNvSpPr/>
      </dsp:nvSpPr>
      <dsp:spPr>
        <a:xfrm>
          <a:off x="0" y="0"/>
          <a:ext cx="3172533" cy="576257"/>
        </a:xfrm>
        <a:prstGeom prst="roundRect">
          <a:avLst>
            <a:gd name="adj" fmla="val 10000"/>
          </a:avLst>
        </a:prstGeom>
        <a:solidFill>
          <a:srgbClr val="003E60"/>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NZ" sz="1200" kern="1200">
              <a:solidFill>
                <a:schemeClr val="bg1"/>
              </a:solidFill>
              <a:latin typeface="Source Sans Pro Semibold"/>
            </a:rPr>
            <a:t>ORC Strategic Directions</a:t>
          </a:r>
        </a:p>
        <a:p>
          <a:pPr marL="0" lvl="0" indent="0" algn="l" defTabSz="533400">
            <a:lnSpc>
              <a:spcPct val="90000"/>
            </a:lnSpc>
            <a:spcBef>
              <a:spcPct val="0"/>
            </a:spcBef>
            <a:spcAft>
              <a:spcPct val="35000"/>
            </a:spcAft>
            <a:buNone/>
          </a:pPr>
          <a:r>
            <a:rPr lang="en-NZ" sz="1200" kern="1200">
              <a:solidFill>
                <a:schemeClr val="bg1"/>
              </a:solidFill>
              <a:latin typeface="Source Sans Pro"/>
            </a:rPr>
            <a:t>Vision and goals</a:t>
          </a:r>
          <a:endParaRPr lang="en-NZ" sz="1200" kern="1200">
            <a:solidFill>
              <a:schemeClr val="bg1"/>
            </a:solidFill>
          </a:endParaRPr>
        </a:p>
      </dsp:txBody>
      <dsp:txXfrm>
        <a:off x="16878" y="16878"/>
        <a:ext cx="2502012" cy="542501"/>
      </dsp:txXfrm>
    </dsp:sp>
    <dsp:sp modelId="{5811E585-3927-4E0C-9570-DD8919409400}">
      <dsp:nvSpPr>
        <dsp:cNvPr id="0" name=""/>
        <dsp:cNvSpPr/>
      </dsp:nvSpPr>
      <dsp:spPr>
        <a:xfrm>
          <a:off x="265699" y="681032"/>
          <a:ext cx="3172533" cy="576257"/>
        </a:xfrm>
        <a:prstGeom prst="roundRect">
          <a:avLst>
            <a:gd name="adj" fmla="val 10000"/>
          </a:avLst>
        </a:prstGeom>
        <a:solidFill>
          <a:srgbClr val="0073A0"/>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NZ" sz="1200" kern="1200">
              <a:solidFill>
                <a:schemeClr val="bg1"/>
              </a:solidFill>
              <a:latin typeface="Source Sans Pro Semibold"/>
            </a:rPr>
            <a:t>Infrastructure Strategy</a:t>
          </a:r>
        </a:p>
        <a:p>
          <a:pPr marL="0" lvl="0" indent="0" algn="l" defTabSz="533400">
            <a:lnSpc>
              <a:spcPct val="90000"/>
            </a:lnSpc>
            <a:spcBef>
              <a:spcPct val="0"/>
            </a:spcBef>
            <a:spcAft>
              <a:spcPct val="35000"/>
            </a:spcAft>
            <a:buNone/>
          </a:pPr>
          <a:r>
            <a:rPr lang="en-NZ" sz="1200" kern="1200">
              <a:solidFill>
                <a:schemeClr val="bg1"/>
              </a:solidFill>
              <a:latin typeface="Source Sans Pro"/>
            </a:rPr>
            <a:t>Issues, options, investment direction</a:t>
          </a:r>
          <a:endParaRPr lang="en-NZ" sz="1200" kern="1200">
            <a:solidFill>
              <a:schemeClr val="bg1"/>
            </a:solidFill>
          </a:endParaRPr>
        </a:p>
      </dsp:txBody>
      <dsp:txXfrm>
        <a:off x="282577" y="697910"/>
        <a:ext cx="2498510" cy="542501"/>
      </dsp:txXfrm>
    </dsp:sp>
    <dsp:sp modelId="{48743001-CE7D-426A-BC38-B2C8980E2F6D}">
      <dsp:nvSpPr>
        <dsp:cNvPr id="0" name=""/>
        <dsp:cNvSpPr/>
      </dsp:nvSpPr>
      <dsp:spPr>
        <a:xfrm>
          <a:off x="527433" y="1362064"/>
          <a:ext cx="3172533" cy="576257"/>
        </a:xfrm>
        <a:prstGeom prst="roundRect">
          <a:avLst>
            <a:gd name="adj" fmla="val 10000"/>
          </a:avLst>
        </a:prstGeom>
        <a:solidFill>
          <a:srgbClr val="F9C000"/>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NZ" sz="1200" kern="1200">
              <a:solidFill>
                <a:srgbClr val="0A395B"/>
              </a:solidFill>
              <a:latin typeface="Source Sans Pro Semibold"/>
            </a:rPr>
            <a:t>Asset Management Plan</a:t>
          </a:r>
        </a:p>
        <a:p>
          <a:pPr marL="0" lvl="0" indent="0" algn="l" defTabSz="533400">
            <a:lnSpc>
              <a:spcPct val="90000"/>
            </a:lnSpc>
            <a:spcBef>
              <a:spcPct val="0"/>
            </a:spcBef>
            <a:spcAft>
              <a:spcPct val="35000"/>
            </a:spcAft>
            <a:buNone/>
          </a:pPr>
          <a:r>
            <a:rPr lang="en-NZ" sz="1200" kern="1200">
              <a:solidFill>
                <a:srgbClr val="1E1F21"/>
              </a:solidFill>
              <a:latin typeface="Source Sans Pro"/>
            </a:rPr>
            <a:t>Detailed tactical plan</a:t>
          </a:r>
          <a:endParaRPr lang="en-NZ" sz="1200" kern="1200"/>
        </a:p>
      </dsp:txBody>
      <dsp:txXfrm>
        <a:off x="544311" y="1378942"/>
        <a:ext cx="2502475" cy="542501"/>
      </dsp:txXfrm>
    </dsp:sp>
    <dsp:sp modelId="{A33CDF42-D745-4F71-A6EA-FDF24E8CF07B}">
      <dsp:nvSpPr>
        <dsp:cNvPr id="0" name=""/>
        <dsp:cNvSpPr/>
      </dsp:nvSpPr>
      <dsp:spPr>
        <a:xfrm>
          <a:off x="793133" y="2043096"/>
          <a:ext cx="3172533" cy="5762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800100">
            <a:lnSpc>
              <a:spcPct val="90000"/>
            </a:lnSpc>
            <a:spcBef>
              <a:spcPct val="0"/>
            </a:spcBef>
            <a:spcAft>
              <a:spcPct val="35000"/>
            </a:spcAft>
            <a:buNone/>
          </a:pPr>
          <a:r>
            <a:rPr lang="en-NZ" sz="1200" kern="1200">
              <a:solidFill>
                <a:srgbClr val="0A395B"/>
              </a:solidFill>
              <a:latin typeface="Source Sans Pro Semibold"/>
            </a:rPr>
            <a:t>Operations and works</a:t>
          </a:r>
        </a:p>
        <a:p>
          <a:pPr marL="0" lvl="0" indent="0" algn="l" defTabSz="800100">
            <a:lnSpc>
              <a:spcPct val="90000"/>
            </a:lnSpc>
            <a:spcBef>
              <a:spcPct val="0"/>
            </a:spcBef>
            <a:spcAft>
              <a:spcPct val="35000"/>
            </a:spcAft>
            <a:buNone/>
          </a:pPr>
          <a:r>
            <a:rPr lang="en-NZ" sz="1200" kern="1200">
              <a:solidFill>
                <a:srgbClr val="1E1F21"/>
              </a:solidFill>
              <a:latin typeface="Source Sans Pro"/>
            </a:rPr>
            <a:t>Maintenance and day to day delivery</a:t>
          </a:r>
          <a:endParaRPr lang="en-NZ" sz="1200" kern="1200">
            <a:solidFill>
              <a:srgbClr val="0A395B"/>
            </a:solidFill>
            <a:latin typeface="Source Sans Pro Semibold"/>
          </a:endParaRPr>
        </a:p>
      </dsp:txBody>
      <dsp:txXfrm>
        <a:off x="810011" y="2059974"/>
        <a:ext cx="2498510" cy="542501"/>
      </dsp:txXfrm>
    </dsp:sp>
    <dsp:sp modelId="{A50A6164-B227-4286-BB2E-E478B2C9ABBE}">
      <dsp:nvSpPr>
        <dsp:cNvPr id="0" name=""/>
        <dsp:cNvSpPr/>
      </dsp:nvSpPr>
      <dsp:spPr>
        <a:xfrm>
          <a:off x="2797965" y="441361"/>
          <a:ext cx="374567" cy="374567"/>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NZ" sz="1800" kern="1200"/>
        </a:p>
      </dsp:txBody>
      <dsp:txXfrm>
        <a:off x="2882243" y="441361"/>
        <a:ext cx="206011" cy="281862"/>
      </dsp:txXfrm>
    </dsp:sp>
    <dsp:sp modelId="{D4F47333-73FF-46AF-B69D-4F5AAA6BD355}">
      <dsp:nvSpPr>
        <dsp:cNvPr id="0" name=""/>
        <dsp:cNvSpPr/>
      </dsp:nvSpPr>
      <dsp:spPr>
        <a:xfrm>
          <a:off x="3063665" y="1122393"/>
          <a:ext cx="374567" cy="374567"/>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NZ" sz="1800" kern="1200"/>
        </a:p>
      </dsp:txBody>
      <dsp:txXfrm>
        <a:off x="3147943" y="1122393"/>
        <a:ext cx="206011" cy="281862"/>
      </dsp:txXfrm>
    </dsp:sp>
    <dsp:sp modelId="{CC12A186-43C2-43C1-953F-63E3253A4CC9}">
      <dsp:nvSpPr>
        <dsp:cNvPr id="0" name=""/>
        <dsp:cNvSpPr/>
      </dsp:nvSpPr>
      <dsp:spPr>
        <a:xfrm>
          <a:off x="3325399" y="1803425"/>
          <a:ext cx="374567" cy="374567"/>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NZ" sz="1800" kern="1200"/>
        </a:p>
      </dsp:txBody>
      <dsp:txXfrm>
        <a:off x="3409677" y="1803425"/>
        <a:ext cx="206011" cy="28186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163240-D521-9813-8662-3E24300E71A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a:extLst>
              <a:ext uri="{FF2B5EF4-FFF2-40B4-BE49-F238E27FC236}">
                <a16:creationId xmlns:a16="http://schemas.microsoft.com/office/drawing/2014/main" id="{921C3023-4AC6-7FB8-D599-13821F96C4E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40E829-DDE7-4442-A54F-6488187E0BC7}" type="datetimeFigureOut">
              <a:rPr lang="en-NZ" smtClean="0"/>
              <a:t>27/08/2026</a:t>
            </a:fld>
            <a:endParaRPr lang="en-NZ"/>
          </a:p>
        </p:txBody>
      </p:sp>
      <p:sp>
        <p:nvSpPr>
          <p:cNvPr id="4" name="Footer Placeholder 3">
            <a:extLst>
              <a:ext uri="{FF2B5EF4-FFF2-40B4-BE49-F238E27FC236}">
                <a16:creationId xmlns:a16="http://schemas.microsoft.com/office/drawing/2014/main" id="{9CA055E5-BCB4-F2A3-9CB5-78019621BA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a:extLst>
              <a:ext uri="{FF2B5EF4-FFF2-40B4-BE49-F238E27FC236}">
                <a16:creationId xmlns:a16="http://schemas.microsoft.com/office/drawing/2014/main" id="{209A234D-814F-6F75-36E2-F7D7666AD3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25068A7-E2CF-44E1-B79B-9502F7914464}" type="slidenum">
              <a:rPr lang="en-NZ" smtClean="0"/>
              <a:t>‹#›</a:t>
            </a:fld>
            <a:endParaRPr lang="en-NZ"/>
          </a:p>
        </p:txBody>
      </p:sp>
    </p:spTree>
    <p:extLst>
      <p:ext uri="{BB962C8B-B14F-4D97-AF65-F5344CB8AC3E}">
        <p14:creationId xmlns:p14="http://schemas.microsoft.com/office/powerpoint/2010/main" val="30378848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6D8F26FC-F9BF-1B4B-B836-197584C6C25D}" type="datetimeFigureOut">
              <a:rPr lang="en-US" smtClean="0"/>
              <a:pPr/>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3088BDF5-082B-2A40-957B-1A1489EEBDA3}" type="slidenum">
              <a:rPr lang="en-US" smtClean="0"/>
              <a:pPr/>
              <a:t>‹#›</a:t>
            </a:fld>
            <a:endParaRPr lang="en-US"/>
          </a:p>
        </p:txBody>
      </p:sp>
    </p:spTree>
    <p:extLst>
      <p:ext uri="{BB962C8B-B14F-4D97-AF65-F5344CB8AC3E}">
        <p14:creationId xmlns:p14="http://schemas.microsoft.com/office/powerpoint/2010/main" val="676041628"/>
      </p:ext>
    </p:extLst>
  </p:cSld>
  <p:clrMap bg1="lt1" tx1="dk1" bg2="lt2" tx2="dk2" accent1="accent1" accent2="accent2" accent3="accent3" accent4="accent4" accent5="accent5" accent6="accent6" hlink="hlink" folHlink="folHlink"/>
  <p:hf hdr="0" ftr="0" dt="0"/>
  <p:notesStyle>
    <a:lvl1pPr marL="0" algn="l" defTabSz="779252" rtl="0" eaLnBrk="1" latinLnBrk="0" hangingPunct="1">
      <a:defRPr sz="1023" b="0" i="0" kern="1200">
        <a:solidFill>
          <a:schemeClr val="tx1"/>
        </a:solidFill>
        <a:latin typeface="Arial" panose="020B0604020202020204" pitchFamily="34" charset="0"/>
        <a:ea typeface="+mn-ea"/>
        <a:cs typeface="+mn-cs"/>
      </a:defRPr>
    </a:lvl1pPr>
    <a:lvl2pPr marL="389626" algn="l" defTabSz="779252" rtl="0" eaLnBrk="1" latinLnBrk="0" hangingPunct="1">
      <a:defRPr sz="1023" b="0" i="0" kern="1200">
        <a:solidFill>
          <a:schemeClr val="tx1"/>
        </a:solidFill>
        <a:latin typeface="Arial" panose="020B0604020202020204" pitchFamily="34" charset="0"/>
        <a:ea typeface="+mn-ea"/>
        <a:cs typeface="+mn-cs"/>
      </a:defRPr>
    </a:lvl2pPr>
    <a:lvl3pPr marL="779252" algn="l" defTabSz="779252" rtl="0" eaLnBrk="1" latinLnBrk="0" hangingPunct="1">
      <a:defRPr sz="1023" b="0" i="0" kern="1200">
        <a:solidFill>
          <a:schemeClr val="tx1"/>
        </a:solidFill>
        <a:latin typeface="Arial" panose="020B0604020202020204" pitchFamily="34" charset="0"/>
        <a:ea typeface="+mn-ea"/>
        <a:cs typeface="+mn-cs"/>
      </a:defRPr>
    </a:lvl3pPr>
    <a:lvl4pPr marL="1168878" algn="l" defTabSz="779252" rtl="0" eaLnBrk="1" latinLnBrk="0" hangingPunct="1">
      <a:defRPr sz="1023" b="0" i="0" kern="1200">
        <a:solidFill>
          <a:schemeClr val="tx1"/>
        </a:solidFill>
        <a:latin typeface="Arial" panose="020B0604020202020204" pitchFamily="34" charset="0"/>
        <a:ea typeface="+mn-ea"/>
        <a:cs typeface="+mn-cs"/>
      </a:defRPr>
    </a:lvl4pPr>
    <a:lvl5pPr marL="1558503" algn="l" defTabSz="779252" rtl="0" eaLnBrk="1" latinLnBrk="0" hangingPunct="1">
      <a:defRPr sz="1023" b="0" i="0" kern="1200">
        <a:solidFill>
          <a:schemeClr val="tx1"/>
        </a:solidFill>
        <a:latin typeface="Arial" panose="020B0604020202020204" pitchFamily="34" charset="0"/>
        <a:ea typeface="+mn-ea"/>
        <a:cs typeface="+mn-cs"/>
      </a:defRPr>
    </a:lvl5pPr>
    <a:lvl6pPr marL="1948129" algn="l" defTabSz="779252" rtl="0" eaLnBrk="1" latinLnBrk="0" hangingPunct="1">
      <a:defRPr sz="1023" kern="1200">
        <a:solidFill>
          <a:schemeClr val="tx1"/>
        </a:solidFill>
        <a:latin typeface="+mn-lt"/>
        <a:ea typeface="+mn-ea"/>
        <a:cs typeface="+mn-cs"/>
      </a:defRPr>
    </a:lvl6pPr>
    <a:lvl7pPr marL="2337755" algn="l" defTabSz="779252" rtl="0" eaLnBrk="1" latinLnBrk="0" hangingPunct="1">
      <a:defRPr sz="1023" kern="1200">
        <a:solidFill>
          <a:schemeClr val="tx1"/>
        </a:solidFill>
        <a:latin typeface="+mn-lt"/>
        <a:ea typeface="+mn-ea"/>
        <a:cs typeface="+mn-cs"/>
      </a:defRPr>
    </a:lvl7pPr>
    <a:lvl8pPr marL="2727381" algn="l" defTabSz="779252" rtl="0" eaLnBrk="1" latinLnBrk="0" hangingPunct="1">
      <a:defRPr sz="1023" kern="1200">
        <a:solidFill>
          <a:schemeClr val="tx1"/>
        </a:solidFill>
        <a:latin typeface="+mn-lt"/>
        <a:ea typeface="+mn-ea"/>
        <a:cs typeface="+mn-cs"/>
      </a:defRPr>
    </a:lvl8pPr>
    <a:lvl9pPr marL="3117007" algn="l" defTabSz="779252" rtl="0" eaLnBrk="1" latinLnBrk="0" hangingPunct="1">
      <a:defRPr sz="102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Kia </a:t>
            </a:r>
            <a:r>
              <a:rPr dirty="0" err="1"/>
              <a:t>ora</a:t>
            </a:r>
            <a:r>
              <a:rPr dirty="0"/>
              <a:t> koutou, </a:t>
            </a:r>
            <a:r>
              <a:rPr lang="en-NZ" dirty="0"/>
              <a:t>thank you for having me</a:t>
            </a:r>
            <a:r>
              <a:rPr dirty="0"/>
              <a:t>. </a:t>
            </a:r>
            <a:endParaRPr lang="en-NZ" dirty="0"/>
          </a:p>
          <a:p>
            <a:endParaRPr lang="en-NZ" dirty="0"/>
          </a:p>
          <a:p>
            <a:r>
              <a:rPr dirty="0"/>
              <a:t>Today is the first of two workshops as we review the Infrastructure Strategy ahead of the 2027-2037 Long-term Plan. </a:t>
            </a:r>
            <a:endParaRPr lang="en-NZ" dirty="0"/>
          </a:p>
          <a:p>
            <a:endParaRPr lang="en-NZ" dirty="0"/>
          </a:p>
          <a:p>
            <a:r>
              <a:rPr dirty="0"/>
              <a:t>Nothing today needs a decision. </a:t>
            </a:r>
            <a:endParaRPr lang="en-NZ" dirty="0"/>
          </a:p>
          <a:p>
            <a:endParaRPr lang="en-NZ" dirty="0"/>
          </a:p>
          <a:p>
            <a:r>
              <a:rPr lang="en-NZ" dirty="0"/>
              <a:t>We</a:t>
            </a:r>
            <a:r>
              <a:rPr dirty="0"/>
              <a:t> want to reset the basics, show you the assets behind the Strategy, and test whether the </a:t>
            </a:r>
            <a:r>
              <a:rPr lang="en-NZ" dirty="0"/>
              <a:t>newly developed problem statements still </a:t>
            </a:r>
            <a:r>
              <a:rPr dirty="0"/>
              <a:t>hold</a:t>
            </a:r>
            <a:r>
              <a:rPr lang="en-NZ" dirty="0"/>
              <a:t> true.</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Some scale</a:t>
            </a:r>
            <a:r>
              <a:rPr lang="en-NZ" dirty="0"/>
              <a:t> for context</a:t>
            </a:r>
            <a:r>
              <a:rPr dirty="0"/>
              <a:t>. 218 </a:t>
            </a:r>
            <a:r>
              <a:rPr dirty="0" err="1"/>
              <a:t>kilometres</a:t>
            </a:r>
            <a:r>
              <a:rPr dirty="0"/>
              <a:t> of </a:t>
            </a:r>
            <a:r>
              <a:rPr dirty="0" err="1"/>
              <a:t>floodbanks</a:t>
            </a:r>
            <a:r>
              <a:rPr dirty="0"/>
              <a:t>, 535 </a:t>
            </a:r>
            <a:r>
              <a:rPr dirty="0" err="1"/>
              <a:t>kilometres</a:t>
            </a:r>
            <a:r>
              <a:rPr dirty="0"/>
              <a:t> of open drains, fourteen pump stations, 369 culverts and 42 bridges, plus gates, spillways, weirs, </a:t>
            </a:r>
            <a:r>
              <a:rPr dirty="0" err="1"/>
              <a:t>groynes</a:t>
            </a:r>
            <a:r>
              <a:rPr dirty="0"/>
              <a:t>, training lines and more. </a:t>
            </a:r>
            <a:endParaRPr lang="en-NZ" dirty="0"/>
          </a:p>
          <a:p>
            <a:endParaRPr lang="en-NZ" dirty="0"/>
          </a:p>
          <a:p>
            <a:r>
              <a:rPr dirty="0"/>
              <a:t>Much of this was built by earlier generations. </a:t>
            </a:r>
            <a:endParaRPr lang="en-NZ" dirty="0"/>
          </a:p>
          <a:p>
            <a:r>
              <a:rPr dirty="0"/>
              <a:t>Our job is to keep it serving the next ones.</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NZ" dirty="0"/>
              <a:t>9</a:t>
            </a:r>
            <a:r>
              <a:rPr dirty="0"/>
              <a:t> flood protection</a:t>
            </a:r>
            <a:r>
              <a:rPr lang="en-NZ" dirty="0"/>
              <a:t>, </a:t>
            </a:r>
            <a:r>
              <a:rPr dirty="0"/>
              <a:t>drainage </a:t>
            </a:r>
            <a:r>
              <a:rPr lang="en-NZ" dirty="0"/>
              <a:t>and river control </a:t>
            </a:r>
            <a:r>
              <a:rPr dirty="0"/>
              <a:t>schemes across the region: Alexandra, the Leith in Dunedin, Lower Clutha, Lower Taieri, West and East Taieri, </a:t>
            </a:r>
            <a:r>
              <a:rPr dirty="0" err="1"/>
              <a:t>Tokomairiro</a:t>
            </a:r>
            <a:r>
              <a:rPr dirty="0"/>
              <a:t>, Lower Waitaki and Stoney Creek near Wanaka. </a:t>
            </a:r>
            <a:endParaRPr lang="en-NZ" dirty="0"/>
          </a:p>
          <a:p>
            <a:endParaRPr lang="en-NZ" i="1" dirty="0"/>
          </a:p>
          <a:p>
            <a:r>
              <a:rPr i="1" dirty="0"/>
              <a:t>River management infrastructure sits across wider areas, from the </a:t>
            </a:r>
            <a:r>
              <a:rPr i="1" dirty="0" err="1"/>
              <a:t>Shotover</a:t>
            </a:r>
            <a:r>
              <a:rPr i="1" dirty="0"/>
              <a:t> and </a:t>
            </a:r>
            <a:r>
              <a:rPr i="1" dirty="0" err="1"/>
              <a:t>Matukituki</a:t>
            </a:r>
            <a:r>
              <a:rPr i="1" dirty="0"/>
              <a:t> training lines through to the Lower Waitaki floodways</a:t>
            </a:r>
            <a:r>
              <a:rPr dirty="0"/>
              <a:t>. </a:t>
            </a:r>
            <a:endParaRPr lang="en-NZ" dirty="0"/>
          </a:p>
          <a:p>
            <a:endParaRPr lang="en-NZ" dirty="0"/>
          </a:p>
          <a:p>
            <a:r>
              <a:rPr dirty="0"/>
              <a:t>Worth noting that territorial authorities and other parties also own flood infrastructure in Otago.</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Now the significant issues, and how we test them.</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The current Strategy identifies </a:t>
            </a:r>
            <a:r>
              <a:rPr lang="en-NZ" dirty="0"/>
              <a:t>7</a:t>
            </a:r>
            <a:r>
              <a:rPr dirty="0"/>
              <a:t> encompassing significant issues which are closely linked. </a:t>
            </a:r>
            <a:endParaRPr lang="en-NZ" dirty="0"/>
          </a:p>
          <a:p>
            <a:endParaRPr lang="en-NZ" dirty="0"/>
          </a:p>
          <a:p>
            <a:r>
              <a:rPr lang="en-NZ" dirty="0"/>
              <a:t>XXX</a:t>
            </a:r>
          </a:p>
          <a:p>
            <a:endParaRPr lang="en-NZ" dirty="0"/>
          </a:p>
          <a:p>
            <a:r>
              <a:rPr dirty="0"/>
              <a:t>Risk exposure is the common denominator: every one of the other six changes the risk our schemes are exposed to, and the risk our communities carry. </a:t>
            </a:r>
            <a:endParaRPr lang="en-NZ" dirty="0"/>
          </a:p>
          <a:p>
            <a:endParaRPr lang="en-NZ" dirty="0"/>
          </a:p>
          <a:p>
            <a:r>
              <a:rPr dirty="0"/>
              <a:t>These issues have not gone away. Through the Investment Logic Mapping work they have become the contributing factors behind three draft problem statements, which I will come to shortly.</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NZ" dirty="0"/>
              <a:t>We </a:t>
            </a:r>
            <a:r>
              <a:rPr dirty="0"/>
              <a:t>have taken a big step</a:t>
            </a:r>
            <a:r>
              <a:rPr lang="en-NZ" dirty="0"/>
              <a:t> to improve the way we collaborate across teams and strategize</a:t>
            </a:r>
            <a:r>
              <a:rPr dirty="0"/>
              <a:t>. On 28 July we ran a facilitated Investment Logic Mapping workshop under the Treasury's Better Business Case approach, with an independent accredited facilitator. </a:t>
            </a:r>
            <a:endParaRPr lang="en-NZ" dirty="0"/>
          </a:p>
          <a:p>
            <a:endParaRPr lang="en-NZ" dirty="0"/>
          </a:p>
          <a:p>
            <a:r>
              <a:rPr dirty="0"/>
              <a:t>Natural Hazards and Engineering were in the room together: Assets and Delivery, Planning and Partnerships, Rivers, and Operations and Maintenance. We started with more than fifty raw issues, grouped them into </a:t>
            </a:r>
            <a:r>
              <a:rPr lang="en-NZ" dirty="0"/>
              <a:t>13 </a:t>
            </a:r>
            <a:r>
              <a:rPr dirty="0"/>
              <a:t>themes, worked each theme through cause and effect, and landed on </a:t>
            </a:r>
            <a:r>
              <a:rPr lang="en-NZ" dirty="0"/>
              <a:t>3</a:t>
            </a:r>
            <a:r>
              <a:rPr dirty="0"/>
              <a:t> weighted problem statements and </a:t>
            </a:r>
            <a:r>
              <a:rPr lang="en-NZ" dirty="0"/>
              <a:t>4</a:t>
            </a:r>
            <a:r>
              <a:rPr dirty="0"/>
              <a:t> benefits. </a:t>
            </a:r>
            <a:endParaRPr lang="en-NZ" dirty="0"/>
          </a:p>
          <a:p>
            <a:endParaRPr lang="en-NZ" dirty="0"/>
          </a:p>
          <a:p>
            <a:r>
              <a:rPr lang="en-NZ" dirty="0"/>
              <a:t>Again, t</a:t>
            </a:r>
            <a:r>
              <a:rPr dirty="0"/>
              <a:t>he </a:t>
            </a:r>
            <a:r>
              <a:rPr lang="en-NZ" dirty="0"/>
              <a:t>7</a:t>
            </a:r>
            <a:r>
              <a:rPr dirty="0"/>
              <a:t> significant issues </a:t>
            </a:r>
            <a:r>
              <a:rPr lang="en-NZ" dirty="0"/>
              <a:t>captured in the current Strategy </a:t>
            </a:r>
            <a:r>
              <a:rPr dirty="0"/>
              <a:t>have not gone anywhere. They are the contributing factors inside these three statements. The next slide is the resulting map on a single page.</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This is the draft Investment Logic Map on a single page. </a:t>
            </a:r>
            <a:endParaRPr lang="en-NZ" dirty="0"/>
          </a:p>
          <a:p>
            <a:endParaRPr lang="en-NZ" dirty="0"/>
          </a:p>
          <a:p>
            <a:r>
              <a:rPr dirty="0"/>
              <a:t>The left column holds the three problem statements with their weightings, exactly as agreed at the workshop. The right column holds the four benefits future investment should deliver, abridged here and shown in full later in this section</a:t>
            </a:r>
            <a:r>
              <a:rPr lang="en-NZ" dirty="0"/>
              <a:t>. </a:t>
            </a:r>
          </a:p>
          <a:p>
            <a:endParaRPr lang="en-NZ" dirty="0"/>
          </a:p>
          <a:p>
            <a:r>
              <a:rPr lang="en-NZ" dirty="0"/>
              <a:t>T</a:t>
            </a:r>
            <a:r>
              <a:rPr dirty="0"/>
              <a:t>he response and solution stages have not been done yet. That is the next piece of work, and your direction on the problem statements shapes it.</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NZ" b="1" dirty="0"/>
              <a:t>The first draft problem statement, weighted at 45%: </a:t>
            </a:r>
            <a:r>
              <a:rPr lang="en-NZ" dirty="0"/>
              <a:t>changing land use and unclear council, agency and landowner roles leave communities unclear on risk and scheme limits.</a:t>
            </a:r>
          </a:p>
          <a:p>
            <a:endParaRPr lang="en-NZ" dirty="0"/>
          </a:p>
          <a:p>
            <a:r>
              <a:rPr lang="en-NZ" dirty="0"/>
              <a:t>This brought together the workshop's strongest themes. Land use is changing and responsibility for flood risk is shared between ORC, other councils, agencies and landowners. The split isn't always clear, even to the parties themselves. It shows up on three fronts - Who influences where growth goes. Who owns and maintains which assets. And who carries the risk that's left once a scheme reaches its limits. </a:t>
            </a:r>
          </a:p>
          <a:p>
            <a:r>
              <a:rPr lang="en-NZ" dirty="0"/>
              <a:t>And Communities do not consistently understand the residual risk they carry or the protection the schemes are designed to provide.</a:t>
            </a:r>
          </a:p>
          <a:p>
            <a:endParaRPr lang="en-NZ" dirty="0"/>
          </a:p>
          <a:p>
            <a:r>
              <a:rPr lang="en-NZ" dirty="0"/>
              <a:t>Evidence the workshop pointed to included urban growth adding stormwater pressure around Mosgiel and Outram; There are more people and more property relying on the schemes than there used to be. And ongoing planning interfaces which are important because the decisions about where growth goes typically sit with the territorial authorities, while our scheme infrastructure carry the outcome. </a:t>
            </a:r>
          </a:p>
          <a:p>
            <a:endParaRPr lang="en-NZ" dirty="0"/>
          </a:p>
          <a:p>
            <a:r>
              <a:rPr lang="en-NZ" dirty="0"/>
              <a:t>It was weighted highest because these pressures increase the demand on the schemes, and they increase the consequences if a scheme underperforms. </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b="1"/>
              <a:t>Settlement trends and land use change</a:t>
            </a:r>
            <a:r>
              <a:t>: development can </a:t>
            </a:r>
            <a:r>
              <a:rPr lang="en-NZ"/>
              <a:t>increase dependency on the </a:t>
            </a:r>
            <a:r>
              <a:t>schemes and change runoff patterns. The map </a:t>
            </a:r>
            <a:r>
              <a:rPr lang="en-NZ"/>
              <a:t>shows Dunedin’s 2</a:t>
            </a:r>
            <a:r>
              <a:rPr lang="en-NZ" baseline="30000"/>
              <a:t>nd</a:t>
            </a:r>
            <a:r>
              <a:rPr lang="en-NZ"/>
              <a:t> generation district plan with </a:t>
            </a:r>
            <a:r>
              <a:t>deferred residential zoning </a:t>
            </a:r>
            <a:r>
              <a:rPr lang="en-NZ"/>
              <a:t>around</a:t>
            </a:r>
            <a:r>
              <a:t> </a:t>
            </a:r>
            <a:r>
              <a:rPr lang="en-NZ"/>
              <a:t>Mosgiel.</a:t>
            </a:r>
          </a:p>
          <a:p>
            <a:endParaRPr lang="en-NZ"/>
          </a:p>
          <a:p>
            <a:r>
              <a:rPr lang="en-NZ"/>
              <a:t>The current approach is to</a:t>
            </a:r>
            <a:r>
              <a:t> work proactively with territorial authorities </a:t>
            </a:r>
            <a:r>
              <a:rPr lang="en-NZ"/>
              <a:t>to ensure that new development does not rely on the schemes beyond what they are designed to provide</a:t>
            </a:r>
            <a:r>
              <a:t>, </a:t>
            </a:r>
            <a:r>
              <a:rPr lang="en-NZ"/>
              <a:t>Where risk remains,</a:t>
            </a:r>
            <a:r>
              <a:t> </a:t>
            </a:r>
            <a:r>
              <a:rPr lang="en-NZ"/>
              <a:t>we choose the right response through application of </a:t>
            </a:r>
            <a:r>
              <a:t>the PARA framework: protect, avoid, retreat, accommodate. </a:t>
            </a:r>
            <a:endParaRPr lang="en-NZ"/>
          </a:p>
          <a:p>
            <a:endParaRPr lang="en-NZ"/>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55E72-47CA-A00F-4495-4F93882612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24CF68-2A57-C538-B916-E1EE0B18BCAB}"/>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84694816-C7F2-0835-96C3-F51868A0C672}"/>
              </a:ext>
            </a:extLst>
          </p:cNvPr>
          <p:cNvSpPr>
            <a:spLocks noGrp="1"/>
          </p:cNvSpPr>
          <p:nvPr>
            <p:ph type="body" sz="quarter" idx="3"/>
          </p:nvPr>
        </p:nvSpPr>
        <p:spPr/>
        <p:txBody>
          <a:bodyPr/>
          <a:lstStyle/>
          <a:p>
            <a:r>
              <a:rPr b="1" dirty="0"/>
              <a:t>Legislation and regulatory</a:t>
            </a:r>
            <a:r>
              <a:rPr dirty="0"/>
              <a:t>: the schemes reflect the values of the era they were built in, and standards</a:t>
            </a:r>
            <a:r>
              <a:rPr lang="en-NZ" dirty="0"/>
              <a:t>, central govt and </a:t>
            </a:r>
            <a:r>
              <a:rPr dirty="0"/>
              <a:t>community expectations </a:t>
            </a:r>
            <a:r>
              <a:rPr lang="en-NZ" dirty="0"/>
              <a:t>continuously evolve</a:t>
            </a:r>
            <a:r>
              <a:rPr dirty="0"/>
              <a:t>, with </a:t>
            </a:r>
            <a:r>
              <a:rPr lang="en-NZ" dirty="0"/>
              <a:t>a major </a:t>
            </a:r>
            <a:r>
              <a:rPr dirty="0"/>
              <a:t>reform ongoing. </a:t>
            </a:r>
            <a:endParaRPr lang="en-NZ" dirty="0"/>
          </a:p>
          <a:p>
            <a:endParaRPr lang="en-NZ" dirty="0"/>
          </a:p>
          <a:p>
            <a:r>
              <a:rPr lang="en-NZ" dirty="0"/>
              <a:t>The current approach engage proactively wit TA’s and central government on policy and plan changes ,and where appropriate, seek enhanced environmental performance and</a:t>
            </a:r>
            <a:r>
              <a:rPr dirty="0"/>
              <a:t> co-benefits </a:t>
            </a:r>
            <a:r>
              <a:rPr lang="en-NZ" dirty="0"/>
              <a:t>through nature based solutions</a:t>
            </a:r>
            <a:r>
              <a:rPr dirty="0"/>
              <a:t>.</a:t>
            </a:r>
            <a:r>
              <a:rPr lang="en-NZ" dirty="0"/>
              <a:t> </a:t>
            </a:r>
            <a:endParaRPr dirty="0"/>
          </a:p>
        </p:txBody>
      </p:sp>
      <p:sp>
        <p:nvSpPr>
          <p:cNvPr id="4" name="Slide Number Placeholder 3">
            <a:extLst>
              <a:ext uri="{FF2B5EF4-FFF2-40B4-BE49-F238E27FC236}">
                <a16:creationId xmlns:a16="http://schemas.microsoft.com/office/drawing/2014/main" id="{1B8F8977-1B77-0D0F-194D-C280EE187329}"/>
              </a:ext>
            </a:extLst>
          </p:cNvPr>
          <p:cNvSpPr>
            <a:spLocks noGrp="1"/>
          </p:cNvSpPr>
          <p:nvPr>
            <p:ph type="sldNum" sz="quarter" idx="5"/>
          </p:nvPr>
        </p:nvSpPr>
        <p:spPr/>
      </p:sp>
    </p:spTree>
    <p:extLst>
      <p:ext uri="{BB962C8B-B14F-4D97-AF65-F5344CB8AC3E}">
        <p14:creationId xmlns:p14="http://schemas.microsoft.com/office/powerpoint/2010/main" val="2450651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The second</a:t>
            </a:r>
            <a:r>
              <a:rPr lang="en-NZ" dirty="0"/>
              <a:t> PS</a:t>
            </a:r>
            <a:r>
              <a:rPr dirty="0"/>
              <a:t>, at 35 </a:t>
            </a:r>
            <a:r>
              <a:rPr lang="en-NZ" dirty="0"/>
              <a:t>%</a:t>
            </a:r>
            <a:r>
              <a:rPr dirty="0"/>
              <a:t>: legacy assets and gaps in whole-of-life planning undermine affordability and shift costs and risk to future generations.</a:t>
            </a:r>
            <a:endParaRPr lang="en-NZ" dirty="0"/>
          </a:p>
          <a:p>
            <a:endParaRPr lang="en-NZ" dirty="0"/>
          </a:p>
          <a:p>
            <a:r>
              <a:rPr dirty="0"/>
              <a:t>This reflects ageing infrastructure, historic design and funding decisions, and how hard it is to plan large renewals across very long asset lives. </a:t>
            </a:r>
            <a:endParaRPr lang="en-NZ" dirty="0"/>
          </a:p>
          <a:p>
            <a:r>
              <a:rPr dirty="0"/>
              <a:t>Delaying investment or relying on reactive funding transfers cost and unresolved risk to future ratepayers. </a:t>
            </a:r>
            <a:endParaRPr lang="en-NZ" dirty="0"/>
          </a:p>
          <a:p>
            <a:endParaRPr lang="en-NZ" dirty="0"/>
          </a:p>
          <a:p>
            <a:r>
              <a:rPr dirty="0"/>
              <a:t>The evidence included assets built over about 150 years, significant renewals ahead, uninsurable </a:t>
            </a:r>
            <a:r>
              <a:rPr dirty="0" err="1"/>
              <a:t>floodbanks</a:t>
            </a:r>
            <a:r>
              <a:rPr dirty="0"/>
              <a:t>, finite scheme reserves, and recovery work displacing planned </a:t>
            </a:r>
            <a:r>
              <a:rPr dirty="0" err="1"/>
              <a:t>programmes</a:t>
            </a:r>
            <a:r>
              <a:rPr dirty="0"/>
              <a:t>. </a:t>
            </a:r>
            <a:endParaRPr lang="en-NZ" dirty="0"/>
          </a:p>
          <a:p>
            <a:endParaRPr lang="en-NZ" dirty="0"/>
          </a:p>
          <a:p>
            <a:r>
              <a:rPr dirty="0"/>
              <a:t>Infrastructure condition and funding sit at its core, with risk exposure running through it.</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NZ" dirty="0"/>
              <a:t>The image shown depicts Balclutha in Feb 2020 during the Clutha flood. </a:t>
            </a:r>
          </a:p>
          <a:p>
            <a:endParaRPr lang="en-NZ" dirty="0"/>
          </a:p>
          <a:p>
            <a:r>
              <a:rPr dirty="0"/>
              <a:t>Across Otago, around 43</a:t>
            </a:r>
            <a:r>
              <a:rPr lang="en-NZ" dirty="0"/>
              <a:t>k</a:t>
            </a:r>
            <a:r>
              <a:rPr dirty="0"/>
              <a:t> hectares of urban and rural land sits behind </a:t>
            </a:r>
            <a:r>
              <a:rPr lang="en-NZ" dirty="0"/>
              <a:t>our flood protection and drainage infrastructure</a:t>
            </a:r>
            <a:r>
              <a:rPr dirty="0"/>
              <a:t>. That is what the Infrastructure Strategy is about: keeping this protection working for the next </a:t>
            </a:r>
            <a:r>
              <a:rPr lang="en-NZ" dirty="0"/>
              <a:t>30</a:t>
            </a:r>
            <a:r>
              <a:rPr dirty="0"/>
              <a:t> years and beyond.</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b="1" dirty="0"/>
              <a:t>Infrastructure condition. </a:t>
            </a:r>
            <a:r>
              <a:rPr dirty="0"/>
              <a:t>These assets have been built over 150 years. The photo is the Contour Channel under construction in the early 1900s. Condition degrades, records for older assets are patchy, and </a:t>
            </a:r>
            <a:r>
              <a:rPr dirty="0" err="1"/>
              <a:t>floodbanks</a:t>
            </a:r>
            <a:r>
              <a:rPr dirty="0"/>
              <a:t> have several potential failure modes. </a:t>
            </a:r>
            <a:endParaRPr lang="en-NZ" dirty="0"/>
          </a:p>
          <a:p>
            <a:endParaRPr lang="en-NZ" dirty="0"/>
          </a:p>
          <a:p>
            <a:r>
              <a:rPr dirty="0"/>
              <a:t>Our </a:t>
            </a:r>
            <a:r>
              <a:rPr lang="en-NZ" dirty="0"/>
              <a:t>current </a:t>
            </a:r>
            <a:r>
              <a:rPr dirty="0"/>
              <a:t>approach is risk based </a:t>
            </a:r>
            <a:r>
              <a:rPr dirty="0" err="1"/>
              <a:t>prioritisation</a:t>
            </a:r>
            <a:r>
              <a:rPr dirty="0"/>
              <a:t> of renewals, </a:t>
            </a:r>
            <a:r>
              <a:rPr lang="en-NZ" dirty="0"/>
              <a:t>informed</a:t>
            </a:r>
            <a:r>
              <a:rPr dirty="0"/>
              <a:t> by</a:t>
            </a:r>
            <a:r>
              <a:rPr lang="en-NZ" dirty="0"/>
              <a:t> robust</a:t>
            </a:r>
            <a:r>
              <a:rPr dirty="0"/>
              <a:t> inspection</a:t>
            </a:r>
            <a:r>
              <a:rPr lang="en-NZ" dirty="0"/>
              <a:t>, </a:t>
            </a:r>
            <a:r>
              <a:rPr dirty="0"/>
              <a:t>condition </a:t>
            </a:r>
            <a:r>
              <a:rPr dirty="0" err="1"/>
              <a:t>programmes</a:t>
            </a:r>
            <a:r>
              <a:rPr lang="en-NZ" dirty="0"/>
              <a:t> and end of life deterioration forecasts.</a:t>
            </a:r>
          </a:p>
          <a:p>
            <a:endParaRPr lang="en-NZ" dirty="0"/>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C59E5-1CAF-63C7-ABE1-1B90ECF94E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871F2-E662-8E26-8B70-D55F59CB265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4AD75062-3C5A-264F-C47A-9F10EA53A764}"/>
              </a:ext>
            </a:extLst>
          </p:cNvPr>
          <p:cNvSpPr>
            <a:spLocks noGrp="1"/>
          </p:cNvSpPr>
          <p:nvPr>
            <p:ph type="body" sz="quarter" idx="3"/>
          </p:nvPr>
        </p:nvSpPr>
        <p:spPr/>
        <p:txBody>
          <a:bodyPr/>
          <a:lstStyle/>
          <a:p>
            <a:r>
              <a:rPr lang="en-NZ" b="1" dirty="0"/>
              <a:t>Funding</a:t>
            </a:r>
            <a:r>
              <a:rPr dirty="0"/>
              <a:t>: flood recovery is costly and unpredictable, and recovery from the 2020 to 2023 events often came at the expense of planned work. </a:t>
            </a:r>
            <a:endParaRPr lang="en-NZ" dirty="0"/>
          </a:p>
          <a:p>
            <a:endParaRPr lang="en-NZ" dirty="0"/>
          </a:p>
          <a:p>
            <a:r>
              <a:rPr dirty="0"/>
              <a:t>We </a:t>
            </a:r>
            <a:r>
              <a:rPr lang="en-NZ" dirty="0"/>
              <a:t>will </a:t>
            </a:r>
            <a:r>
              <a:rPr dirty="0"/>
              <a:t>keep pursuing central government co-investment and plan for scenarios with and without it.</a:t>
            </a:r>
            <a:r>
              <a:rPr lang="en-NZ" dirty="0"/>
              <a:t> We’ve had recent successes securing funding through Regional Infrastructure Fund climate resilience programme and will continue to pursue similar avenues</a:t>
            </a:r>
            <a:endParaRPr dirty="0"/>
          </a:p>
        </p:txBody>
      </p:sp>
      <p:sp>
        <p:nvSpPr>
          <p:cNvPr id="4" name="Slide Number Placeholder 3">
            <a:extLst>
              <a:ext uri="{FF2B5EF4-FFF2-40B4-BE49-F238E27FC236}">
                <a16:creationId xmlns:a16="http://schemas.microsoft.com/office/drawing/2014/main" id="{C587FD9B-0FA8-6343-6348-D76E4A36658B}"/>
              </a:ext>
            </a:extLst>
          </p:cNvPr>
          <p:cNvSpPr>
            <a:spLocks noGrp="1"/>
          </p:cNvSpPr>
          <p:nvPr>
            <p:ph type="sldNum" sz="quarter" idx="5"/>
          </p:nvPr>
        </p:nvSpPr>
        <p:spPr/>
      </p:sp>
    </p:spTree>
    <p:extLst>
      <p:ext uri="{BB962C8B-B14F-4D97-AF65-F5344CB8AC3E}">
        <p14:creationId xmlns:p14="http://schemas.microsoft.com/office/powerpoint/2010/main" val="16891784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The third, at 20 </a:t>
            </a:r>
            <a:r>
              <a:rPr lang="en-NZ" dirty="0"/>
              <a:t>%</a:t>
            </a:r>
            <a:r>
              <a:rPr dirty="0"/>
              <a:t>: </a:t>
            </a:r>
            <a:r>
              <a:rPr b="1" dirty="0"/>
              <a:t>asset condition and hazard information gaps limit confidence in decisions about scheme performance and risk. </a:t>
            </a:r>
            <a:endParaRPr lang="en-NZ" b="1" dirty="0"/>
          </a:p>
          <a:p>
            <a:endParaRPr lang="en-NZ" b="1" dirty="0"/>
          </a:p>
          <a:p>
            <a:r>
              <a:rPr lang="en-NZ" dirty="0"/>
              <a:t>This PS revolves around </a:t>
            </a:r>
            <a:r>
              <a:rPr dirty="0"/>
              <a:t>missing or inaccessible </a:t>
            </a:r>
            <a:r>
              <a:rPr lang="en-NZ" dirty="0"/>
              <a:t>asset data </a:t>
            </a:r>
            <a:r>
              <a:rPr dirty="0"/>
              <a:t>records, incomplete condition information, limited understanding of how schemes function, and evolving climate, flood, seismic and coastal hazard knowledge.</a:t>
            </a:r>
            <a:endParaRPr lang="en-NZ" dirty="0"/>
          </a:p>
          <a:p>
            <a:endParaRPr lang="en-NZ" dirty="0"/>
          </a:p>
          <a:p>
            <a:r>
              <a:rPr dirty="0"/>
              <a:t>These assets are rarely tested at their full design standard, yet they must perform when it matters.</a:t>
            </a:r>
            <a:endParaRPr lang="en-NZ" dirty="0"/>
          </a:p>
          <a:p>
            <a:endParaRPr lang="en-NZ" dirty="0"/>
          </a:p>
          <a:p>
            <a:r>
              <a:rPr dirty="0"/>
              <a:t>It </a:t>
            </a:r>
            <a:r>
              <a:rPr lang="en-NZ" dirty="0"/>
              <a:t>is framed as an enabling </a:t>
            </a:r>
            <a:r>
              <a:rPr dirty="0"/>
              <a:t>problem, but it directly affects how well we </a:t>
            </a:r>
            <a:r>
              <a:rPr dirty="0" err="1"/>
              <a:t>prioritise</a:t>
            </a:r>
            <a:r>
              <a:rPr dirty="0"/>
              <a:t> investment and understand the risk communities carry. </a:t>
            </a:r>
            <a:endParaRPr lang="en-NZ" dirty="0"/>
          </a:p>
          <a:p>
            <a:endParaRPr lang="en-NZ" dirty="0"/>
          </a:p>
          <a:p>
            <a:r>
              <a:rPr dirty="0"/>
              <a:t>Infrastructure condition, natural hazards and climate change </a:t>
            </a:r>
            <a:r>
              <a:rPr lang="en-NZ" dirty="0"/>
              <a:t>are the current significant issues that</a:t>
            </a:r>
            <a:r>
              <a:rPr dirty="0"/>
              <a:t> feed it.</a:t>
            </a:r>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FEAB0-95C5-8B5A-95AA-3F169C682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D4E615-1A25-F6C2-294B-EE5BF2DBDF0A}"/>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5B43B33-0D50-649C-5DB0-4B19120AC90A}"/>
              </a:ext>
            </a:extLst>
          </p:cNvPr>
          <p:cNvSpPr>
            <a:spLocks noGrp="1"/>
          </p:cNvSpPr>
          <p:nvPr>
            <p:ph type="body" sz="quarter" idx="3"/>
          </p:nvPr>
        </p:nvSpPr>
        <p:spPr/>
        <p:txBody>
          <a:bodyPr/>
          <a:lstStyle/>
          <a:p>
            <a:endParaRPr lang="en-NZ" dirty="0"/>
          </a:p>
          <a:p>
            <a:r>
              <a:rPr lang="en-NZ" b="1" dirty="0"/>
              <a:t>Natural </a:t>
            </a:r>
            <a:r>
              <a:rPr b="1" dirty="0"/>
              <a:t>hazards</a:t>
            </a:r>
            <a:r>
              <a:rPr dirty="0"/>
              <a:t>: flooding, landslides, earthquakes, coastal erosion, tsunami, storm surge and wind can all damage the very scheme</a:t>
            </a:r>
            <a:r>
              <a:rPr lang="en-NZ" dirty="0"/>
              <a:t> infrastructure</a:t>
            </a:r>
            <a:r>
              <a:rPr dirty="0"/>
              <a:t> built to protect against them. Mill Creek pump station </a:t>
            </a:r>
            <a:r>
              <a:rPr lang="en-NZ" dirty="0"/>
              <a:t>that was damaged </a:t>
            </a:r>
            <a:r>
              <a:rPr dirty="0"/>
              <a:t>in 2017 is a good example. </a:t>
            </a:r>
            <a:endParaRPr lang="en-NZ" dirty="0"/>
          </a:p>
          <a:p>
            <a:endParaRPr lang="en-NZ" dirty="0"/>
          </a:p>
          <a:p>
            <a:r>
              <a:rPr lang="en-NZ" dirty="0"/>
              <a:t>The image shows the lower </a:t>
            </a:r>
            <a:r>
              <a:rPr lang="en-NZ" dirty="0" err="1"/>
              <a:t>clutha</a:t>
            </a:r>
            <a:r>
              <a:rPr lang="en-NZ" dirty="0"/>
              <a:t> delta with land elevation relative to sea level (blue) and projected shoreline retreat (yellow lines)</a:t>
            </a:r>
          </a:p>
          <a:p>
            <a:endParaRPr lang="en-NZ" dirty="0"/>
          </a:p>
          <a:p>
            <a:r>
              <a:rPr dirty="0"/>
              <a:t>We </a:t>
            </a:r>
            <a:r>
              <a:rPr lang="en-NZ" dirty="0"/>
              <a:t>will </a:t>
            </a:r>
            <a:r>
              <a:rPr dirty="0"/>
              <a:t>keep improving readiness, response and recovery, applying lessons from events here and around the country</a:t>
            </a:r>
            <a:r>
              <a:rPr lang="en-NZ" dirty="0"/>
              <a:t>. We will continue to increase efforts to raise awareness and educate communities around natural hazards that pose a risk to them. </a:t>
            </a:r>
            <a:endParaRPr dirty="0"/>
          </a:p>
        </p:txBody>
      </p:sp>
      <p:sp>
        <p:nvSpPr>
          <p:cNvPr id="4" name="Slide Number Placeholder 3">
            <a:extLst>
              <a:ext uri="{FF2B5EF4-FFF2-40B4-BE49-F238E27FC236}">
                <a16:creationId xmlns:a16="http://schemas.microsoft.com/office/drawing/2014/main" id="{2B187A22-F3F4-AFC5-46E3-5884B876803D}"/>
              </a:ext>
            </a:extLst>
          </p:cNvPr>
          <p:cNvSpPr>
            <a:spLocks noGrp="1"/>
          </p:cNvSpPr>
          <p:nvPr>
            <p:ph type="sldNum" sz="quarter" idx="5"/>
          </p:nvPr>
        </p:nvSpPr>
        <p:spPr/>
      </p:sp>
    </p:spTree>
    <p:extLst>
      <p:ext uri="{BB962C8B-B14F-4D97-AF65-F5344CB8AC3E}">
        <p14:creationId xmlns:p14="http://schemas.microsoft.com/office/powerpoint/2010/main" val="1457773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b="1" dirty="0"/>
              <a:t>Climate change: </a:t>
            </a:r>
            <a:r>
              <a:rPr dirty="0"/>
              <a:t>NIWA's projections for Otago point to larger floods, higher average flows, sea level rise and higher water tables. The </a:t>
            </a:r>
            <a:r>
              <a:rPr dirty="0" err="1"/>
              <a:t>Puerua</a:t>
            </a:r>
            <a:r>
              <a:rPr dirty="0"/>
              <a:t> Outfall repairs in 2023 show what that pressure looks like on the ground. Our approach is to </a:t>
            </a:r>
            <a:r>
              <a:rPr lang="en-NZ" dirty="0"/>
              <a:t>continue to improve our </a:t>
            </a:r>
            <a:r>
              <a:rPr dirty="0"/>
              <a:t>understand</a:t>
            </a:r>
            <a:r>
              <a:rPr lang="en-NZ" dirty="0" err="1"/>
              <a:t>ing</a:t>
            </a:r>
            <a:r>
              <a:rPr lang="en-NZ" dirty="0"/>
              <a:t> of </a:t>
            </a:r>
            <a:r>
              <a:rPr dirty="0"/>
              <a:t> the effects on each scheme and build that knowledge into adaptation planning with communities. </a:t>
            </a:r>
            <a:endParaRPr lang="en-NZ" dirty="0"/>
          </a:p>
          <a:p>
            <a:endParaRPr lang="en-NZ" dirty="0"/>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The workshop also defined the value we expect if these problems are addressed. </a:t>
            </a:r>
            <a:endParaRPr lang="en-NZ" dirty="0"/>
          </a:p>
          <a:p>
            <a:endParaRPr lang="en-NZ" dirty="0"/>
          </a:p>
          <a:p>
            <a:r>
              <a:rPr dirty="0"/>
              <a:t>Reliable scheme performance at an efficient whole-of-life cost carries the greatest weight at 45 </a:t>
            </a:r>
            <a:r>
              <a:rPr lang="en-NZ" dirty="0"/>
              <a:t>%</a:t>
            </a:r>
            <a:r>
              <a:rPr dirty="0"/>
              <a:t>. </a:t>
            </a:r>
            <a:endParaRPr lang="en-NZ" dirty="0"/>
          </a:p>
          <a:p>
            <a:endParaRPr lang="en-NZ" dirty="0"/>
          </a:p>
          <a:p>
            <a:r>
              <a:rPr dirty="0"/>
              <a:t>Then lower long-term risk exposure and greater resilience at 25</a:t>
            </a:r>
            <a:r>
              <a:rPr lang="en-NZ" dirty="0"/>
              <a:t>%</a:t>
            </a:r>
            <a:r>
              <a:rPr dirty="0"/>
              <a:t>, </a:t>
            </a:r>
            <a:endParaRPr lang="en-NZ" dirty="0"/>
          </a:p>
          <a:p>
            <a:endParaRPr lang="en-NZ" dirty="0"/>
          </a:p>
          <a:p>
            <a:r>
              <a:rPr dirty="0"/>
              <a:t>communities understanding scheme risks, limits and responsibilities at 15, </a:t>
            </a:r>
            <a:endParaRPr lang="en-NZ" dirty="0"/>
          </a:p>
          <a:p>
            <a:endParaRPr lang="en-NZ" dirty="0"/>
          </a:p>
          <a:p>
            <a:r>
              <a:rPr dirty="0"/>
              <a:t>and improved environmental condition and natural river function at 15. </a:t>
            </a:r>
            <a:endParaRPr lang="en-NZ" dirty="0"/>
          </a:p>
          <a:p>
            <a:r>
              <a:rPr b="1" dirty="0"/>
              <a:t>Each has a measure of success attached</a:t>
            </a:r>
            <a:r>
              <a:rPr dirty="0"/>
              <a:t>. </a:t>
            </a:r>
            <a:endParaRPr lang="en-NZ" dirty="0"/>
          </a:p>
          <a:p>
            <a:endParaRPr lang="en-NZ" dirty="0"/>
          </a:p>
          <a:p>
            <a:r>
              <a:rPr dirty="0"/>
              <a:t>The response and solution stages of the ILM come next, and they will shape the options we bring back in October.</a:t>
            </a:r>
          </a:p>
        </p:txBody>
      </p:sp>
      <p:sp>
        <p:nvSpPr>
          <p:cNvPr id="4" name="Slide Number Placeholder 3"/>
          <p:cNvSpPr>
            <a:spLocks noGrp="1"/>
          </p:cNvSpPr>
          <p:nvPr>
            <p:ph type="sldNum" sz="quarter" idx="5"/>
          </p:nvPr>
        </p:nvSpPr>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 word on reform. Water services, resource management and the shape of local government are all moving. For Engineering</a:t>
            </a:r>
            <a:r>
              <a:rPr lang="en-NZ"/>
              <a:t> at ORC, it </a:t>
            </a:r>
            <a:r>
              <a:t>is business as usual. The rivers keep flowing and the schemes keep running, whatever structure the sector lands on. </a:t>
            </a:r>
            <a:r>
              <a:rPr lang="en-NZ"/>
              <a:t>Our infrastructure strategy and asset plan </a:t>
            </a:r>
            <a:r>
              <a:t>records what we own, the risks we carry and the investment the schemes need, </a:t>
            </a:r>
            <a:r>
              <a:rPr lang="en-NZ"/>
              <a:t>enabling a smoother</a:t>
            </a:r>
            <a:r>
              <a:t> transition for Council and communities.</a:t>
            </a:r>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Now over to you, and this is the direction we are seeking today. </a:t>
            </a:r>
            <a:endParaRPr lang="en-NZ" dirty="0"/>
          </a:p>
          <a:p>
            <a:r>
              <a:rPr dirty="0"/>
              <a:t>Do the three draft problem statements ring true? </a:t>
            </a:r>
            <a:endParaRPr lang="en-NZ" dirty="0"/>
          </a:p>
          <a:p>
            <a:r>
              <a:rPr dirty="0"/>
              <a:t>Are the weightings about right? </a:t>
            </a:r>
            <a:endParaRPr lang="en-NZ" dirty="0"/>
          </a:p>
          <a:p>
            <a:endParaRPr lang="en-NZ" dirty="0"/>
          </a:p>
          <a:p>
            <a:r>
              <a:rPr dirty="0"/>
              <a:t>Looking back at the seven significant issues, is anything missing or lost in translation? </a:t>
            </a:r>
            <a:endParaRPr lang="en-NZ" dirty="0"/>
          </a:p>
          <a:p>
            <a:endParaRPr lang="en-NZ" dirty="0"/>
          </a:p>
          <a:p>
            <a:r>
              <a:rPr dirty="0"/>
              <a:t>And any early views on the benefits sought? </a:t>
            </a:r>
            <a:endParaRPr lang="en-NZ" dirty="0"/>
          </a:p>
          <a:p>
            <a:endParaRPr lang="en-NZ" dirty="0"/>
          </a:p>
          <a:p>
            <a:r>
              <a:rPr dirty="0"/>
              <a:t>For context, since the current Strategy was adopted we have had the October 2024 flooding, the October 2025 wind event, the National Policy Statement for Infrastructure in force from January 2026, the July 2026 flooding, and the resource management transition continuing alongside local government reform.</a:t>
            </a:r>
          </a:p>
        </p:txBody>
      </p:sp>
      <p:sp>
        <p:nvSpPr>
          <p:cNvPr id="4" name="Slide Number Placeholder 3"/>
          <p:cNvSpPr>
            <a:spLocks noGrp="1"/>
          </p:cNvSpPr>
          <p:nvPr>
            <p:ph type="sldNum" sz="quarter" idx="5"/>
          </p:nvPr>
        </p:nvSpPr>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Where to from here. </a:t>
            </a:r>
            <a:endParaRPr lang="en-NZ" dirty="0"/>
          </a:p>
          <a:p>
            <a:endParaRPr lang="en-NZ" dirty="0"/>
          </a:p>
          <a:p>
            <a:r>
              <a:rPr dirty="0"/>
              <a:t>Today's direction goes straight into refining the problem statements</a:t>
            </a:r>
            <a:r>
              <a:rPr lang="en-NZ" dirty="0"/>
              <a:t>. T</a:t>
            </a:r>
            <a:r>
              <a:rPr dirty="0"/>
              <a:t>he response and solution stages of the ILM follow through August to October. </a:t>
            </a:r>
            <a:endParaRPr lang="en-NZ" dirty="0"/>
          </a:p>
          <a:p>
            <a:endParaRPr lang="en-NZ" dirty="0"/>
          </a:p>
          <a:p>
            <a:r>
              <a:rPr dirty="0"/>
              <a:t>Workshop 2 on 14 October brings back the direction, the options and a draft Strategy. </a:t>
            </a:r>
            <a:endParaRPr lang="en-NZ" dirty="0"/>
          </a:p>
          <a:p>
            <a:endParaRPr lang="en-NZ" dirty="0"/>
          </a:p>
          <a:p>
            <a:r>
              <a:rPr dirty="0"/>
              <a:t>It is then </a:t>
            </a:r>
            <a:r>
              <a:rPr dirty="0" err="1"/>
              <a:t>finalised</a:t>
            </a:r>
            <a:r>
              <a:rPr dirty="0"/>
              <a:t> for adoption in December 2027. </a:t>
            </a:r>
            <a:endParaRPr lang="en-NZ" dirty="0"/>
          </a:p>
          <a:p>
            <a:endParaRPr lang="en-NZ" dirty="0"/>
          </a:p>
          <a:p>
            <a:r>
              <a:t>In </a:t>
            </a:r>
            <a:r>
              <a:rPr dirty="0"/>
              <a:t>parallel, the Asset Management Plan is being updated, and will be </a:t>
            </a:r>
            <a:r>
              <a:rPr dirty="0" err="1"/>
              <a:t>finalised</a:t>
            </a:r>
            <a:r>
              <a:rPr dirty="0"/>
              <a:t> once the Strategy is adopted and before the Long-term Plan is adopted.</a:t>
            </a:r>
          </a:p>
        </p:txBody>
      </p:sp>
      <p:sp>
        <p:nvSpPr>
          <p:cNvPr id="4" name="Slide Number Placeholder 3"/>
          <p:cNvSpPr>
            <a:spLocks noGrp="1"/>
          </p:cNvSpPr>
          <p:nvPr>
            <p:ph type="sldNum" sz="quarter" idx="5"/>
          </p:nvPr>
        </p:nvSpPr>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Thank you. Over to questions and discussion.</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3 things today. First, the review </a:t>
            </a:r>
            <a:r>
              <a:rPr lang="en-NZ" dirty="0"/>
              <a:t>of the current IS </a:t>
            </a:r>
            <a:r>
              <a:rPr dirty="0"/>
              <a:t>is underway, and the next Strategy will be adopted with the 2027-2037 Long-term Plan. </a:t>
            </a:r>
            <a:endParaRPr lang="en-NZ" dirty="0"/>
          </a:p>
          <a:p>
            <a:endParaRPr lang="en-NZ" dirty="0"/>
          </a:p>
          <a:p>
            <a:r>
              <a:rPr dirty="0"/>
              <a:t>Second, the basics: what an Infrastructure Strategy is, why we prepare one, and the flood protection, land drainage and river management infrastructure it covers. </a:t>
            </a:r>
            <a:endParaRPr lang="en-NZ" dirty="0"/>
          </a:p>
          <a:p>
            <a:endParaRPr lang="en-NZ" dirty="0"/>
          </a:p>
          <a:p>
            <a:r>
              <a:rPr dirty="0"/>
              <a:t>Third, and most importantly, your direction: we have run an Investment Logic Mapping workshop, and the </a:t>
            </a:r>
            <a:r>
              <a:rPr lang="en-NZ" dirty="0"/>
              <a:t>7</a:t>
            </a:r>
            <a:r>
              <a:rPr dirty="0"/>
              <a:t> significant issues </a:t>
            </a:r>
            <a:r>
              <a:rPr lang="en-NZ" dirty="0"/>
              <a:t>from the current infra strategy </a:t>
            </a:r>
            <a:r>
              <a:rPr dirty="0"/>
              <a:t>now sit inside </a:t>
            </a:r>
            <a:r>
              <a:rPr lang="en-NZ" dirty="0"/>
              <a:t>3 </a:t>
            </a:r>
            <a:r>
              <a:rPr dirty="0"/>
              <a:t>draft problem statements. </a:t>
            </a:r>
            <a:r>
              <a:rPr lang="en-NZ" dirty="0"/>
              <a:t>So we want to know from you, d</a:t>
            </a:r>
            <a:r>
              <a:rPr dirty="0"/>
              <a:t>o those statements ring true? </a:t>
            </a:r>
            <a:endParaRPr lang="en-NZ" dirty="0"/>
          </a:p>
          <a:p>
            <a:r>
              <a:rPr dirty="0"/>
              <a:t>What you tell us today shapes the draft </a:t>
            </a:r>
            <a:r>
              <a:rPr lang="en-NZ" dirty="0"/>
              <a:t>IS </a:t>
            </a:r>
            <a:r>
              <a:rPr dirty="0"/>
              <a:t>we bring back in October.</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The Strategy is a requirement of Section 101B of the </a:t>
            </a:r>
            <a:r>
              <a:rPr lang="en-NZ" dirty="0"/>
              <a:t>LGA</a:t>
            </a:r>
            <a:r>
              <a:rPr dirty="0"/>
              <a:t> 2002. Every council must prepare and adopt one as part of its Long-term Plan, covering at least </a:t>
            </a:r>
            <a:r>
              <a:rPr lang="en-NZ" dirty="0"/>
              <a:t>30</a:t>
            </a:r>
            <a:r>
              <a:rPr dirty="0"/>
              <a:t> consecutive financial years. </a:t>
            </a:r>
            <a:endParaRPr lang="en-NZ" dirty="0"/>
          </a:p>
          <a:p>
            <a:endParaRPr lang="en-NZ" dirty="0"/>
          </a:p>
          <a:p>
            <a:r>
              <a:rPr dirty="0"/>
              <a:t>Its purpose is to identify the significant infrastructure issues we face over that period, the principal options for managing them, and the implications of each option. </a:t>
            </a:r>
            <a:endParaRPr lang="en-NZ" dirty="0"/>
          </a:p>
          <a:p>
            <a:endParaRPr lang="en-NZ" dirty="0"/>
          </a:p>
          <a:p>
            <a:r>
              <a:rPr dirty="0"/>
              <a:t>For us that </a:t>
            </a:r>
            <a:r>
              <a:rPr lang="en-NZ" dirty="0"/>
              <a:t>simply </a:t>
            </a:r>
            <a:r>
              <a:rPr dirty="0"/>
              <a:t>means flood protection, land drainage and river management, and it helps give effect to our responsibilities under the Soil Conservation and Rivers Control Act 1941 and the Land Drainage Act 1908.</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The Act also sets minimum content</a:t>
            </a:r>
            <a:r>
              <a:rPr lang="en-NZ" dirty="0"/>
              <a:t> an IS must contain:</a:t>
            </a:r>
          </a:p>
          <a:p>
            <a:r>
              <a:rPr lang="en-NZ" dirty="0"/>
              <a:t>-</a:t>
            </a:r>
            <a:r>
              <a:rPr dirty="0"/>
              <a:t>The Strategy must outline how we renew or replace assets as they age</a:t>
            </a:r>
            <a:endParaRPr lang="en-NZ" dirty="0"/>
          </a:p>
          <a:p>
            <a:r>
              <a:rPr lang="en-NZ" dirty="0"/>
              <a:t>-H</a:t>
            </a:r>
            <a:r>
              <a:rPr dirty="0"/>
              <a:t>ow we respond to growth or decline in demand for services, </a:t>
            </a:r>
            <a:endParaRPr lang="en-NZ" dirty="0"/>
          </a:p>
          <a:p>
            <a:r>
              <a:rPr lang="en-NZ" dirty="0"/>
              <a:t>-A</a:t>
            </a:r>
            <a:r>
              <a:rPr dirty="0" err="1"/>
              <a:t>ny</a:t>
            </a:r>
            <a:r>
              <a:rPr dirty="0"/>
              <a:t> planned increases or decreases in levels of service</a:t>
            </a:r>
            <a:endParaRPr lang="en-NZ" dirty="0"/>
          </a:p>
          <a:p>
            <a:r>
              <a:rPr lang="en-NZ" dirty="0"/>
              <a:t>-H</a:t>
            </a:r>
            <a:r>
              <a:rPr dirty="0"/>
              <a:t>ow public health and environmental outcomes are maintained or improved and adverse effects mitigated</a:t>
            </a:r>
            <a:endParaRPr lang="en-NZ" dirty="0"/>
          </a:p>
          <a:p>
            <a:r>
              <a:rPr lang="en-NZ" dirty="0"/>
              <a:t>-H</a:t>
            </a:r>
            <a:r>
              <a:rPr dirty="0"/>
              <a:t>ow we manage natural hazard risk, with appropriate financial provision. </a:t>
            </a:r>
            <a:endParaRPr lang="en-NZ" dirty="0"/>
          </a:p>
          <a:p>
            <a:r>
              <a:rPr lang="en-NZ" dirty="0"/>
              <a:t>-</a:t>
            </a:r>
            <a:r>
              <a:rPr dirty="0"/>
              <a:t>It must also present the most likely scenario: </a:t>
            </a:r>
            <a:r>
              <a:rPr lang="en-NZ" dirty="0"/>
              <a:t>so </a:t>
            </a:r>
            <a:r>
              <a:rPr dirty="0"/>
              <a:t>indicative capital and operating expenditure over </a:t>
            </a:r>
            <a:r>
              <a:rPr lang="en-NZ" dirty="0"/>
              <a:t>30</a:t>
            </a:r>
            <a:r>
              <a:rPr dirty="0"/>
              <a:t> years, the significant decisions and their timing, and the assumptions behind them, including where they are uncertain.</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The Strategy sits between our Strategic Directions and the Asset Management Plan. </a:t>
            </a:r>
            <a:endParaRPr lang="en-NZ" dirty="0"/>
          </a:p>
          <a:p>
            <a:endParaRPr lang="en-NZ" dirty="0"/>
          </a:p>
          <a:p>
            <a:r>
              <a:rPr dirty="0"/>
              <a:t>Strategic Directions set the vision. </a:t>
            </a:r>
            <a:endParaRPr lang="en-NZ" dirty="0"/>
          </a:p>
          <a:p>
            <a:endParaRPr lang="en-NZ" dirty="0"/>
          </a:p>
          <a:p>
            <a:r>
              <a:rPr dirty="0"/>
              <a:t>The Strategy turns that into significant issues, options and investment direction. </a:t>
            </a:r>
            <a:endParaRPr lang="en-NZ" dirty="0"/>
          </a:p>
          <a:p>
            <a:endParaRPr lang="en-NZ" dirty="0"/>
          </a:p>
          <a:p>
            <a:r>
              <a:rPr dirty="0"/>
              <a:t>The Asset Management Plan is</a:t>
            </a:r>
            <a:r>
              <a:rPr lang="en-NZ" dirty="0"/>
              <a:t> more granular</a:t>
            </a:r>
            <a:r>
              <a:rPr dirty="0"/>
              <a:t> plan that delivers it. </a:t>
            </a:r>
            <a:endParaRPr lang="en-NZ" dirty="0"/>
          </a:p>
          <a:p>
            <a:endParaRPr lang="en-NZ" dirty="0"/>
          </a:p>
          <a:p>
            <a:r>
              <a:rPr dirty="0"/>
              <a:t>Together with the Financial Strategy, this framework provides direction for the </a:t>
            </a:r>
            <a:r>
              <a:rPr dirty="0">
                <a:highlight>
                  <a:srgbClr val="FFFF00"/>
                </a:highlight>
              </a:rPr>
              <a:t>Long-term Plan. </a:t>
            </a:r>
            <a:endParaRPr lang="en-NZ" dirty="0">
              <a:highlight>
                <a:srgbClr val="FFFF00"/>
              </a:highlight>
            </a:endParaRPr>
          </a:p>
          <a:p>
            <a:endParaRPr lang="en-NZ" dirty="0">
              <a:highlight>
                <a:srgbClr val="FFFF00"/>
              </a:highlight>
            </a:endParaRPr>
          </a:p>
          <a:p>
            <a:r>
              <a:rPr lang="en-NZ" dirty="0">
                <a:highlight>
                  <a:srgbClr val="FFFF00"/>
                </a:highlight>
              </a:rPr>
              <a:t>Side note: t</a:t>
            </a:r>
            <a:r>
              <a:rPr dirty="0"/>
              <a:t>he AMP is being updated in parallel, and will be </a:t>
            </a:r>
            <a:r>
              <a:rPr dirty="0" err="1"/>
              <a:t>finalised</a:t>
            </a:r>
            <a:r>
              <a:rPr dirty="0"/>
              <a:t> once the Strategy is adopted and before the </a:t>
            </a:r>
            <a:r>
              <a:rPr lang="en-NZ" dirty="0"/>
              <a:t>final </a:t>
            </a:r>
            <a:r>
              <a:rPr dirty="0"/>
              <a:t>Long-term Plan is adopted, </a:t>
            </a:r>
            <a:r>
              <a:rPr lang="en-NZ" dirty="0"/>
              <a:t>therefore</a:t>
            </a:r>
            <a:r>
              <a:rPr dirty="0"/>
              <a:t> all three </a:t>
            </a:r>
            <a:r>
              <a:rPr lang="en-NZ" dirty="0"/>
              <a:t>plans</a:t>
            </a:r>
            <a:r>
              <a:rPr dirty="0"/>
              <a:t> stay aligned.</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Asset management is the discipline underneath all of this: knowing what we own, what condition it is in, and when to intervene, so every </a:t>
            </a:r>
            <a:r>
              <a:rPr lang="en-NZ" dirty="0"/>
              <a:t>dollar</a:t>
            </a:r>
            <a:r>
              <a:rPr dirty="0"/>
              <a:t> does the most work.</a:t>
            </a:r>
            <a:endParaRPr lang="en-NZ" dirty="0"/>
          </a:p>
          <a:p>
            <a:r>
              <a:rPr dirty="0"/>
              <a:t> </a:t>
            </a:r>
            <a:endParaRPr lang="en-NZ" dirty="0"/>
          </a:p>
          <a:p>
            <a:r>
              <a:rPr dirty="0"/>
              <a:t>Each asset moves through the same lifecycle. We plan it, create it, operate and maintain it, renew it and eventually dispose of it. </a:t>
            </a:r>
            <a:endParaRPr lang="en-NZ" dirty="0"/>
          </a:p>
          <a:p>
            <a:endParaRPr lang="en-NZ" dirty="0"/>
          </a:p>
          <a:p>
            <a:r>
              <a:rPr dirty="0"/>
              <a:t>And we </a:t>
            </a:r>
            <a:r>
              <a:rPr lang="en-NZ" dirty="0"/>
              <a:t>will </a:t>
            </a:r>
            <a:r>
              <a:rPr dirty="0"/>
              <a:t>keep lifting our practice</a:t>
            </a:r>
            <a:r>
              <a:rPr lang="en-NZ" dirty="0"/>
              <a:t> into the future</a:t>
            </a:r>
            <a:r>
              <a:rPr dirty="0"/>
              <a:t>: </a:t>
            </a:r>
            <a:r>
              <a:rPr lang="en-NZ" dirty="0"/>
              <a:t>In development is </a:t>
            </a:r>
            <a:r>
              <a:rPr dirty="0"/>
              <a:t>an Asset Management Policy, </a:t>
            </a:r>
            <a:r>
              <a:rPr lang="en-NZ" dirty="0"/>
              <a:t>planning for a </a:t>
            </a:r>
            <a:r>
              <a:rPr dirty="0"/>
              <a:t>cyclic asset data and condition collection</a:t>
            </a:r>
            <a:r>
              <a:rPr lang="en-NZ" dirty="0"/>
              <a:t> regime</a:t>
            </a:r>
            <a:r>
              <a:rPr dirty="0"/>
              <a:t>, a refreshed asset management information system</a:t>
            </a:r>
            <a:r>
              <a:rPr lang="en-NZ" dirty="0"/>
              <a:t> which will enable </a:t>
            </a:r>
            <a:r>
              <a:rPr dirty="0"/>
              <a:t>stronger link between asset and financial management. </a:t>
            </a:r>
            <a:endParaRPr lang="en-NZ" dirty="0"/>
          </a:p>
          <a:p>
            <a:endParaRPr lang="en-NZ" dirty="0"/>
          </a:p>
          <a:p>
            <a:r>
              <a:rPr dirty="0"/>
              <a:t>The result is </a:t>
            </a:r>
            <a:r>
              <a:rPr lang="en-NZ" dirty="0"/>
              <a:t>defined strategic direction, </a:t>
            </a:r>
            <a:r>
              <a:rPr dirty="0"/>
              <a:t>lifecycle costs we can forecast with more certainty, and </a:t>
            </a:r>
            <a:r>
              <a:rPr dirty="0" err="1"/>
              <a:t>optimised</a:t>
            </a:r>
            <a:r>
              <a:rPr dirty="0"/>
              <a:t> forward works </a:t>
            </a:r>
            <a:r>
              <a:rPr dirty="0" err="1"/>
              <a:t>programmes</a:t>
            </a:r>
            <a:r>
              <a:rPr lang="en-NZ" dirty="0"/>
              <a:t>.</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Next, a quick tour of the infrastructure itself.</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Three types of infrastructure work together. </a:t>
            </a:r>
            <a:r>
              <a:rPr b="1" dirty="0"/>
              <a:t>Flood protection mitigates the impact of floods</a:t>
            </a:r>
            <a:r>
              <a:rPr dirty="0"/>
              <a:t>: </a:t>
            </a:r>
            <a:r>
              <a:rPr dirty="0" err="1"/>
              <a:t>floodbanks</a:t>
            </a:r>
            <a:r>
              <a:rPr dirty="0"/>
              <a:t>, pump stations, gravity gates and locks, spillways, ponding areas and floodways, culverts and bridges, flood walls, rock work, debris traps and trees. </a:t>
            </a:r>
            <a:endParaRPr lang="en-NZ" dirty="0"/>
          </a:p>
          <a:p>
            <a:endParaRPr lang="en-NZ" b="1" dirty="0"/>
          </a:p>
          <a:p>
            <a:r>
              <a:rPr b="1" dirty="0"/>
              <a:t>Land drainage keeps low-lying land usable</a:t>
            </a:r>
            <a:r>
              <a:rPr dirty="0"/>
              <a:t>: pump stations, gravity outfalls, open drains, culverts and bridges. </a:t>
            </a:r>
            <a:endParaRPr lang="en-NZ" dirty="0"/>
          </a:p>
          <a:p>
            <a:endParaRPr lang="en-NZ" b="1" dirty="0"/>
          </a:p>
          <a:p>
            <a:r>
              <a:rPr b="1" dirty="0"/>
              <a:t>River management aids channel management within river systems</a:t>
            </a:r>
            <a:r>
              <a:rPr dirty="0"/>
              <a:t>: rock buttresses, training lines, </a:t>
            </a:r>
            <a:r>
              <a:rPr dirty="0" err="1"/>
              <a:t>groynes</a:t>
            </a:r>
            <a:r>
              <a:rPr dirty="0"/>
              <a:t> and trees.</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bg>
      <p:bgPr>
        <a:solidFill>
          <a:srgbClr val="003E60"/>
        </a:solidFill>
        <a:effectLst/>
      </p:bgPr>
    </p:bg>
    <p:spTree>
      <p:nvGrpSpPr>
        <p:cNvPr id="1" name=""/>
        <p:cNvGrpSpPr/>
        <p:nvPr/>
      </p:nvGrpSpPr>
      <p:grpSpPr>
        <a:xfrm>
          <a:off x="0" y="0"/>
          <a:ext cx="0" cy="0"/>
          <a:chOff x="0" y="0"/>
          <a:chExt cx="0" cy="0"/>
        </a:xfrm>
      </p:grpSpPr>
      <p:sp>
        <p:nvSpPr>
          <p:cNvPr id="28" name="Text Placeholder 4">
            <a:extLst>
              <a:ext uri="{FF2B5EF4-FFF2-40B4-BE49-F238E27FC236}">
                <a16:creationId xmlns:a16="http://schemas.microsoft.com/office/drawing/2014/main" id="{5C50D7ED-159E-FC4B-816C-E630009F9214}"/>
              </a:ext>
            </a:extLst>
          </p:cNvPr>
          <p:cNvSpPr>
            <a:spLocks noGrp="1"/>
          </p:cNvSpPr>
          <p:nvPr>
            <p:ph type="body" sz="quarter" idx="15" hasCustomPrompt="1"/>
          </p:nvPr>
        </p:nvSpPr>
        <p:spPr>
          <a:xfrm>
            <a:off x="1056915" y="4330486"/>
            <a:ext cx="6968558" cy="368896"/>
          </a:xfrm>
          <a:prstGeom prst="rect">
            <a:avLst/>
          </a:prstGeom>
        </p:spPr>
        <p:txBody>
          <a:bodyPr>
            <a:noAutofit/>
          </a:bodyPr>
          <a:lstStyle>
            <a:lvl1pPr marL="0" indent="0" algn="l">
              <a:buNone/>
              <a:defRPr sz="1350" b="0" i="0" baseline="0">
                <a:solidFill>
                  <a:schemeClr val="bg1">
                    <a:lumMod val="65000"/>
                  </a:schemeClr>
                </a:solidFill>
                <a:latin typeface="Source Sans Pro Semibold" panose="020B0603030403020204" pitchFamily="34" charset="0"/>
                <a:ea typeface="Arial" panose="020B0606030504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sp>
        <p:nvSpPr>
          <p:cNvPr id="24" name="Text Placeholder 23">
            <a:extLst>
              <a:ext uri="{FF2B5EF4-FFF2-40B4-BE49-F238E27FC236}">
                <a16:creationId xmlns:a16="http://schemas.microsoft.com/office/drawing/2014/main" id="{BE8FF240-2C96-184B-BF50-BCC6EFB69007}"/>
              </a:ext>
            </a:extLst>
          </p:cNvPr>
          <p:cNvSpPr>
            <a:spLocks noGrp="1"/>
          </p:cNvSpPr>
          <p:nvPr>
            <p:ph type="body" sz="quarter" idx="16" hasCustomPrompt="1"/>
          </p:nvPr>
        </p:nvSpPr>
        <p:spPr>
          <a:xfrm>
            <a:off x="1057275" y="1956463"/>
            <a:ext cx="6968559" cy="358775"/>
          </a:xfrm>
          <a:prstGeom prst="rect">
            <a:avLst/>
          </a:prstGeom>
        </p:spPr>
        <p:txBody>
          <a:bodyPr>
            <a:normAutofit/>
          </a:bodyPr>
          <a:lstStyle>
            <a:lvl1pPr marL="0" indent="0">
              <a:buNone/>
              <a:defRPr sz="1600" b="0" i="0">
                <a:solidFill>
                  <a:srgbClr val="0096FF"/>
                </a:solidFill>
                <a:latin typeface="Source Sans Pro Semibold" panose="020B0603030403020204" pitchFamily="34" charset="0"/>
                <a:cs typeface="Arial" panose="020B0604020202020204" pitchFamily="34" charset="0"/>
              </a:defRPr>
            </a:lvl1pPr>
          </a:lstStyle>
          <a:p>
            <a:pPr lvl="0"/>
            <a:r>
              <a:rPr lang="en-GB"/>
              <a:t>Click to add subtitle</a:t>
            </a:r>
            <a:endParaRPr lang="en-US"/>
          </a:p>
        </p:txBody>
      </p:sp>
      <p:sp>
        <p:nvSpPr>
          <p:cNvPr id="4" name="Text Placeholder 4">
            <a:extLst>
              <a:ext uri="{FF2B5EF4-FFF2-40B4-BE49-F238E27FC236}">
                <a16:creationId xmlns:a16="http://schemas.microsoft.com/office/drawing/2014/main" id="{C738AB99-B129-12F0-A86D-1DC80C7E4EC3}"/>
              </a:ext>
            </a:extLst>
          </p:cNvPr>
          <p:cNvSpPr>
            <a:spLocks noGrp="1"/>
          </p:cNvSpPr>
          <p:nvPr>
            <p:ph type="body" sz="quarter" idx="13" hasCustomPrompt="1"/>
          </p:nvPr>
        </p:nvSpPr>
        <p:spPr>
          <a:xfrm>
            <a:off x="1056915" y="2384145"/>
            <a:ext cx="6968919" cy="1080950"/>
          </a:xfrm>
          <a:prstGeom prst="rect">
            <a:avLst/>
          </a:prstGeom>
        </p:spPr>
        <p:txBody>
          <a:bodyPr>
            <a:noAutofit/>
          </a:bodyPr>
          <a:lstStyle>
            <a:lvl1pPr marL="0" indent="0" algn="l">
              <a:lnSpc>
                <a:spcPts val="4000"/>
              </a:lnSpc>
              <a:buNone/>
              <a:defRPr sz="3750" b="1">
                <a:solidFill>
                  <a:srgbClr val="EAECED"/>
                </a:solidFill>
              </a:defRPr>
            </a:lvl1pPr>
          </a:lstStyle>
          <a:p>
            <a:pPr lvl="0"/>
            <a:r>
              <a:rPr lang="en-US"/>
              <a:t>Click to edit</a:t>
            </a:r>
            <a:br>
              <a:rPr lang="en-US"/>
            </a:br>
            <a:r>
              <a:rPr lang="en-US"/>
              <a:t>Master text styles</a:t>
            </a:r>
          </a:p>
        </p:txBody>
      </p:sp>
      <p:pic>
        <p:nvPicPr>
          <p:cNvPr id="3" name="Picture 2" descr="A picture containing graphical user interface&#10;&#10;Description automatically generated">
            <a:extLst>
              <a:ext uri="{FF2B5EF4-FFF2-40B4-BE49-F238E27FC236}">
                <a16:creationId xmlns:a16="http://schemas.microsoft.com/office/drawing/2014/main" id="{CD2094BF-CF46-8CE4-BF25-1B3AA1A2B444}"/>
              </a:ext>
            </a:extLst>
          </p:cNvPr>
          <p:cNvPicPr>
            <a:picLocks noChangeAspect="1"/>
          </p:cNvPicPr>
          <p:nvPr userDrawn="1"/>
        </p:nvPicPr>
        <p:blipFill>
          <a:blip r:embed="rId2"/>
          <a:stretch>
            <a:fillRect/>
          </a:stretch>
        </p:blipFill>
        <p:spPr>
          <a:xfrm>
            <a:off x="972766" y="434659"/>
            <a:ext cx="1433006" cy="858913"/>
          </a:xfrm>
          <a:prstGeom prst="rect">
            <a:avLst/>
          </a:prstGeom>
        </p:spPr>
      </p:pic>
      <p:sp>
        <p:nvSpPr>
          <p:cNvPr id="6" name="Rectangle 5">
            <a:extLst>
              <a:ext uri="{FF2B5EF4-FFF2-40B4-BE49-F238E27FC236}">
                <a16:creationId xmlns:a16="http://schemas.microsoft.com/office/drawing/2014/main" id="{2F2EA3E9-22F7-98FB-42DB-9F252E5DCE3B}"/>
              </a:ext>
            </a:extLst>
          </p:cNvPr>
          <p:cNvSpPr/>
          <p:nvPr userDrawn="1"/>
        </p:nvSpPr>
        <p:spPr>
          <a:xfrm>
            <a:off x="1132367" y="5087632"/>
            <a:ext cx="8011633" cy="7177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307289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entred one column">
    <p:bg>
      <p:bgPr>
        <a:solidFill>
          <a:schemeClr val="bg1"/>
        </a:solidFill>
        <a:effectLst/>
      </p:bgPr>
    </p:bg>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966F452A-D209-3145-B9E5-418684C85786}"/>
              </a:ext>
            </a:extLst>
          </p:cNvPr>
          <p:cNvSpPr>
            <a:spLocks noGrp="1"/>
          </p:cNvSpPr>
          <p:nvPr>
            <p:ph type="title" hasCustomPrompt="1"/>
          </p:nvPr>
        </p:nvSpPr>
        <p:spPr>
          <a:xfrm>
            <a:off x="543923" y="694533"/>
            <a:ext cx="7971766" cy="379161"/>
          </a:xfrm>
          <a:prstGeom prst="rect">
            <a:avLst/>
          </a:prstGeom>
        </p:spPr>
        <p:txBody>
          <a:bodyPr>
            <a:noAutofit/>
          </a:bodyPr>
          <a:lstStyle>
            <a:lvl1pPr algn="ctr">
              <a:defRPr sz="3000" b="0"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22" name="Text Placeholder 21">
            <a:extLst>
              <a:ext uri="{FF2B5EF4-FFF2-40B4-BE49-F238E27FC236}">
                <a16:creationId xmlns:a16="http://schemas.microsoft.com/office/drawing/2014/main" id="{424A0A90-0190-8845-8B51-BBF8FB888DD6}"/>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lgn="ctr">
              <a:buNone/>
              <a:defRPr b="1"/>
            </a:lvl1pPr>
          </a:lstStyle>
          <a:p>
            <a:pPr lvl="0"/>
            <a:r>
              <a:rPr lang="en-GB"/>
              <a:t>Click to add subtitle</a:t>
            </a:r>
          </a:p>
        </p:txBody>
      </p:sp>
      <p:sp>
        <p:nvSpPr>
          <p:cNvPr id="25" name="Text Placeholder 23">
            <a:extLst>
              <a:ext uri="{FF2B5EF4-FFF2-40B4-BE49-F238E27FC236}">
                <a16:creationId xmlns:a16="http://schemas.microsoft.com/office/drawing/2014/main" id="{5CE11997-7F10-8A40-8576-9FAE774CC158}"/>
              </a:ext>
            </a:extLst>
          </p:cNvPr>
          <p:cNvSpPr>
            <a:spLocks noGrp="1"/>
          </p:cNvSpPr>
          <p:nvPr>
            <p:ph type="body" sz="quarter" idx="21" hasCustomPrompt="1"/>
          </p:nvPr>
        </p:nvSpPr>
        <p:spPr>
          <a:xfrm>
            <a:off x="542925" y="1509196"/>
            <a:ext cx="7972425" cy="3024909"/>
          </a:xfrm>
          <a:prstGeom prst="rect">
            <a:avLst/>
          </a:prstGeom>
        </p:spPr>
        <p:txBody>
          <a:bodyPr numCol="1" spcCol="180000">
            <a:noAutofit/>
          </a:bodyPr>
          <a:lstStyle>
            <a:lvl1pPr marL="0" indent="0" algn="ctr">
              <a:buFont typeface="Arial" panose="020B0604020202020204" pitchFamily="34" charset="0"/>
              <a:buNone/>
              <a:defRPr/>
            </a:lvl1pPr>
          </a:lstStyle>
          <a:p>
            <a:pPr lvl="0"/>
            <a:r>
              <a:rPr lang="en-GB"/>
              <a:t>Click to add single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t>
            </a:r>
            <a:r>
              <a:rPr lang="en-GB" err="1"/>
              <a:t>risus</a:t>
            </a:r>
            <a:r>
              <a:rPr lang="en-GB"/>
              <a:t> </a:t>
            </a:r>
            <a:r>
              <a:rPr lang="en-GB" err="1"/>
              <a:t>viverra</a:t>
            </a:r>
            <a:r>
              <a:rPr lang="en-GB"/>
              <a:t> </a:t>
            </a:r>
            <a:r>
              <a:rPr lang="en-GB" err="1"/>
              <a:t>adipiscing</a:t>
            </a:r>
            <a:r>
              <a:rPr lang="en-GB"/>
              <a:t> at in </a:t>
            </a:r>
            <a:r>
              <a:rPr lang="en-GB" err="1"/>
              <a:t>tellus</a:t>
            </a:r>
            <a:r>
              <a:rPr lang="en-GB"/>
              <a:t> integer </a:t>
            </a:r>
            <a:r>
              <a:rPr lang="en-GB" err="1"/>
              <a:t>feugiat</a:t>
            </a:r>
            <a:r>
              <a:rPr lang="en-GB"/>
              <a:t>. </a:t>
            </a:r>
            <a:r>
              <a:rPr lang="en-GB" err="1"/>
              <a:t>Egestas</a:t>
            </a:r>
            <a:r>
              <a:rPr lang="en-GB"/>
              <a:t> </a:t>
            </a:r>
            <a:r>
              <a:rPr lang="en-GB" err="1"/>
              <a:t>erat</a:t>
            </a:r>
            <a:r>
              <a:rPr lang="en-GB"/>
              <a:t> </a:t>
            </a:r>
            <a:r>
              <a:rPr lang="en-GB" err="1"/>
              <a:t>imperdiet</a:t>
            </a:r>
            <a:r>
              <a:rPr lang="en-GB"/>
              <a:t> </a:t>
            </a:r>
            <a:r>
              <a:rPr lang="en-GB" err="1"/>
              <a:t>sed</a:t>
            </a:r>
            <a:r>
              <a:rPr lang="en-GB"/>
              <a:t> </a:t>
            </a:r>
            <a:r>
              <a:rPr lang="en-GB" err="1"/>
              <a:t>euismod</a:t>
            </a:r>
            <a:r>
              <a:rPr lang="en-GB"/>
              <a:t> nisi.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Tortor</a:t>
            </a:r>
            <a:r>
              <a:rPr lang="en-GB"/>
              <a:t> </a:t>
            </a:r>
            <a:r>
              <a:rPr lang="en-GB" err="1"/>
              <a:t>aliquam</a:t>
            </a:r>
            <a:r>
              <a:rPr lang="en-GB"/>
              <a:t> </a:t>
            </a:r>
            <a:r>
              <a:rPr lang="en-GB" err="1"/>
              <a:t>nulla</a:t>
            </a:r>
            <a:r>
              <a:rPr lang="en-GB"/>
              <a:t> </a:t>
            </a:r>
            <a:r>
              <a:rPr lang="en-GB" err="1"/>
              <a:t>facilisi</a:t>
            </a:r>
            <a:r>
              <a:rPr lang="en-GB"/>
              <a:t> </a:t>
            </a:r>
            <a:r>
              <a:rPr lang="en-GB" err="1"/>
              <a:t>cras</a:t>
            </a:r>
            <a:r>
              <a:rPr lang="en-GB"/>
              <a:t> fermentum. </a:t>
            </a:r>
            <a:r>
              <a:rPr lang="en-GB" err="1"/>
              <a:t>Malesuada</a:t>
            </a:r>
            <a:r>
              <a:rPr lang="en-GB"/>
              <a:t> </a:t>
            </a:r>
            <a:r>
              <a:rPr lang="en-GB" err="1"/>
              <a:t>nunc</a:t>
            </a:r>
            <a:r>
              <a:rPr lang="en-GB"/>
              <a:t> </a:t>
            </a:r>
            <a:r>
              <a:rPr lang="en-GB" err="1"/>
              <a:t>vel</a:t>
            </a:r>
            <a:r>
              <a:rPr lang="en-GB"/>
              <a:t> </a:t>
            </a:r>
            <a:r>
              <a:rPr lang="en-GB" err="1"/>
              <a:t>risus</a:t>
            </a:r>
            <a:r>
              <a:rPr lang="en-GB"/>
              <a:t> </a:t>
            </a:r>
            <a:r>
              <a:rPr lang="en-GB" err="1"/>
              <a:t>commodo</a:t>
            </a:r>
            <a:r>
              <a:rPr lang="en-GB"/>
              <a:t> </a:t>
            </a:r>
            <a:r>
              <a:rPr lang="en-GB" err="1"/>
              <a:t>viverra</a:t>
            </a:r>
            <a:r>
              <a:rPr lang="en-GB"/>
              <a:t> </a:t>
            </a: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a:t>
            </a:r>
          </a:p>
          <a:p>
            <a:pPr lvl="0"/>
            <a:endParaRPr lang="en-GB"/>
          </a:p>
        </p:txBody>
      </p:sp>
      <p:sp>
        <p:nvSpPr>
          <p:cNvPr id="7" name="Slide Number Placeholder 7">
            <a:extLst>
              <a:ext uri="{FF2B5EF4-FFF2-40B4-BE49-F238E27FC236}">
                <a16:creationId xmlns:a16="http://schemas.microsoft.com/office/drawing/2014/main" id="{ED590F41-6246-E941-AA78-A83304293432}"/>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Rectangle 1">
            <a:extLst>
              <a:ext uri="{FF2B5EF4-FFF2-40B4-BE49-F238E27FC236}">
                <a16:creationId xmlns:a16="http://schemas.microsoft.com/office/drawing/2014/main" id="{7E646BFF-DC66-81CB-623D-13223EA327BF}"/>
              </a:ext>
            </a:extLst>
          </p:cNvPr>
          <p:cNvSpPr/>
          <p:nvPr userDrawn="1"/>
        </p:nvSpPr>
        <p:spPr>
          <a:xfrm>
            <a:off x="1" y="5087632"/>
            <a:ext cx="9144000" cy="7177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980765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text on white">
    <p:bg>
      <p:bgPr>
        <a:solidFill>
          <a:schemeClr val="bg1"/>
        </a:solidFill>
        <a:effectLst/>
      </p:bgPr>
    </p:bg>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966F452A-D209-3145-B9E5-418684C85786}"/>
              </a:ext>
            </a:extLst>
          </p:cNvPr>
          <p:cNvSpPr>
            <a:spLocks noGrp="1"/>
          </p:cNvSpPr>
          <p:nvPr>
            <p:ph type="title" hasCustomPrompt="1"/>
          </p:nvPr>
        </p:nvSpPr>
        <p:spPr>
          <a:xfrm>
            <a:off x="543923" y="694533"/>
            <a:ext cx="7971766" cy="379161"/>
          </a:xfrm>
          <a:prstGeom prst="rect">
            <a:avLst/>
          </a:prstGeom>
        </p:spPr>
        <p:txBody>
          <a:bodyPr>
            <a:noAutofit/>
          </a:bodyPr>
          <a:lstStyle>
            <a:lvl1pPr>
              <a:defRPr sz="3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7" name="Slide Number Placeholder 7">
            <a:extLst>
              <a:ext uri="{FF2B5EF4-FFF2-40B4-BE49-F238E27FC236}">
                <a16:creationId xmlns:a16="http://schemas.microsoft.com/office/drawing/2014/main" id="{144EE808-45F3-0B45-A79A-B15B017AE3DB}"/>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1">
            <a:extLst>
              <a:ext uri="{FF2B5EF4-FFF2-40B4-BE49-F238E27FC236}">
                <a16:creationId xmlns:a16="http://schemas.microsoft.com/office/drawing/2014/main" id="{248C498F-1170-EED5-E93C-8E7A3EF71FDD}"/>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buNone/>
              <a:defRPr b="1"/>
            </a:lvl1pPr>
          </a:lstStyle>
          <a:p>
            <a:pPr lvl="0"/>
            <a:r>
              <a:rPr lang="en-GB"/>
              <a:t>Click to add subtitle</a:t>
            </a:r>
          </a:p>
        </p:txBody>
      </p:sp>
      <p:cxnSp>
        <p:nvCxnSpPr>
          <p:cNvPr id="3" name="Straight Arrow Connector 2">
            <a:extLst>
              <a:ext uri="{FF2B5EF4-FFF2-40B4-BE49-F238E27FC236}">
                <a16:creationId xmlns:a16="http://schemas.microsoft.com/office/drawing/2014/main" id="{B284B598-06BC-2939-9E39-78B3C2F53991}"/>
              </a:ext>
            </a:extLst>
          </p:cNvPr>
          <p:cNvCxnSpPr>
            <a:cxnSpLocks/>
          </p:cNvCxnSpPr>
          <p:nvPr userDrawn="1"/>
        </p:nvCxnSpPr>
        <p:spPr>
          <a:xfrm>
            <a:off x="4499002" y="1928692"/>
            <a:ext cx="0" cy="2009375"/>
          </a:xfrm>
          <a:prstGeom prst="straightConnector1">
            <a:avLst/>
          </a:prstGeom>
          <a:ln>
            <a:solidFill>
              <a:schemeClr val="bg1">
                <a:lumMod val="75000"/>
              </a:schemeClr>
            </a:solidFill>
          </a:ln>
        </p:spPr>
        <p:style>
          <a:lnRef idx="1">
            <a:schemeClr val="accent2"/>
          </a:lnRef>
          <a:fillRef idx="0">
            <a:schemeClr val="accent2"/>
          </a:fillRef>
          <a:effectRef idx="0">
            <a:schemeClr val="accent2"/>
          </a:effectRef>
          <a:fontRef idx="minor">
            <a:schemeClr val="tx1"/>
          </a:fontRef>
        </p:style>
      </p:cxnSp>
      <p:sp>
        <p:nvSpPr>
          <p:cNvPr id="4" name="Text Placeholder 23">
            <a:extLst>
              <a:ext uri="{FF2B5EF4-FFF2-40B4-BE49-F238E27FC236}">
                <a16:creationId xmlns:a16="http://schemas.microsoft.com/office/drawing/2014/main" id="{33938E65-99E0-4BAE-E022-77910577E9E0}"/>
              </a:ext>
            </a:extLst>
          </p:cNvPr>
          <p:cNvSpPr>
            <a:spLocks noGrp="1"/>
          </p:cNvSpPr>
          <p:nvPr>
            <p:ph type="body" sz="quarter" idx="21" hasCustomPrompt="1"/>
          </p:nvPr>
        </p:nvSpPr>
        <p:spPr>
          <a:xfrm>
            <a:off x="542925" y="1509196"/>
            <a:ext cx="7972425" cy="3024909"/>
          </a:xfrm>
        </p:spPr>
        <p:txBody>
          <a:bodyPr numCol="2" spcCol="360000">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lvl1pPr>
          </a:lstStyle>
          <a:p>
            <a:pPr lvl="0"/>
            <a:r>
              <a:rPr lang="en-GB"/>
              <a:t>Click to add double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r>
            <a:r>
              <a:rPr lang="en-GB" err="1"/>
              <a:t>Egestas</a:t>
            </a:r>
            <a:r>
              <a:rPr lang="en-GB"/>
              <a:t> </a:t>
            </a:r>
            <a:r>
              <a:rPr lang="en-GB" err="1"/>
              <a:t>erat</a:t>
            </a:r>
            <a:r>
              <a:rPr lang="en-GB"/>
              <a:t> </a:t>
            </a:r>
            <a:r>
              <a:rPr lang="en-GB" err="1"/>
              <a:t>imperdiet</a:t>
            </a:r>
            <a:r>
              <a:rPr lang="en-GB"/>
              <a:t> </a:t>
            </a:r>
            <a:r>
              <a:rPr lang="en-GB" err="1"/>
              <a:t>sed</a:t>
            </a:r>
            <a:r>
              <a:rPr lang="en-GB"/>
              <a:t> </a:t>
            </a:r>
            <a:r>
              <a:rPr lang="en-GB" err="1"/>
              <a:t>euismod</a:t>
            </a:r>
            <a:r>
              <a:rPr lang="en-GB"/>
              <a:t> nisi.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endParaRPr lang="en-GB"/>
          </a:p>
          <a:p>
            <a:pPr lvl="0"/>
            <a:r>
              <a:rPr lang="en-GB"/>
              <a:t>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hac</a:t>
            </a:r>
            <a:r>
              <a:rPr lang="en-GB"/>
              <a:t> </a:t>
            </a:r>
            <a:r>
              <a:rPr lang="en-GB" err="1"/>
              <a:t>habitasse</a:t>
            </a:r>
            <a:r>
              <a:rPr lang="en-GB"/>
              <a:t>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hac</a:t>
            </a:r>
            <a:r>
              <a:rPr lang="en-GB"/>
              <a:t> </a:t>
            </a:r>
            <a:r>
              <a:rPr lang="en-GB" err="1"/>
              <a:t>habitasse</a:t>
            </a:r>
            <a:r>
              <a:rPr lang="en-GB"/>
              <a:t>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 Proin </a:t>
            </a:r>
            <a:r>
              <a:rPr lang="en-GB" err="1"/>
              <a:t>nibh</a:t>
            </a:r>
            <a:r>
              <a:rPr lang="en-GB"/>
              <a:t> </a:t>
            </a:r>
            <a:r>
              <a:rPr lang="en-GB" err="1"/>
              <a:t>nisl</a:t>
            </a:r>
            <a:r>
              <a:rPr lang="en-GB"/>
              <a:t> </a:t>
            </a:r>
            <a:r>
              <a:rPr lang="en-GB" err="1"/>
              <a:t>oranste</a:t>
            </a:r>
            <a:r>
              <a:rPr lang="en-GB"/>
              <a:t> </a:t>
            </a:r>
            <a:r>
              <a:rPr lang="en-GB" err="1"/>
              <a:t>ftoeu</a:t>
            </a:r>
            <a:r>
              <a:rPr lang="en-GB"/>
              <a:t> </a:t>
            </a:r>
            <a:r>
              <a:rPr lang="en-GB" err="1"/>
              <a:t>condimentum</a:t>
            </a:r>
            <a:r>
              <a:rPr lang="en-GB"/>
              <a:t> id </a:t>
            </a:r>
            <a:r>
              <a:rPr lang="en-GB" err="1"/>
              <a:t>venenatis</a:t>
            </a:r>
            <a:r>
              <a:rPr lang="en-GB"/>
              <a:t> a vitae </a:t>
            </a:r>
            <a:r>
              <a:rPr lang="en-GB" err="1"/>
              <a:t>sapien</a:t>
            </a:r>
            <a:r>
              <a:rPr lang="en-GB"/>
              <a:t>.</a:t>
            </a:r>
          </a:p>
        </p:txBody>
      </p:sp>
      <p:sp>
        <p:nvSpPr>
          <p:cNvPr id="8" name="Rectangle 7">
            <a:extLst>
              <a:ext uri="{FF2B5EF4-FFF2-40B4-BE49-F238E27FC236}">
                <a16:creationId xmlns:a16="http://schemas.microsoft.com/office/drawing/2014/main" id="{06F1CD84-E898-5C52-6821-B9C55688AB4F}"/>
              </a:ext>
            </a:extLst>
          </p:cNvPr>
          <p:cNvSpPr/>
          <p:nvPr userDrawn="1"/>
        </p:nvSpPr>
        <p:spPr>
          <a:xfrm>
            <a:off x="542925" y="5087632"/>
            <a:ext cx="8601075" cy="7177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573153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 right 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4572000" y="1601"/>
            <a:ext cx="4572000" cy="2042795"/>
          </a:xfrm>
          <a:prstGeom prst="rect">
            <a:avLst/>
          </a:prstGeom>
        </p:spPr>
        <p:txBody>
          <a:bodyPr/>
          <a:lstStyle>
            <a:lvl1pPr marL="0" indent="0" algn="ctr">
              <a:buNone/>
              <a:defRPr sz="2400">
                <a:solidFill>
                  <a:srgbClr val="0A395B"/>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Picture Placeholder 2">
            <a:extLst>
              <a:ext uri="{FF2B5EF4-FFF2-40B4-BE49-F238E27FC236}">
                <a16:creationId xmlns:a16="http://schemas.microsoft.com/office/drawing/2014/main" id="{DE26AF3A-06E9-8443-8C4A-575404F43A71}"/>
              </a:ext>
            </a:extLst>
          </p:cNvPr>
          <p:cNvSpPr>
            <a:spLocks noGrp="1"/>
          </p:cNvSpPr>
          <p:nvPr>
            <p:ph type="pic" idx="17"/>
          </p:nvPr>
        </p:nvSpPr>
        <p:spPr>
          <a:xfrm>
            <a:off x="4572000" y="2568077"/>
            <a:ext cx="4572000" cy="2042795"/>
          </a:xfrm>
          <a:prstGeom prst="rect">
            <a:avLst/>
          </a:prstGeom>
        </p:spPr>
        <p:txBody>
          <a:bodyPr/>
          <a:lstStyle>
            <a:lvl1pPr marL="0" indent="0" algn="ctr">
              <a:buNone/>
              <a:defRPr sz="2400">
                <a:solidFill>
                  <a:srgbClr val="0A395B"/>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8" name="Title 7">
            <a:extLst>
              <a:ext uri="{FF2B5EF4-FFF2-40B4-BE49-F238E27FC236}">
                <a16:creationId xmlns:a16="http://schemas.microsoft.com/office/drawing/2014/main" id="{F1569518-DC93-724C-AC70-58DE1388DC54}"/>
              </a:ext>
            </a:extLst>
          </p:cNvPr>
          <p:cNvSpPr>
            <a:spLocks noGrp="1"/>
          </p:cNvSpPr>
          <p:nvPr>
            <p:ph type="title" hasCustomPrompt="1"/>
          </p:nvPr>
        </p:nvSpPr>
        <p:spPr>
          <a:xfrm>
            <a:off x="543923" y="694533"/>
            <a:ext cx="3659016" cy="379161"/>
          </a:xfrm>
          <a:prstGeom prst="rect">
            <a:avLst/>
          </a:prstGeom>
        </p:spPr>
        <p:txBody>
          <a:bodyPr>
            <a:noAutofit/>
          </a:bodyPr>
          <a:lstStyle>
            <a:lvl1pPr>
              <a:defRPr sz="3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20" name="Text Placeholder 21">
            <a:extLst>
              <a:ext uri="{FF2B5EF4-FFF2-40B4-BE49-F238E27FC236}">
                <a16:creationId xmlns:a16="http://schemas.microsoft.com/office/drawing/2014/main" id="{02226445-E45E-4A45-BCE1-34496A76C60D}"/>
              </a:ext>
            </a:extLst>
          </p:cNvPr>
          <p:cNvSpPr>
            <a:spLocks noGrp="1"/>
          </p:cNvSpPr>
          <p:nvPr>
            <p:ph type="body" sz="quarter" idx="21" hasCustomPrompt="1"/>
          </p:nvPr>
        </p:nvSpPr>
        <p:spPr>
          <a:xfrm>
            <a:off x="542926" y="1095451"/>
            <a:ext cx="3659318" cy="260350"/>
          </a:xfrm>
          <a:prstGeom prst="rect">
            <a:avLst/>
          </a:prstGeom>
        </p:spPr>
        <p:txBody>
          <a:bodyPr>
            <a:noAutofit/>
          </a:bodyPr>
          <a:lstStyle>
            <a:lvl1pPr marL="0" indent="0">
              <a:buNone/>
              <a:defRPr b="1"/>
            </a:lvl1pPr>
          </a:lstStyle>
          <a:p>
            <a:pPr lvl="0"/>
            <a:r>
              <a:rPr lang="en-GB"/>
              <a:t>Click to add subtitle</a:t>
            </a:r>
          </a:p>
        </p:txBody>
      </p:sp>
      <p:sp>
        <p:nvSpPr>
          <p:cNvPr id="21" name="Text Placeholder 23">
            <a:extLst>
              <a:ext uri="{FF2B5EF4-FFF2-40B4-BE49-F238E27FC236}">
                <a16:creationId xmlns:a16="http://schemas.microsoft.com/office/drawing/2014/main" id="{768249EB-6E1E-3F45-BC2B-A87B6F0B1285}"/>
              </a:ext>
            </a:extLst>
          </p:cNvPr>
          <p:cNvSpPr>
            <a:spLocks noGrp="1"/>
          </p:cNvSpPr>
          <p:nvPr>
            <p:ph type="body" sz="quarter" idx="22" hasCustomPrompt="1"/>
          </p:nvPr>
        </p:nvSpPr>
        <p:spPr>
          <a:xfrm>
            <a:off x="542926" y="1509196"/>
            <a:ext cx="3659318" cy="3024909"/>
          </a:xfrm>
          <a:prstGeom prst="rect">
            <a:avLst/>
          </a:prstGeom>
        </p:spPr>
        <p:txBody>
          <a:bodyPr numCol="1" spcCol="180000">
            <a:noAutofit/>
          </a:bodyPr>
          <a:lstStyle>
            <a:lvl1pPr marL="0" indent="0">
              <a:buFont typeface="Arial" panose="020B0604020202020204" pitchFamily="34" charset="0"/>
              <a:buNone/>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t>
            </a:r>
            <a:r>
              <a:rPr lang="en-GB" err="1"/>
              <a:t>risus</a:t>
            </a:r>
            <a:r>
              <a:rPr lang="en-GB"/>
              <a:t> </a:t>
            </a:r>
            <a:r>
              <a:rPr lang="en-GB" err="1"/>
              <a:t>viverra</a:t>
            </a:r>
            <a:r>
              <a:rPr lang="en-GB"/>
              <a:t> integer </a:t>
            </a:r>
            <a:r>
              <a:rPr lang="en-GB" err="1"/>
              <a:t>feugiat</a:t>
            </a:r>
            <a:r>
              <a:rPr lang="en-GB"/>
              <a:t>. </a:t>
            </a:r>
          </a:p>
          <a:p>
            <a:pPr lvl="0"/>
            <a:r>
              <a:rPr lang="en-GB"/>
              <a:t>Magna </a:t>
            </a:r>
            <a:r>
              <a:rPr lang="en-GB" err="1"/>
              <a:t>fringilla</a:t>
            </a:r>
            <a:r>
              <a:rPr lang="en-GB"/>
              <a:t> </a:t>
            </a:r>
            <a:r>
              <a:rPr lang="en-GB" err="1"/>
              <a:t>urna</a:t>
            </a:r>
            <a:r>
              <a:rPr lang="en-GB"/>
              <a:t>. Integer </a:t>
            </a:r>
            <a:r>
              <a:rPr lang="en-GB" err="1"/>
              <a:t>quis</a:t>
            </a:r>
            <a:r>
              <a:rPr lang="en-GB"/>
              <a:t> auctor </a:t>
            </a:r>
            <a:r>
              <a:rPr lang="en-GB" err="1"/>
              <a:t>elit</a:t>
            </a:r>
            <a:r>
              <a:rPr lang="en-GB"/>
              <a:t> sed. Dui </a:t>
            </a:r>
            <a:r>
              <a:rPr lang="en-GB" err="1"/>
              <a:t>ut</a:t>
            </a:r>
            <a:r>
              <a:rPr lang="en-GB"/>
              <a:t> </a:t>
            </a:r>
            <a:r>
              <a:rPr lang="en-GB" err="1"/>
              <a:t>ornare</a:t>
            </a:r>
            <a:r>
              <a:rPr lang="en-GB"/>
              <a:t> </a:t>
            </a:r>
            <a:r>
              <a:rPr lang="en-GB" err="1"/>
              <a:t>lectus</a:t>
            </a:r>
            <a:r>
              <a:rPr lang="en-GB"/>
              <a:t> sit </a:t>
            </a:r>
            <a:r>
              <a:rPr lang="en-GB" err="1"/>
              <a:t>amet</a:t>
            </a:r>
            <a:r>
              <a:rPr lang="en-GB"/>
              <a:t> est. Proin </a:t>
            </a:r>
            <a:r>
              <a:rPr lang="en-GB" err="1"/>
              <a:t>nibh</a:t>
            </a:r>
            <a:r>
              <a:rPr lang="en-GB"/>
              <a:t> </a:t>
            </a:r>
            <a:r>
              <a:rPr lang="en-GB" err="1"/>
              <a:t>nisl</a:t>
            </a:r>
            <a:r>
              <a:rPr lang="en-GB"/>
              <a:t> id </a:t>
            </a:r>
            <a:r>
              <a:rPr lang="en-GB" err="1"/>
              <a:t>venenatis</a:t>
            </a:r>
            <a:r>
              <a:rPr lang="en-GB"/>
              <a:t> a vitae </a:t>
            </a:r>
            <a:r>
              <a:rPr lang="en-GB" err="1"/>
              <a:t>sapien</a:t>
            </a:r>
            <a:r>
              <a:rPr lang="en-GB"/>
              <a:t>.</a:t>
            </a:r>
          </a:p>
        </p:txBody>
      </p:sp>
      <p:sp>
        <p:nvSpPr>
          <p:cNvPr id="13" name="Slide Number Placeholder 7">
            <a:extLst>
              <a:ext uri="{FF2B5EF4-FFF2-40B4-BE49-F238E27FC236}">
                <a16:creationId xmlns:a16="http://schemas.microsoft.com/office/drawing/2014/main" id="{DB82DBEA-18A3-C542-9D92-30172F92BBCE}"/>
              </a:ext>
            </a:extLst>
          </p:cNvPr>
          <p:cNvSpPr>
            <a:spLocks noGrp="1"/>
          </p:cNvSpPr>
          <p:nvPr>
            <p:ph type="sldNum" sz="quarter" idx="4"/>
          </p:nvPr>
        </p:nvSpPr>
        <p:spPr>
          <a:xfrm>
            <a:off x="8281260" y="4768200"/>
            <a:ext cx="621677"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3">
            <a:extLst>
              <a:ext uri="{FF2B5EF4-FFF2-40B4-BE49-F238E27FC236}">
                <a16:creationId xmlns:a16="http://schemas.microsoft.com/office/drawing/2014/main" id="{432FAD22-EBC0-B21E-0A95-8E7A84ABD5FA}"/>
              </a:ext>
            </a:extLst>
          </p:cNvPr>
          <p:cNvSpPr>
            <a:spLocks noGrp="1"/>
          </p:cNvSpPr>
          <p:nvPr>
            <p:ph type="body" sz="half" idx="19" hasCustomPrompt="1"/>
          </p:nvPr>
        </p:nvSpPr>
        <p:spPr>
          <a:xfrm>
            <a:off x="4572000" y="2080291"/>
            <a:ext cx="3475554" cy="330457"/>
          </a:xfrm>
        </p:spPr>
        <p:txBody>
          <a:bodyPr>
            <a:normAutofit/>
          </a:bodyPr>
          <a:lstStyle>
            <a:lvl1pPr marL="0" indent="0">
              <a:buNone/>
              <a:defRPr sz="1050" b="0" i="0" baseline="0">
                <a:solidFill>
                  <a:schemeClr val="tx1">
                    <a:lumMod val="65000"/>
                    <a:lumOff val="35000"/>
                  </a:schemeClr>
                </a:solidFill>
                <a:latin typeface="Arial" panose="020B0604020202020204" pitchFamily="34" charset="0"/>
                <a:ea typeface="Arial" panose="020B06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add caption</a:t>
            </a:r>
          </a:p>
        </p:txBody>
      </p:sp>
      <p:sp>
        <p:nvSpPr>
          <p:cNvPr id="4" name="Text Placeholder 3">
            <a:extLst>
              <a:ext uri="{FF2B5EF4-FFF2-40B4-BE49-F238E27FC236}">
                <a16:creationId xmlns:a16="http://schemas.microsoft.com/office/drawing/2014/main" id="{BA8008A8-DA64-3410-6C0E-B1B4A5391926}"/>
              </a:ext>
            </a:extLst>
          </p:cNvPr>
          <p:cNvSpPr>
            <a:spLocks noGrp="1"/>
          </p:cNvSpPr>
          <p:nvPr>
            <p:ph type="body" sz="half" idx="20" hasCustomPrompt="1"/>
          </p:nvPr>
        </p:nvSpPr>
        <p:spPr>
          <a:xfrm>
            <a:off x="4572000" y="4610872"/>
            <a:ext cx="3475554" cy="322624"/>
          </a:xfrm>
        </p:spPr>
        <p:txBody>
          <a:bodyPr>
            <a:normAutofit/>
          </a:bodyPr>
          <a:lstStyle>
            <a:lvl1pPr marL="0" indent="0">
              <a:buNone/>
              <a:defRPr sz="1050" b="0" i="0" baseline="0">
                <a:solidFill>
                  <a:schemeClr val="tx1">
                    <a:lumMod val="65000"/>
                    <a:lumOff val="35000"/>
                  </a:schemeClr>
                </a:solidFill>
                <a:latin typeface="Arial" panose="020B0604020202020204" pitchFamily="34" charset="0"/>
                <a:ea typeface="Arial" panose="020B06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add caption</a:t>
            </a:r>
          </a:p>
        </p:txBody>
      </p:sp>
      <p:sp>
        <p:nvSpPr>
          <p:cNvPr id="7" name="Rectangle 6">
            <a:extLst>
              <a:ext uri="{FF2B5EF4-FFF2-40B4-BE49-F238E27FC236}">
                <a16:creationId xmlns:a16="http://schemas.microsoft.com/office/drawing/2014/main" id="{5A0DF683-4BBB-02A0-C2DF-B55648FE3FE8}"/>
              </a:ext>
            </a:extLst>
          </p:cNvPr>
          <p:cNvSpPr/>
          <p:nvPr userDrawn="1"/>
        </p:nvSpPr>
        <p:spPr>
          <a:xfrm>
            <a:off x="543923" y="5092502"/>
            <a:ext cx="4027006"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235393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image">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5A7720B-CFD9-844D-8184-00529D01B308}"/>
              </a:ext>
            </a:extLst>
          </p:cNvPr>
          <p:cNvSpPr>
            <a:spLocks noGrp="1"/>
          </p:cNvSpPr>
          <p:nvPr>
            <p:ph type="pic" sz="quarter" idx="17"/>
          </p:nvPr>
        </p:nvSpPr>
        <p:spPr>
          <a:xfrm>
            <a:off x="542925" y="1543987"/>
            <a:ext cx="4029075" cy="3040713"/>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9" name="Picture Placeholder 2">
            <a:extLst>
              <a:ext uri="{FF2B5EF4-FFF2-40B4-BE49-F238E27FC236}">
                <a16:creationId xmlns:a16="http://schemas.microsoft.com/office/drawing/2014/main" id="{7491E36E-50F3-D24A-A688-3E813C0C3D85}"/>
              </a:ext>
            </a:extLst>
          </p:cNvPr>
          <p:cNvSpPr>
            <a:spLocks noGrp="1"/>
          </p:cNvSpPr>
          <p:nvPr>
            <p:ph type="pic" sz="quarter" idx="18"/>
          </p:nvPr>
        </p:nvSpPr>
        <p:spPr>
          <a:xfrm>
            <a:off x="4710734" y="1543987"/>
            <a:ext cx="4029075" cy="3040713"/>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8" name="Title 7">
            <a:extLst>
              <a:ext uri="{FF2B5EF4-FFF2-40B4-BE49-F238E27FC236}">
                <a16:creationId xmlns:a16="http://schemas.microsoft.com/office/drawing/2014/main" id="{38B5FE7C-2C40-1C43-BFB0-43C03EB7D080}"/>
              </a:ext>
            </a:extLst>
          </p:cNvPr>
          <p:cNvSpPr>
            <a:spLocks noGrp="1"/>
          </p:cNvSpPr>
          <p:nvPr>
            <p:ph type="title" hasCustomPrompt="1"/>
          </p:nvPr>
        </p:nvSpPr>
        <p:spPr>
          <a:xfrm>
            <a:off x="543923" y="694533"/>
            <a:ext cx="6736741" cy="379161"/>
          </a:xfrm>
          <a:prstGeom prst="rect">
            <a:avLst/>
          </a:prstGeom>
        </p:spPr>
        <p:txBody>
          <a:bodyPr>
            <a:noAutofit/>
          </a:bodyPr>
          <a:lstStyle>
            <a:lvl1pPr>
              <a:defRPr sz="3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4" name="Text Placeholder 21">
            <a:extLst>
              <a:ext uri="{FF2B5EF4-FFF2-40B4-BE49-F238E27FC236}">
                <a16:creationId xmlns:a16="http://schemas.microsoft.com/office/drawing/2014/main" id="{3C1389F0-BF96-1E44-84C5-4638018AC51D}"/>
              </a:ext>
            </a:extLst>
          </p:cNvPr>
          <p:cNvSpPr>
            <a:spLocks noGrp="1"/>
          </p:cNvSpPr>
          <p:nvPr>
            <p:ph type="body" sz="quarter" idx="20" hasCustomPrompt="1"/>
          </p:nvPr>
        </p:nvSpPr>
        <p:spPr>
          <a:xfrm>
            <a:off x="542926" y="1095451"/>
            <a:ext cx="6737298" cy="260350"/>
          </a:xfrm>
          <a:prstGeom prst="rect">
            <a:avLst/>
          </a:prstGeom>
        </p:spPr>
        <p:txBody>
          <a:bodyPr>
            <a:noAutofit/>
          </a:bodyPr>
          <a:lstStyle>
            <a:lvl1pPr marL="0" indent="0">
              <a:buNone/>
              <a:defRPr b="1"/>
            </a:lvl1pPr>
          </a:lstStyle>
          <a:p>
            <a:pPr lvl="0"/>
            <a:r>
              <a:rPr lang="en-GB"/>
              <a:t>Click to add subtitle</a:t>
            </a:r>
          </a:p>
        </p:txBody>
      </p:sp>
      <p:sp>
        <p:nvSpPr>
          <p:cNvPr id="10" name="Slide Number Placeholder 7">
            <a:extLst>
              <a:ext uri="{FF2B5EF4-FFF2-40B4-BE49-F238E27FC236}">
                <a16:creationId xmlns:a16="http://schemas.microsoft.com/office/drawing/2014/main" id="{098D4100-512F-BA46-A4DE-F7F423AA34CA}"/>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D5797CCC-D355-2B01-7650-E51F2780D7C6}"/>
              </a:ext>
            </a:extLst>
          </p:cNvPr>
          <p:cNvSpPr/>
          <p:nvPr userDrawn="1"/>
        </p:nvSpPr>
        <p:spPr>
          <a:xfrm>
            <a:off x="543922" y="5092502"/>
            <a:ext cx="8600077"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779366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 break—with full insert image">
    <p:bg>
      <p:bgRef idx="1001">
        <a:schemeClr val="bg1"/>
      </p:bgRef>
    </p:bg>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BF80CE-49B1-BC43-B990-D837016287EF}"/>
              </a:ext>
            </a:extLst>
          </p:cNvPr>
          <p:cNvSpPr>
            <a:spLocks noGrp="1"/>
          </p:cNvSpPr>
          <p:nvPr>
            <p:ph type="pic" sz="quarter" idx="15" hasCustomPrompt="1"/>
          </p:nvPr>
        </p:nvSpPr>
        <p:spPr>
          <a:xfrm>
            <a:off x="0" y="0"/>
            <a:ext cx="9143999" cy="5143500"/>
          </a:xfrm>
          <a:prstGeom prst="rect">
            <a:avLst/>
          </a:prstGeom>
        </p:spPr>
        <p:txBody>
          <a:bodyPr/>
          <a:lstStyle>
            <a:lvl1pPr marL="0" indent="0" algn="ctr">
              <a:buNone/>
              <a:defRPr>
                <a:solidFill>
                  <a:srgbClr val="0A395B"/>
                </a:solidFill>
              </a:defRPr>
            </a:lvl1pPr>
          </a:lstStyle>
          <a:p>
            <a:r>
              <a:rPr lang="en-US"/>
              <a:t>Click icon to insert full image. After inserting, select, and send to back. Then edit text.</a:t>
            </a:r>
          </a:p>
        </p:txBody>
      </p:sp>
      <p:sp>
        <p:nvSpPr>
          <p:cNvPr id="2" name="Text Placeholder 4">
            <a:extLst>
              <a:ext uri="{FF2B5EF4-FFF2-40B4-BE49-F238E27FC236}">
                <a16:creationId xmlns:a16="http://schemas.microsoft.com/office/drawing/2014/main" id="{383C2D24-DADF-8FA3-F2C7-29264BB4EA6F}"/>
              </a:ext>
            </a:extLst>
          </p:cNvPr>
          <p:cNvSpPr>
            <a:spLocks noGrp="1"/>
          </p:cNvSpPr>
          <p:nvPr>
            <p:ph type="body" sz="quarter" idx="14" hasCustomPrompt="1"/>
          </p:nvPr>
        </p:nvSpPr>
        <p:spPr>
          <a:xfrm>
            <a:off x="1087541" y="2237643"/>
            <a:ext cx="6968919" cy="1078260"/>
          </a:xfrm>
        </p:spPr>
        <p:txBody>
          <a:bodyPr>
            <a:noAutofit/>
          </a:bodyPr>
          <a:lstStyle>
            <a:lvl1pPr marL="0" indent="0" algn="l">
              <a:lnSpc>
                <a:spcPts val="4000"/>
              </a:lnSpc>
              <a:spcBef>
                <a:spcPts val="0"/>
              </a:spcBef>
              <a:buNone/>
              <a:defRPr sz="3750" b="1">
                <a:solidFill>
                  <a:srgbClr val="0A395B"/>
                </a:solidFill>
              </a:defRPr>
            </a:lvl1pPr>
          </a:lstStyle>
          <a:p>
            <a:pPr lvl="0"/>
            <a:r>
              <a:rPr lang="en-GB"/>
              <a:t>Click to add page break title</a:t>
            </a:r>
          </a:p>
        </p:txBody>
      </p:sp>
      <p:sp>
        <p:nvSpPr>
          <p:cNvPr id="3" name="Rectangle 2">
            <a:extLst>
              <a:ext uri="{FF2B5EF4-FFF2-40B4-BE49-F238E27FC236}">
                <a16:creationId xmlns:a16="http://schemas.microsoft.com/office/drawing/2014/main" id="{C5C14201-A5FA-9DE0-F9A5-C21DFED2C03D}"/>
              </a:ext>
            </a:extLst>
          </p:cNvPr>
          <p:cNvSpPr/>
          <p:nvPr userDrawn="1"/>
        </p:nvSpPr>
        <p:spPr>
          <a:xfrm>
            <a:off x="-55658" y="5092502"/>
            <a:ext cx="9199658"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17092013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age (6)">
    <p:bg>
      <p:bgPr>
        <a:solidFill>
          <a:schemeClr val="bg1"/>
        </a:solidFill>
        <a:effectLst/>
      </p:bgPr>
    </p:bg>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1D802CD-A9A1-C847-A5D5-1A30CA38B8F6}"/>
              </a:ext>
            </a:extLst>
          </p:cNvPr>
          <p:cNvSpPr>
            <a:spLocks noGrp="1"/>
          </p:cNvSpPr>
          <p:nvPr>
            <p:ph type="title" hasCustomPrompt="1"/>
          </p:nvPr>
        </p:nvSpPr>
        <p:spPr>
          <a:xfrm>
            <a:off x="543923" y="694533"/>
            <a:ext cx="7971766" cy="379161"/>
          </a:xfrm>
          <a:prstGeom prst="rect">
            <a:avLst/>
          </a:prstGeom>
        </p:spPr>
        <p:txBody>
          <a:bodyPr>
            <a:noAutofit/>
          </a:bodyPr>
          <a:lstStyle>
            <a:lvl1pPr>
              <a:defRPr sz="3000" b="0"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6" name="Text Placeholder 21">
            <a:extLst>
              <a:ext uri="{FF2B5EF4-FFF2-40B4-BE49-F238E27FC236}">
                <a16:creationId xmlns:a16="http://schemas.microsoft.com/office/drawing/2014/main" id="{733DC9CF-A961-8045-AE92-053ED0236680}"/>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buNone/>
              <a:defRPr b="1">
                <a:solidFill>
                  <a:srgbClr val="0073A0"/>
                </a:solidFill>
              </a:defRPr>
            </a:lvl1pPr>
          </a:lstStyle>
          <a:p>
            <a:pPr lvl="0"/>
            <a:r>
              <a:rPr lang="en-GB"/>
              <a:t>Click to add subtitle</a:t>
            </a:r>
          </a:p>
        </p:txBody>
      </p:sp>
      <p:sp>
        <p:nvSpPr>
          <p:cNvPr id="41" name="Text Placeholder 4">
            <a:extLst>
              <a:ext uri="{FF2B5EF4-FFF2-40B4-BE49-F238E27FC236}">
                <a16:creationId xmlns:a16="http://schemas.microsoft.com/office/drawing/2014/main" id="{1F351A5C-628A-6D48-8897-8B553B3B0AB8}"/>
              </a:ext>
            </a:extLst>
          </p:cNvPr>
          <p:cNvSpPr>
            <a:spLocks noGrp="1"/>
          </p:cNvSpPr>
          <p:nvPr>
            <p:ph type="body" sz="quarter" idx="14" hasCustomPrompt="1"/>
          </p:nvPr>
        </p:nvSpPr>
        <p:spPr>
          <a:xfrm>
            <a:off x="542925" y="1773343"/>
            <a:ext cx="1605617" cy="500887"/>
          </a:xfrm>
          <a:prstGeom prst="rect">
            <a:avLst/>
          </a:prstGeom>
        </p:spPr>
        <p:txBody>
          <a:bodyPr>
            <a:noAutofit/>
          </a:bodyPr>
          <a:lstStyle>
            <a:lvl1pPr marL="0" indent="0" algn="ctr">
              <a:buNone/>
              <a:defRPr sz="3750" b="1">
                <a:solidFill>
                  <a:srgbClr val="FFE000"/>
                </a:solidFill>
              </a:defRPr>
            </a:lvl1pPr>
          </a:lstStyle>
          <a:p>
            <a:pPr marL="0" marR="0" lvl="0" indent="0" algn="ctr" defTabSz="685800" rtl="0" eaLnBrk="1" fontAlgn="auto" latinLnBrk="0" hangingPunct="1">
              <a:lnSpc>
                <a:spcPts val="2200"/>
              </a:lnSpc>
              <a:spcBef>
                <a:spcPts val="0"/>
              </a:spcBef>
              <a:spcAft>
                <a:spcPts val="200"/>
              </a:spcAft>
              <a:buClrTx/>
              <a:buSzTx/>
              <a:buFont typeface="Arial" panose="020B0604020202020204" pitchFamily="34" charset="0"/>
              <a:buNone/>
              <a:tabLst/>
              <a:defRPr/>
            </a:pPr>
            <a:r>
              <a:rPr lang="en-GB"/>
              <a:t>#</a:t>
            </a:r>
            <a:endParaRPr lang="en-US"/>
          </a:p>
          <a:p>
            <a:pPr lvl="0"/>
            <a:endParaRPr lang="en-US"/>
          </a:p>
        </p:txBody>
      </p:sp>
      <p:sp>
        <p:nvSpPr>
          <p:cNvPr id="43" name="Text Placeholder 2">
            <a:extLst>
              <a:ext uri="{FF2B5EF4-FFF2-40B4-BE49-F238E27FC236}">
                <a16:creationId xmlns:a16="http://schemas.microsoft.com/office/drawing/2014/main" id="{AB3B12B8-6407-294F-871A-E4C318126822}"/>
              </a:ext>
            </a:extLst>
          </p:cNvPr>
          <p:cNvSpPr>
            <a:spLocks noGrp="1"/>
          </p:cNvSpPr>
          <p:nvPr>
            <p:ph type="body" sz="quarter" idx="65" hasCustomPrompt="1"/>
          </p:nvPr>
        </p:nvSpPr>
        <p:spPr>
          <a:xfrm>
            <a:off x="547473" y="2342521"/>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44" name="Text Placeholder 2">
            <a:extLst>
              <a:ext uri="{FF2B5EF4-FFF2-40B4-BE49-F238E27FC236}">
                <a16:creationId xmlns:a16="http://schemas.microsoft.com/office/drawing/2014/main" id="{2AE032BD-92C0-5E43-B0A4-011201885A0A}"/>
              </a:ext>
            </a:extLst>
          </p:cNvPr>
          <p:cNvSpPr>
            <a:spLocks noGrp="1"/>
          </p:cNvSpPr>
          <p:nvPr>
            <p:ph type="body" sz="quarter" idx="80" hasCustomPrompt="1"/>
          </p:nvPr>
        </p:nvSpPr>
        <p:spPr>
          <a:xfrm>
            <a:off x="552022" y="3830127"/>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45" name="Text Placeholder 2">
            <a:extLst>
              <a:ext uri="{FF2B5EF4-FFF2-40B4-BE49-F238E27FC236}">
                <a16:creationId xmlns:a16="http://schemas.microsoft.com/office/drawing/2014/main" id="{8D6C4ECE-4F9A-154C-B2B5-DA3ADC844D46}"/>
              </a:ext>
            </a:extLst>
          </p:cNvPr>
          <p:cNvSpPr>
            <a:spLocks noGrp="1"/>
          </p:cNvSpPr>
          <p:nvPr>
            <p:ph type="body" sz="quarter" idx="82" hasCustomPrompt="1"/>
          </p:nvPr>
        </p:nvSpPr>
        <p:spPr>
          <a:xfrm>
            <a:off x="547473" y="2633672"/>
            <a:ext cx="1605617" cy="484895"/>
          </a:xfrm>
          <a:prstGeom prst="rect">
            <a:avLst/>
          </a:prstGeom>
        </p:spPr>
        <p:txBody>
          <a:bodyPr>
            <a:noAutofit/>
          </a:bodyPr>
          <a:lstStyle>
            <a:lvl1pPr marL="0" indent="0" algn="ctr">
              <a:buNone/>
              <a:defRPr sz="1050" b="0">
                <a:solidFill>
                  <a:srgbClr val="0A395B"/>
                </a:solidFill>
              </a:defRPr>
            </a:lvl1pPr>
            <a:lvl2pPr marL="342900" indent="0">
              <a:buNone/>
              <a:defRPr/>
            </a:lvl2pPr>
          </a:lstStyle>
          <a:p>
            <a:pPr lvl="0"/>
            <a:r>
              <a:rPr lang="en-GB"/>
              <a:t>Click here</a:t>
            </a:r>
            <a:endParaRPr lang="en-US"/>
          </a:p>
        </p:txBody>
      </p:sp>
      <p:sp>
        <p:nvSpPr>
          <p:cNvPr id="46" name="Text Placeholder 2">
            <a:extLst>
              <a:ext uri="{FF2B5EF4-FFF2-40B4-BE49-F238E27FC236}">
                <a16:creationId xmlns:a16="http://schemas.microsoft.com/office/drawing/2014/main" id="{327ED8BA-2189-0A4F-8BB0-0B790DF28E3E}"/>
              </a:ext>
            </a:extLst>
          </p:cNvPr>
          <p:cNvSpPr>
            <a:spLocks noGrp="1"/>
          </p:cNvSpPr>
          <p:nvPr>
            <p:ph type="body" sz="quarter" idx="87" hasCustomPrompt="1"/>
          </p:nvPr>
        </p:nvSpPr>
        <p:spPr>
          <a:xfrm>
            <a:off x="547473" y="4121278"/>
            <a:ext cx="1605617" cy="484895"/>
          </a:xfrm>
          <a:prstGeom prst="rect">
            <a:avLst/>
          </a:prstGeom>
        </p:spPr>
        <p:txBody>
          <a:bodyPr>
            <a:noAutofit/>
          </a:bodyPr>
          <a:lstStyle>
            <a:lvl1pPr marL="0" indent="0" algn="ctr">
              <a:buNone/>
              <a:defRPr sz="1050" b="0">
                <a:solidFill>
                  <a:srgbClr val="0A395B"/>
                </a:solidFill>
              </a:defRPr>
            </a:lvl1pPr>
            <a:lvl2pPr marL="342900" indent="0">
              <a:buNone/>
              <a:defRPr/>
            </a:lvl2pPr>
          </a:lstStyle>
          <a:p>
            <a:pPr lvl="0"/>
            <a:r>
              <a:rPr lang="en-GB"/>
              <a:t>Click here</a:t>
            </a:r>
            <a:endParaRPr lang="en-US"/>
          </a:p>
        </p:txBody>
      </p:sp>
      <p:sp>
        <p:nvSpPr>
          <p:cNvPr id="55" name="Text Placeholder 2">
            <a:extLst>
              <a:ext uri="{FF2B5EF4-FFF2-40B4-BE49-F238E27FC236}">
                <a16:creationId xmlns:a16="http://schemas.microsoft.com/office/drawing/2014/main" id="{9BE01C5C-F80A-F64C-AB22-3C836C2F6449}"/>
              </a:ext>
            </a:extLst>
          </p:cNvPr>
          <p:cNvSpPr>
            <a:spLocks noGrp="1"/>
          </p:cNvSpPr>
          <p:nvPr>
            <p:ph type="body" sz="quarter" idx="90" hasCustomPrompt="1"/>
          </p:nvPr>
        </p:nvSpPr>
        <p:spPr>
          <a:xfrm>
            <a:off x="3454446" y="2342521"/>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56" name="Text Placeholder 2">
            <a:extLst>
              <a:ext uri="{FF2B5EF4-FFF2-40B4-BE49-F238E27FC236}">
                <a16:creationId xmlns:a16="http://schemas.microsoft.com/office/drawing/2014/main" id="{ED5FDBA9-427E-1048-B633-BFBB911A0EFE}"/>
              </a:ext>
            </a:extLst>
          </p:cNvPr>
          <p:cNvSpPr>
            <a:spLocks noGrp="1"/>
          </p:cNvSpPr>
          <p:nvPr>
            <p:ph type="body" sz="quarter" idx="91" hasCustomPrompt="1"/>
          </p:nvPr>
        </p:nvSpPr>
        <p:spPr>
          <a:xfrm>
            <a:off x="3458995" y="3830127"/>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57" name="Text Placeholder 2">
            <a:extLst>
              <a:ext uri="{FF2B5EF4-FFF2-40B4-BE49-F238E27FC236}">
                <a16:creationId xmlns:a16="http://schemas.microsoft.com/office/drawing/2014/main" id="{ADCB89BB-60EC-7F4F-AA59-7A653D394023}"/>
              </a:ext>
            </a:extLst>
          </p:cNvPr>
          <p:cNvSpPr>
            <a:spLocks noGrp="1"/>
          </p:cNvSpPr>
          <p:nvPr>
            <p:ph type="body" sz="quarter" idx="92" hasCustomPrompt="1"/>
          </p:nvPr>
        </p:nvSpPr>
        <p:spPr>
          <a:xfrm>
            <a:off x="3454446" y="2633672"/>
            <a:ext cx="1605617" cy="484895"/>
          </a:xfrm>
          <a:prstGeom prst="rect">
            <a:avLst/>
          </a:prstGeom>
        </p:spPr>
        <p:txBody>
          <a:bodyPr>
            <a:noAutofit/>
          </a:bodyPr>
          <a:lstStyle>
            <a:lvl1pPr marL="0" indent="0" algn="ctr">
              <a:buNone/>
              <a:defRPr sz="1050" b="0">
                <a:solidFill>
                  <a:srgbClr val="0A395B"/>
                </a:solidFill>
              </a:defRPr>
            </a:lvl1pPr>
            <a:lvl2pPr marL="342900" indent="0">
              <a:buNone/>
              <a:defRPr/>
            </a:lvl2pPr>
          </a:lstStyle>
          <a:p>
            <a:pPr lvl="0"/>
            <a:r>
              <a:rPr lang="en-GB"/>
              <a:t>Click here</a:t>
            </a:r>
            <a:endParaRPr lang="en-US"/>
          </a:p>
        </p:txBody>
      </p:sp>
      <p:sp>
        <p:nvSpPr>
          <p:cNvPr id="58" name="Text Placeholder 2">
            <a:extLst>
              <a:ext uri="{FF2B5EF4-FFF2-40B4-BE49-F238E27FC236}">
                <a16:creationId xmlns:a16="http://schemas.microsoft.com/office/drawing/2014/main" id="{6A64D6F8-63E5-7146-A35C-C3BA21975970}"/>
              </a:ext>
            </a:extLst>
          </p:cNvPr>
          <p:cNvSpPr>
            <a:spLocks noGrp="1"/>
          </p:cNvSpPr>
          <p:nvPr>
            <p:ph type="body" sz="quarter" idx="93" hasCustomPrompt="1"/>
          </p:nvPr>
        </p:nvSpPr>
        <p:spPr>
          <a:xfrm>
            <a:off x="3454446" y="4121278"/>
            <a:ext cx="1605617" cy="484895"/>
          </a:xfrm>
          <a:prstGeom prst="rect">
            <a:avLst/>
          </a:prstGeom>
        </p:spPr>
        <p:txBody>
          <a:bodyPr>
            <a:noAutofit/>
          </a:bodyPr>
          <a:lstStyle>
            <a:lvl1pPr marL="0" indent="0" algn="ctr">
              <a:buNone/>
              <a:defRPr sz="1050" b="0">
                <a:solidFill>
                  <a:srgbClr val="0A395B"/>
                </a:solidFill>
              </a:defRPr>
            </a:lvl1pPr>
            <a:lvl2pPr marL="342900" indent="0">
              <a:buNone/>
              <a:defRPr/>
            </a:lvl2pPr>
          </a:lstStyle>
          <a:p>
            <a:pPr lvl="0"/>
            <a:r>
              <a:rPr lang="en-GB"/>
              <a:t>Click here</a:t>
            </a:r>
            <a:endParaRPr lang="en-US"/>
          </a:p>
        </p:txBody>
      </p:sp>
      <p:sp>
        <p:nvSpPr>
          <p:cNvPr id="65" name="Text Placeholder 4">
            <a:extLst>
              <a:ext uri="{FF2B5EF4-FFF2-40B4-BE49-F238E27FC236}">
                <a16:creationId xmlns:a16="http://schemas.microsoft.com/office/drawing/2014/main" id="{41B419B6-6C57-E841-A781-B04BDD5EFD1A}"/>
              </a:ext>
            </a:extLst>
          </p:cNvPr>
          <p:cNvSpPr>
            <a:spLocks noGrp="1"/>
          </p:cNvSpPr>
          <p:nvPr>
            <p:ph type="body" sz="quarter" idx="94" hasCustomPrompt="1"/>
          </p:nvPr>
        </p:nvSpPr>
        <p:spPr>
          <a:xfrm>
            <a:off x="6375068" y="1773343"/>
            <a:ext cx="1605617" cy="500887"/>
          </a:xfrm>
          <a:prstGeom prst="rect">
            <a:avLst/>
          </a:prstGeom>
        </p:spPr>
        <p:txBody>
          <a:bodyPr>
            <a:noAutofit/>
          </a:bodyPr>
          <a:lstStyle>
            <a:lvl1pPr marL="0" indent="0" algn="ctr">
              <a:buNone/>
              <a:defRPr sz="3750" b="1">
                <a:solidFill>
                  <a:srgbClr val="FFE000"/>
                </a:solidFill>
              </a:defRPr>
            </a:lvl1pPr>
          </a:lstStyle>
          <a:p>
            <a:pPr lvl="0"/>
            <a:r>
              <a:rPr lang="en-GB"/>
              <a:t>#</a:t>
            </a:r>
            <a:endParaRPr lang="en-US"/>
          </a:p>
        </p:txBody>
      </p:sp>
      <p:sp>
        <p:nvSpPr>
          <p:cNvPr id="67" name="Text Placeholder 2">
            <a:extLst>
              <a:ext uri="{FF2B5EF4-FFF2-40B4-BE49-F238E27FC236}">
                <a16:creationId xmlns:a16="http://schemas.microsoft.com/office/drawing/2014/main" id="{860DB2E7-7DAA-DD44-B5ED-EC18E2A28F4E}"/>
              </a:ext>
            </a:extLst>
          </p:cNvPr>
          <p:cNvSpPr>
            <a:spLocks noGrp="1"/>
          </p:cNvSpPr>
          <p:nvPr>
            <p:ph type="body" sz="quarter" idx="96" hasCustomPrompt="1"/>
          </p:nvPr>
        </p:nvSpPr>
        <p:spPr>
          <a:xfrm>
            <a:off x="6379616" y="2342521"/>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68" name="Text Placeholder 2">
            <a:extLst>
              <a:ext uri="{FF2B5EF4-FFF2-40B4-BE49-F238E27FC236}">
                <a16:creationId xmlns:a16="http://schemas.microsoft.com/office/drawing/2014/main" id="{16EE3BC3-7C26-DE4C-994D-4C19990E4579}"/>
              </a:ext>
            </a:extLst>
          </p:cNvPr>
          <p:cNvSpPr>
            <a:spLocks noGrp="1"/>
          </p:cNvSpPr>
          <p:nvPr>
            <p:ph type="body" sz="quarter" idx="97" hasCustomPrompt="1"/>
          </p:nvPr>
        </p:nvSpPr>
        <p:spPr>
          <a:xfrm>
            <a:off x="6384165" y="3830127"/>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69" name="Text Placeholder 2">
            <a:extLst>
              <a:ext uri="{FF2B5EF4-FFF2-40B4-BE49-F238E27FC236}">
                <a16:creationId xmlns:a16="http://schemas.microsoft.com/office/drawing/2014/main" id="{6CD94ECE-5BE3-E04E-9CB1-13564C8BA537}"/>
              </a:ext>
            </a:extLst>
          </p:cNvPr>
          <p:cNvSpPr>
            <a:spLocks noGrp="1"/>
          </p:cNvSpPr>
          <p:nvPr>
            <p:ph type="body" sz="quarter" idx="98" hasCustomPrompt="1"/>
          </p:nvPr>
        </p:nvSpPr>
        <p:spPr>
          <a:xfrm>
            <a:off x="6379616" y="2633672"/>
            <a:ext cx="1605617" cy="484895"/>
          </a:xfrm>
          <a:prstGeom prst="rect">
            <a:avLst/>
          </a:prstGeom>
        </p:spPr>
        <p:txBody>
          <a:bodyPr>
            <a:noAutofit/>
          </a:bodyPr>
          <a:lstStyle>
            <a:lvl1pPr marL="0" indent="0" algn="ctr">
              <a:buNone/>
              <a:defRPr sz="1050" b="0">
                <a:solidFill>
                  <a:srgbClr val="0A395B"/>
                </a:solidFill>
              </a:defRPr>
            </a:lvl1pPr>
            <a:lvl2pPr marL="342900" indent="0">
              <a:buNone/>
              <a:defRPr/>
            </a:lvl2pPr>
          </a:lstStyle>
          <a:p>
            <a:pPr lvl="0"/>
            <a:r>
              <a:rPr lang="en-GB"/>
              <a:t>Click here</a:t>
            </a:r>
            <a:endParaRPr lang="en-US"/>
          </a:p>
        </p:txBody>
      </p:sp>
      <p:sp>
        <p:nvSpPr>
          <p:cNvPr id="70" name="Text Placeholder 2">
            <a:extLst>
              <a:ext uri="{FF2B5EF4-FFF2-40B4-BE49-F238E27FC236}">
                <a16:creationId xmlns:a16="http://schemas.microsoft.com/office/drawing/2014/main" id="{8333594E-3419-DB49-B998-FF906EEE3BBE}"/>
              </a:ext>
            </a:extLst>
          </p:cNvPr>
          <p:cNvSpPr>
            <a:spLocks noGrp="1"/>
          </p:cNvSpPr>
          <p:nvPr>
            <p:ph type="body" sz="quarter" idx="99" hasCustomPrompt="1"/>
          </p:nvPr>
        </p:nvSpPr>
        <p:spPr>
          <a:xfrm>
            <a:off x="6379616" y="4121278"/>
            <a:ext cx="1605617" cy="484895"/>
          </a:xfrm>
          <a:prstGeom prst="rect">
            <a:avLst/>
          </a:prstGeom>
        </p:spPr>
        <p:txBody>
          <a:bodyPr>
            <a:noAutofit/>
          </a:bodyPr>
          <a:lstStyle>
            <a:lvl1pPr marL="0" indent="0" algn="ctr">
              <a:buNone/>
              <a:defRPr sz="1050" b="0">
                <a:solidFill>
                  <a:srgbClr val="0A395B"/>
                </a:solidFill>
              </a:defRPr>
            </a:lvl1pPr>
            <a:lvl2pPr marL="342900" indent="0">
              <a:buNone/>
              <a:defRPr/>
            </a:lvl2pPr>
          </a:lstStyle>
          <a:p>
            <a:pPr lvl="0"/>
            <a:r>
              <a:rPr lang="en-GB"/>
              <a:t>Click here</a:t>
            </a:r>
            <a:endParaRPr lang="en-US"/>
          </a:p>
        </p:txBody>
      </p:sp>
      <p:sp>
        <p:nvSpPr>
          <p:cNvPr id="72" name="Text Placeholder 2">
            <a:extLst>
              <a:ext uri="{FF2B5EF4-FFF2-40B4-BE49-F238E27FC236}">
                <a16:creationId xmlns:a16="http://schemas.microsoft.com/office/drawing/2014/main" id="{B04174B3-AC62-D142-962A-A33EDB8F6BE5}"/>
              </a:ext>
            </a:extLst>
          </p:cNvPr>
          <p:cNvSpPr>
            <a:spLocks noGrp="1"/>
          </p:cNvSpPr>
          <p:nvPr>
            <p:ph type="body" sz="quarter" idx="100" hasCustomPrompt="1"/>
          </p:nvPr>
        </p:nvSpPr>
        <p:spPr>
          <a:xfrm>
            <a:off x="542925" y="4735455"/>
            <a:ext cx="7310379" cy="307890"/>
          </a:xfrm>
          <a:prstGeom prst="rect">
            <a:avLst/>
          </a:prstGeom>
        </p:spPr>
        <p:txBody>
          <a:bodyPr>
            <a:noAutofit/>
          </a:bodyPr>
          <a:lstStyle>
            <a:lvl1pPr marL="0" indent="0" algn="l">
              <a:buNone/>
              <a:defRPr sz="800" b="0" i="0">
                <a:solidFill>
                  <a:srgbClr val="0A395B"/>
                </a:solidFill>
                <a:latin typeface="Arial Narrow" panose="020B0604020202020204" pitchFamily="34" charset="0"/>
                <a:cs typeface="Arial Narrow" panose="020B0604020202020204" pitchFamily="34" charset="0"/>
              </a:defRPr>
            </a:lvl1pPr>
            <a:lvl2pPr marL="342900" indent="0">
              <a:buNone/>
              <a:defRPr/>
            </a:lvl2pPr>
          </a:lstStyle>
          <a:p>
            <a:pPr lvl="0"/>
            <a:r>
              <a:rPr lang="en-GB"/>
              <a:t>Footnote if required</a:t>
            </a:r>
            <a:endParaRPr lang="en-US"/>
          </a:p>
        </p:txBody>
      </p:sp>
      <p:sp>
        <p:nvSpPr>
          <p:cNvPr id="24" name="Slide Number Placeholder 7">
            <a:extLst>
              <a:ext uri="{FF2B5EF4-FFF2-40B4-BE49-F238E27FC236}">
                <a16:creationId xmlns:a16="http://schemas.microsoft.com/office/drawing/2014/main" id="{9E02D07A-A5BF-2846-A49E-917E97D5B849}"/>
              </a:ext>
            </a:extLst>
          </p:cNvPr>
          <p:cNvSpPr>
            <a:spLocks noGrp="1"/>
          </p:cNvSpPr>
          <p:nvPr>
            <p:ph type="sldNum" sz="quarter" idx="4"/>
          </p:nvPr>
        </p:nvSpPr>
        <p:spPr>
          <a:xfrm>
            <a:off x="8379416" y="4768200"/>
            <a:ext cx="523521" cy="273844"/>
          </a:xfrm>
          <a:prstGeom prst="rect">
            <a:avLst/>
          </a:prstGeom>
        </p:spPr>
        <p:txBody>
          <a:bodyPr vert="horz" lIns="91440" tIns="45720" rIns="91440" bIns="45720" rtlCol="0" anchor="ctr"/>
          <a:lstStyle>
            <a:lvl1pPr algn="r">
              <a:defRPr sz="900" b="0" i="0">
                <a:solidFill>
                  <a:srgbClr val="0A395B"/>
                </a:solidFill>
                <a:latin typeface="Arial" panose="020B0604020202020204" pitchFamily="34" charset="0"/>
              </a:defRPr>
            </a:lvl1pPr>
          </a:lstStyle>
          <a:p>
            <a:fld id="{9445717F-2858-4043-A9CA-B2273EB60975}" type="slidenum">
              <a:rPr lang="en-US" smtClean="0"/>
              <a:pPr/>
              <a:t>‹#›</a:t>
            </a:fld>
            <a:endParaRPr lang="en-US"/>
          </a:p>
        </p:txBody>
      </p:sp>
      <p:pic>
        <p:nvPicPr>
          <p:cNvPr id="9" name="Picture 8">
            <a:extLst>
              <a:ext uri="{FF2B5EF4-FFF2-40B4-BE49-F238E27FC236}">
                <a16:creationId xmlns:a16="http://schemas.microsoft.com/office/drawing/2014/main" id="{D08130D6-5E87-37FA-C252-519BC10234FB}"/>
              </a:ext>
            </a:extLst>
          </p:cNvPr>
          <p:cNvPicPr>
            <a:picLocks noChangeAspect="1"/>
          </p:cNvPicPr>
          <p:nvPr userDrawn="1"/>
        </p:nvPicPr>
        <p:blipFill>
          <a:blip r:embed="rId2"/>
          <a:stretch>
            <a:fillRect/>
          </a:stretch>
        </p:blipFill>
        <p:spPr>
          <a:xfrm>
            <a:off x="3449898" y="1448830"/>
            <a:ext cx="1603387" cy="1012024"/>
          </a:xfrm>
          <a:prstGeom prst="rect">
            <a:avLst/>
          </a:prstGeom>
        </p:spPr>
      </p:pic>
      <p:sp>
        <p:nvSpPr>
          <p:cNvPr id="10" name="Rectangle 9">
            <a:extLst>
              <a:ext uri="{FF2B5EF4-FFF2-40B4-BE49-F238E27FC236}">
                <a16:creationId xmlns:a16="http://schemas.microsoft.com/office/drawing/2014/main" id="{1BA73380-5815-0371-CF64-93B84642618F}"/>
              </a:ext>
            </a:extLst>
          </p:cNvPr>
          <p:cNvSpPr/>
          <p:nvPr userDrawn="1"/>
        </p:nvSpPr>
        <p:spPr>
          <a:xfrm>
            <a:off x="-55658" y="5092502"/>
            <a:ext cx="9199658"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819873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ata page (6)">
    <p:bg>
      <p:bgPr>
        <a:solidFill>
          <a:srgbClr val="0A395B"/>
        </a:solidFill>
        <a:effectLst/>
      </p:bgPr>
    </p:bg>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1D802CD-A9A1-C847-A5D5-1A30CA38B8F6}"/>
              </a:ext>
            </a:extLst>
          </p:cNvPr>
          <p:cNvSpPr>
            <a:spLocks noGrp="1"/>
          </p:cNvSpPr>
          <p:nvPr>
            <p:ph type="title" hasCustomPrompt="1"/>
          </p:nvPr>
        </p:nvSpPr>
        <p:spPr>
          <a:xfrm>
            <a:off x="543923" y="694533"/>
            <a:ext cx="7971766" cy="379161"/>
          </a:xfrm>
          <a:prstGeom prst="rect">
            <a:avLst/>
          </a:prstGeom>
        </p:spPr>
        <p:txBody>
          <a:bodyPr>
            <a:noAutofit/>
          </a:bodyPr>
          <a:lstStyle>
            <a:lvl1pPr>
              <a:defRPr sz="3000" b="0"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6" name="Text Placeholder 21">
            <a:extLst>
              <a:ext uri="{FF2B5EF4-FFF2-40B4-BE49-F238E27FC236}">
                <a16:creationId xmlns:a16="http://schemas.microsoft.com/office/drawing/2014/main" id="{733DC9CF-A961-8045-AE92-053ED0236680}"/>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buNone/>
              <a:defRPr b="1">
                <a:solidFill>
                  <a:srgbClr val="0096FF"/>
                </a:solidFill>
              </a:defRPr>
            </a:lvl1pPr>
          </a:lstStyle>
          <a:p>
            <a:pPr lvl="0"/>
            <a:r>
              <a:rPr lang="en-GB"/>
              <a:t>Click to add subtitle</a:t>
            </a:r>
          </a:p>
        </p:txBody>
      </p:sp>
      <p:sp>
        <p:nvSpPr>
          <p:cNvPr id="41" name="Text Placeholder 4">
            <a:extLst>
              <a:ext uri="{FF2B5EF4-FFF2-40B4-BE49-F238E27FC236}">
                <a16:creationId xmlns:a16="http://schemas.microsoft.com/office/drawing/2014/main" id="{1F351A5C-628A-6D48-8897-8B553B3B0AB8}"/>
              </a:ext>
            </a:extLst>
          </p:cNvPr>
          <p:cNvSpPr>
            <a:spLocks noGrp="1"/>
          </p:cNvSpPr>
          <p:nvPr>
            <p:ph type="body" sz="quarter" idx="14" hasCustomPrompt="1"/>
          </p:nvPr>
        </p:nvSpPr>
        <p:spPr>
          <a:xfrm>
            <a:off x="542925" y="1773343"/>
            <a:ext cx="1605617" cy="500887"/>
          </a:xfrm>
          <a:prstGeom prst="rect">
            <a:avLst/>
          </a:prstGeom>
        </p:spPr>
        <p:txBody>
          <a:bodyPr>
            <a:noAutofit/>
          </a:bodyPr>
          <a:lstStyle>
            <a:lvl1pPr marL="0" indent="0" algn="ctr">
              <a:buNone/>
              <a:defRPr sz="3750" b="1">
                <a:solidFill>
                  <a:srgbClr val="FFE000"/>
                </a:solidFill>
              </a:defRPr>
            </a:lvl1pPr>
          </a:lstStyle>
          <a:p>
            <a:pPr marL="0" marR="0" lvl="0" indent="0" algn="ctr" defTabSz="685800" rtl="0" eaLnBrk="1" fontAlgn="auto" latinLnBrk="0" hangingPunct="1">
              <a:lnSpc>
                <a:spcPts val="2200"/>
              </a:lnSpc>
              <a:spcBef>
                <a:spcPts val="0"/>
              </a:spcBef>
              <a:spcAft>
                <a:spcPts val="200"/>
              </a:spcAft>
              <a:buClrTx/>
              <a:buSzTx/>
              <a:buFont typeface="Arial" panose="020B0604020202020204" pitchFamily="34" charset="0"/>
              <a:buNone/>
              <a:tabLst/>
              <a:defRPr/>
            </a:pPr>
            <a:r>
              <a:rPr lang="en-GB"/>
              <a:t>#</a:t>
            </a:r>
            <a:endParaRPr lang="en-US"/>
          </a:p>
          <a:p>
            <a:pPr lvl="0"/>
            <a:endParaRPr lang="en-US"/>
          </a:p>
        </p:txBody>
      </p:sp>
      <p:sp>
        <p:nvSpPr>
          <p:cNvPr id="43" name="Text Placeholder 2">
            <a:extLst>
              <a:ext uri="{FF2B5EF4-FFF2-40B4-BE49-F238E27FC236}">
                <a16:creationId xmlns:a16="http://schemas.microsoft.com/office/drawing/2014/main" id="{AB3B12B8-6407-294F-871A-E4C318126822}"/>
              </a:ext>
            </a:extLst>
          </p:cNvPr>
          <p:cNvSpPr>
            <a:spLocks noGrp="1"/>
          </p:cNvSpPr>
          <p:nvPr>
            <p:ph type="body" sz="quarter" idx="65" hasCustomPrompt="1"/>
          </p:nvPr>
        </p:nvSpPr>
        <p:spPr>
          <a:xfrm>
            <a:off x="547473" y="2342521"/>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44" name="Text Placeholder 2">
            <a:extLst>
              <a:ext uri="{FF2B5EF4-FFF2-40B4-BE49-F238E27FC236}">
                <a16:creationId xmlns:a16="http://schemas.microsoft.com/office/drawing/2014/main" id="{2AE032BD-92C0-5E43-B0A4-011201885A0A}"/>
              </a:ext>
            </a:extLst>
          </p:cNvPr>
          <p:cNvSpPr>
            <a:spLocks noGrp="1"/>
          </p:cNvSpPr>
          <p:nvPr>
            <p:ph type="body" sz="quarter" idx="80" hasCustomPrompt="1"/>
          </p:nvPr>
        </p:nvSpPr>
        <p:spPr>
          <a:xfrm>
            <a:off x="552022" y="3830127"/>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45" name="Text Placeholder 2">
            <a:extLst>
              <a:ext uri="{FF2B5EF4-FFF2-40B4-BE49-F238E27FC236}">
                <a16:creationId xmlns:a16="http://schemas.microsoft.com/office/drawing/2014/main" id="{8D6C4ECE-4F9A-154C-B2B5-DA3ADC844D46}"/>
              </a:ext>
            </a:extLst>
          </p:cNvPr>
          <p:cNvSpPr>
            <a:spLocks noGrp="1"/>
          </p:cNvSpPr>
          <p:nvPr>
            <p:ph type="body" sz="quarter" idx="82" hasCustomPrompt="1"/>
          </p:nvPr>
        </p:nvSpPr>
        <p:spPr>
          <a:xfrm>
            <a:off x="547473" y="2633672"/>
            <a:ext cx="1605617" cy="484895"/>
          </a:xfrm>
          <a:prstGeom prst="rect">
            <a:avLst/>
          </a:prstGeom>
        </p:spPr>
        <p:txBody>
          <a:bodyPr>
            <a:noAutofit/>
          </a:bodyPr>
          <a:lstStyle>
            <a:lvl1pPr marL="0" indent="0" algn="ctr">
              <a:buNone/>
              <a:defRPr sz="1050" b="0">
                <a:solidFill>
                  <a:schemeClr val="bg1"/>
                </a:solidFill>
              </a:defRPr>
            </a:lvl1pPr>
            <a:lvl2pPr marL="342900" indent="0">
              <a:buNone/>
              <a:defRPr/>
            </a:lvl2pPr>
          </a:lstStyle>
          <a:p>
            <a:pPr lvl="0"/>
            <a:r>
              <a:rPr lang="en-GB"/>
              <a:t>Click here</a:t>
            </a:r>
            <a:endParaRPr lang="en-US"/>
          </a:p>
        </p:txBody>
      </p:sp>
      <p:sp>
        <p:nvSpPr>
          <p:cNvPr id="46" name="Text Placeholder 2">
            <a:extLst>
              <a:ext uri="{FF2B5EF4-FFF2-40B4-BE49-F238E27FC236}">
                <a16:creationId xmlns:a16="http://schemas.microsoft.com/office/drawing/2014/main" id="{327ED8BA-2189-0A4F-8BB0-0B790DF28E3E}"/>
              </a:ext>
            </a:extLst>
          </p:cNvPr>
          <p:cNvSpPr>
            <a:spLocks noGrp="1"/>
          </p:cNvSpPr>
          <p:nvPr>
            <p:ph type="body" sz="quarter" idx="87" hasCustomPrompt="1"/>
          </p:nvPr>
        </p:nvSpPr>
        <p:spPr>
          <a:xfrm>
            <a:off x="547473" y="4121278"/>
            <a:ext cx="1605617" cy="484895"/>
          </a:xfrm>
          <a:prstGeom prst="rect">
            <a:avLst/>
          </a:prstGeom>
        </p:spPr>
        <p:txBody>
          <a:bodyPr>
            <a:noAutofit/>
          </a:bodyPr>
          <a:lstStyle>
            <a:lvl1pPr marL="0" indent="0" algn="ctr">
              <a:buNone/>
              <a:defRPr sz="1050" b="0">
                <a:solidFill>
                  <a:schemeClr val="bg1"/>
                </a:solidFill>
              </a:defRPr>
            </a:lvl1pPr>
            <a:lvl2pPr marL="342900" indent="0">
              <a:buNone/>
              <a:defRPr/>
            </a:lvl2pPr>
          </a:lstStyle>
          <a:p>
            <a:pPr lvl="0"/>
            <a:r>
              <a:rPr lang="en-GB"/>
              <a:t>Click here</a:t>
            </a:r>
            <a:endParaRPr lang="en-US"/>
          </a:p>
        </p:txBody>
      </p:sp>
      <p:sp>
        <p:nvSpPr>
          <p:cNvPr id="55" name="Text Placeholder 2">
            <a:extLst>
              <a:ext uri="{FF2B5EF4-FFF2-40B4-BE49-F238E27FC236}">
                <a16:creationId xmlns:a16="http://schemas.microsoft.com/office/drawing/2014/main" id="{9BE01C5C-F80A-F64C-AB22-3C836C2F6449}"/>
              </a:ext>
            </a:extLst>
          </p:cNvPr>
          <p:cNvSpPr>
            <a:spLocks noGrp="1"/>
          </p:cNvSpPr>
          <p:nvPr>
            <p:ph type="body" sz="quarter" idx="90" hasCustomPrompt="1"/>
          </p:nvPr>
        </p:nvSpPr>
        <p:spPr>
          <a:xfrm>
            <a:off x="3454446" y="2342521"/>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56" name="Text Placeholder 2">
            <a:extLst>
              <a:ext uri="{FF2B5EF4-FFF2-40B4-BE49-F238E27FC236}">
                <a16:creationId xmlns:a16="http://schemas.microsoft.com/office/drawing/2014/main" id="{ED5FDBA9-427E-1048-B633-BFBB911A0EFE}"/>
              </a:ext>
            </a:extLst>
          </p:cNvPr>
          <p:cNvSpPr>
            <a:spLocks noGrp="1"/>
          </p:cNvSpPr>
          <p:nvPr>
            <p:ph type="body" sz="quarter" idx="91" hasCustomPrompt="1"/>
          </p:nvPr>
        </p:nvSpPr>
        <p:spPr>
          <a:xfrm>
            <a:off x="3458995" y="3830127"/>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57" name="Text Placeholder 2">
            <a:extLst>
              <a:ext uri="{FF2B5EF4-FFF2-40B4-BE49-F238E27FC236}">
                <a16:creationId xmlns:a16="http://schemas.microsoft.com/office/drawing/2014/main" id="{ADCB89BB-60EC-7F4F-AA59-7A653D394023}"/>
              </a:ext>
            </a:extLst>
          </p:cNvPr>
          <p:cNvSpPr>
            <a:spLocks noGrp="1"/>
          </p:cNvSpPr>
          <p:nvPr>
            <p:ph type="body" sz="quarter" idx="92" hasCustomPrompt="1"/>
          </p:nvPr>
        </p:nvSpPr>
        <p:spPr>
          <a:xfrm>
            <a:off x="3454446" y="2633672"/>
            <a:ext cx="1605617" cy="484895"/>
          </a:xfrm>
          <a:prstGeom prst="rect">
            <a:avLst/>
          </a:prstGeom>
        </p:spPr>
        <p:txBody>
          <a:bodyPr>
            <a:noAutofit/>
          </a:bodyPr>
          <a:lstStyle>
            <a:lvl1pPr marL="0" indent="0" algn="ctr">
              <a:buNone/>
              <a:defRPr sz="1050" b="0">
                <a:solidFill>
                  <a:schemeClr val="bg1"/>
                </a:solidFill>
              </a:defRPr>
            </a:lvl1pPr>
            <a:lvl2pPr marL="342900" indent="0">
              <a:buNone/>
              <a:defRPr/>
            </a:lvl2pPr>
          </a:lstStyle>
          <a:p>
            <a:pPr lvl="0"/>
            <a:r>
              <a:rPr lang="en-GB"/>
              <a:t>Click here</a:t>
            </a:r>
            <a:endParaRPr lang="en-US"/>
          </a:p>
        </p:txBody>
      </p:sp>
      <p:sp>
        <p:nvSpPr>
          <p:cNvPr id="58" name="Text Placeholder 2">
            <a:extLst>
              <a:ext uri="{FF2B5EF4-FFF2-40B4-BE49-F238E27FC236}">
                <a16:creationId xmlns:a16="http://schemas.microsoft.com/office/drawing/2014/main" id="{6A64D6F8-63E5-7146-A35C-C3BA21975970}"/>
              </a:ext>
            </a:extLst>
          </p:cNvPr>
          <p:cNvSpPr>
            <a:spLocks noGrp="1"/>
          </p:cNvSpPr>
          <p:nvPr>
            <p:ph type="body" sz="quarter" idx="93" hasCustomPrompt="1"/>
          </p:nvPr>
        </p:nvSpPr>
        <p:spPr>
          <a:xfrm>
            <a:off x="3454446" y="4121278"/>
            <a:ext cx="1605617" cy="484895"/>
          </a:xfrm>
          <a:prstGeom prst="rect">
            <a:avLst/>
          </a:prstGeom>
        </p:spPr>
        <p:txBody>
          <a:bodyPr>
            <a:noAutofit/>
          </a:bodyPr>
          <a:lstStyle>
            <a:lvl1pPr marL="0" indent="0" algn="ctr">
              <a:buNone/>
              <a:defRPr sz="1050" b="0">
                <a:solidFill>
                  <a:schemeClr val="bg1"/>
                </a:solidFill>
              </a:defRPr>
            </a:lvl1pPr>
            <a:lvl2pPr marL="342900" indent="0">
              <a:buNone/>
              <a:defRPr/>
            </a:lvl2pPr>
          </a:lstStyle>
          <a:p>
            <a:pPr lvl="0"/>
            <a:r>
              <a:rPr lang="en-GB"/>
              <a:t>Click here</a:t>
            </a:r>
            <a:endParaRPr lang="en-US"/>
          </a:p>
        </p:txBody>
      </p:sp>
      <p:sp>
        <p:nvSpPr>
          <p:cNvPr id="65" name="Text Placeholder 4">
            <a:extLst>
              <a:ext uri="{FF2B5EF4-FFF2-40B4-BE49-F238E27FC236}">
                <a16:creationId xmlns:a16="http://schemas.microsoft.com/office/drawing/2014/main" id="{41B419B6-6C57-E841-A781-B04BDD5EFD1A}"/>
              </a:ext>
            </a:extLst>
          </p:cNvPr>
          <p:cNvSpPr>
            <a:spLocks noGrp="1"/>
          </p:cNvSpPr>
          <p:nvPr>
            <p:ph type="body" sz="quarter" idx="94" hasCustomPrompt="1"/>
          </p:nvPr>
        </p:nvSpPr>
        <p:spPr>
          <a:xfrm>
            <a:off x="6375068" y="1773343"/>
            <a:ext cx="1605617" cy="500887"/>
          </a:xfrm>
          <a:prstGeom prst="rect">
            <a:avLst/>
          </a:prstGeom>
        </p:spPr>
        <p:txBody>
          <a:bodyPr>
            <a:noAutofit/>
          </a:bodyPr>
          <a:lstStyle>
            <a:lvl1pPr marL="0" indent="0" algn="ctr">
              <a:buNone/>
              <a:defRPr sz="3750" b="1">
                <a:solidFill>
                  <a:srgbClr val="FFE000"/>
                </a:solidFill>
              </a:defRPr>
            </a:lvl1pPr>
          </a:lstStyle>
          <a:p>
            <a:pPr lvl="0"/>
            <a:r>
              <a:rPr lang="en-GB"/>
              <a:t>#</a:t>
            </a:r>
            <a:endParaRPr lang="en-US"/>
          </a:p>
        </p:txBody>
      </p:sp>
      <p:sp>
        <p:nvSpPr>
          <p:cNvPr id="67" name="Text Placeholder 2">
            <a:extLst>
              <a:ext uri="{FF2B5EF4-FFF2-40B4-BE49-F238E27FC236}">
                <a16:creationId xmlns:a16="http://schemas.microsoft.com/office/drawing/2014/main" id="{860DB2E7-7DAA-DD44-B5ED-EC18E2A28F4E}"/>
              </a:ext>
            </a:extLst>
          </p:cNvPr>
          <p:cNvSpPr>
            <a:spLocks noGrp="1"/>
          </p:cNvSpPr>
          <p:nvPr>
            <p:ph type="body" sz="quarter" idx="96" hasCustomPrompt="1"/>
          </p:nvPr>
        </p:nvSpPr>
        <p:spPr>
          <a:xfrm>
            <a:off x="6379616" y="2342521"/>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68" name="Text Placeholder 2">
            <a:extLst>
              <a:ext uri="{FF2B5EF4-FFF2-40B4-BE49-F238E27FC236}">
                <a16:creationId xmlns:a16="http://schemas.microsoft.com/office/drawing/2014/main" id="{16EE3BC3-7C26-DE4C-994D-4C19990E4579}"/>
              </a:ext>
            </a:extLst>
          </p:cNvPr>
          <p:cNvSpPr>
            <a:spLocks noGrp="1"/>
          </p:cNvSpPr>
          <p:nvPr>
            <p:ph type="body" sz="quarter" idx="97" hasCustomPrompt="1"/>
          </p:nvPr>
        </p:nvSpPr>
        <p:spPr>
          <a:xfrm>
            <a:off x="6384165" y="3830127"/>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69" name="Text Placeholder 2">
            <a:extLst>
              <a:ext uri="{FF2B5EF4-FFF2-40B4-BE49-F238E27FC236}">
                <a16:creationId xmlns:a16="http://schemas.microsoft.com/office/drawing/2014/main" id="{6CD94ECE-5BE3-E04E-9CB1-13564C8BA537}"/>
              </a:ext>
            </a:extLst>
          </p:cNvPr>
          <p:cNvSpPr>
            <a:spLocks noGrp="1"/>
          </p:cNvSpPr>
          <p:nvPr>
            <p:ph type="body" sz="quarter" idx="98" hasCustomPrompt="1"/>
          </p:nvPr>
        </p:nvSpPr>
        <p:spPr>
          <a:xfrm>
            <a:off x="6379616" y="2633672"/>
            <a:ext cx="1605617" cy="484895"/>
          </a:xfrm>
          <a:prstGeom prst="rect">
            <a:avLst/>
          </a:prstGeom>
        </p:spPr>
        <p:txBody>
          <a:bodyPr>
            <a:noAutofit/>
          </a:bodyPr>
          <a:lstStyle>
            <a:lvl1pPr marL="0" indent="0" algn="ctr">
              <a:buNone/>
              <a:defRPr sz="1050" b="0">
                <a:solidFill>
                  <a:schemeClr val="bg1"/>
                </a:solidFill>
              </a:defRPr>
            </a:lvl1pPr>
            <a:lvl2pPr marL="342900" indent="0">
              <a:buNone/>
              <a:defRPr/>
            </a:lvl2pPr>
          </a:lstStyle>
          <a:p>
            <a:pPr lvl="0"/>
            <a:r>
              <a:rPr lang="en-GB"/>
              <a:t>Click here</a:t>
            </a:r>
            <a:endParaRPr lang="en-US"/>
          </a:p>
        </p:txBody>
      </p:sp>
      <p:sp>
        <p:nvSpPr>
          <p:cNvPr id="70" name="Text Placeholder 2">
            <a:extLst>
              <a:ext uri="{FF2B5EF4-FFF2-40B4-BE49-F238E27FC236}">
                <a16:creationId xmlns:a16="http://schemas.microsoft.com/office/drawing/2014/main" id="{8333594E-3419-DB49-B998-FF906EEE3BBE}"/>
              </a:ext>
            </a:extLst>
          </p:cNvPr>
          <p:cNvSpPr>
            <a:spLocks noGrp="1"/>
          </p:cNvSpPr>
          <p:nvPr>
            <p:ph type="body" sz="quarter" idx="99" hasCustomPrompt="1"/>
          </p:nvPr>
        </p:nvSpPr>
        <p:spPr>
          <a:xfrm>
            <a:off x="6379616" y="4121278"/>
            <a:ext cx="1605617" cy="484895"/>
          </a:xfrm>
          <a:prstGeom prst="rect">
            <a:avLst/>
          </a:prstGeom>
        </p:spPr>
        <p:txBody>
          <a:bodyPr>
            <a:noAutofit/>
          </a:bodyPr>
          <a:lstStyle>
            <a:lvl1pPr marL="0" indent="0" algn="ctr">
              <a:buNone/>
              <a:defRPr sz="1050" b="0">
                <a:solidFill>
                  <a:schemeClr val="bg1"/>
                </a:solidFill>
              </a:defRPr>
            </a:lvl1pPr>
            <a:lvl2pPr marL="342900" indent="0">
              <a:buNone/>
              <a:defRPr/>
            </a:lvl2pPr>
          </a:lstStyle>
          <a:p>
            <a:pPr lvl="0"/>
            <a:r>
              <a:rPr lang="en-GB"/>
              <a:t>Click here</a:t>
            </a:r>
            <a:endParaRPr lang="en-US"/>
          </a:p>
        </p:txBody>
      </p:sp>
      <p:sp>
        <p:nvSpPr>
          <p:cNvPr id="72" name="Text Placeholder 2">
            <a:extLst>
              <a:ext uri="{FF2B5EF4-FFF2-40B4-BE49-F238E27FC236}">
                <a16:creationId xmlns:a16="http://schemas.microsoft.com/office/drawing/2014/main" id="{B04174B3-AC62-D142-962A-A33EDB8F6BE5}"/>
              </a:ext>
            </a:extLst>
          </p:cNvPr>
          <p:cNvSpPr>
            <a:spLocks noGrp="1"/>
          </p:cNvSpPr>
          <p:nvPr>
            <p:ph type="body" sz="quarter" idx="100" hasCustomPrompt="1"/>
          </p:nvPr>
        </p:nvSpPr>
        <p:spPr>
          <a:xfrm>
            <a:off x="542925" y="4735455"/>
            <a:ext cx="7310379" cy="307890"/>
          </a:xfrm>
          <a:prstGeom prst="rect">
            <a:avLst/>
          </a:prstGeom>
        </p:spPr>
        <p:txBody>
          <a:bodyPr>
            <a:noAutofit/>
          </a:bodyPr>
          <a:lstStyle>
            <a:lvl1pPr marL="0" indent="0" algn="l">
              <a:buNone/>
              <a:defRPr sz="800" b="0" i="0">
                <a:solidFill>
                  <a:schemeClr val="bg1"/>
                </a:solidFill>
                <a:latin typeface="Arial Narrow" panose="020B0604020202020204" pitchFamily="34" charset="0"/>
                <a:cs typeface="Arial Narrow" panose="020B0604020202020204" pitchFamily="34" charset="0"/>
              </a:defRPr>
            </a:lvl1pPr>
            <a:lvl2pPr marL="342900" indent="0">
              <a:buNone/>
              <a:defRPr/>
            </a:lvl2pPr>
          </a:lstStyle>
          <a:p>
            <a:pPr lvl="0"/>
            <a:r>
              <a:rPr lang="en-GB"/>
              <a:t>Footnote if required</a:t>
            </a:r>
            <a:endParaRPr lang="en-US"/>
          </a:p>
        </p:txBody>
      </p:sp>
      <p:sp>
        <p:nvSpPr>
          <p:cNvPr id="24" name="Slide Number Placeholder 7">
            <a:extLst>
              <a:ext uri="{FF2B5EF4-FFF2-40B4-BE49-F238E27FC236}">
                <a16:creationId xmlns:a16="http://schemas.microsoft.com/office/drawing/2014/main" id="{9E02D07A-A5BF-2846-A49E-917E97D5B849}"/>
              </a:ext>
            </a:extLst>
          </p:cNvPr>
          <p:cNvSpPr>
            <a:spLocks noGrp="1"/>
          </p:cNvSpPr>
          <p:nvPr>
            <p:ph type="sldNum" sz="quarter" idx="4"/>
          </p:nvPr>
        </p:nvSpPr>
        <p:spPr>
          <a:xfrm>
            <a:off x="8379416" y="4768200"/>
            <a:ext cx="523521"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pic>
        <p:nvPicPr>
          <p:cNvPr id="9" name="Picture 8">
            <a:extLst>
              <a:ext uri="{FF2B5EF4-FFF2-40B4-BE49-F238E27FC236}">
                <a16:creationId xmlns:a16="http://schemas.microsoft.com/office/drawing/2014/main" id="{D08130D6-5E87-37FA-C252-519BC10234FB}"/>
              </a:ext>
            </a:extLst>
          </p:cNvPr>
          <p:cNvPicPr>
            <a:picLocks noChangeAspect="1"/>
          </p:cNvPicPr>
          <p:nvPr userDrawn="1"/>
        </p:nvPicPr>
        <p:blipFill>
          <a:blip r:embed="rId2"/>
          <a:stretch>
            <a:fillRect/>
          </a:stretch>
        </p:blipFill>
        <p:spPr>
          <a:xfrm>
            <a:off x="3449898" y="1448830"/>
            <a:ext cx="1603387" cy="1012024"/>
          </a:xfrm>
          <a:prstGeom prst="rect">
            <a:avLst/>
          </a:prstGeom>
        </p:spPr>
      </p:pic>
      <p:sp>
        <p:nvSpPr>
          <p:cNvPr id="10" name="Rectangle 9">
            <a:extLst>
              <a:ext uri="{FF2B5EF4-FFF2-40B4-BE49-F238E27FC236}">
                <a16:creationId xmlns:a16="http://schemas.microsoft.com/office/drawing/2014/main" id="{1BA73380-5815-0371-CF64-93B84642618F}"/>
              </a:ext>
            </a:extLst>
          </p:cNvPr>
          <p:cNvSpPr/>
          <p:nvPr userDrawn="1"/>
        </p:nvSpPr>
        <p:spPr>
          <a:xfrm>
            <a:off x="-55658" y="5092502"/>
            <a:ext cx="9199658"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278115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ofiles page">
    <p:bg>
      <p:bgRef idx="1001">
        <a:schemeClr val="bg1"/>
      </p:bgRef>
    </p:bg>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1D802CD-A9A1-C847-A5D5-1A30CA38B8F6}"/>
              </a:ext>
            </a:extLst>
          </p:cNvPr>
          <p:cNvSpPr>
            <a:spLocks noGrp="1"/>
          </p:cNvSpPr>
          <p:nvPr>
            <p:ph type="title" hasCustomPrompt="1"/>
          </p:nvPr>
        </p:nvSpPr>
        <p:spPr>
          <a:xfrm>
            <a:off x="543923" y="694533"/>
            <a:ext cx="7971766" cy="379161"/>
          </a:xfrm>
          <a:prstGeom prst="rect">
            <a:avLst/>
          </a:prstGeom>
        </p:spPr>
        <p:txBody>
          <a:bodyPr>
            <a:noAutofit/>
          </a:bodyPr>
          <a:lstStyle>
            <a:lvl1pPr>
              <a:defRPr sz="3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6" name="Text Placeholder 21">
            <a:extLst>
              <a:ext uri="{FF2B5EF4-FFF2-40B4-BE49-F238E27FC236}">
                <a16:creationId xmlns:a16="http://schemas.microsoft.com/office/drawing/2014/main" id="{733DC9CF-A961-8045-AE92-053ED0236680}"/>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buNone/>
              <a:defRPr b="1">
                <a:solidFill>
                  <a:srgbClr val="0073A0"/>
                </a:solidFill>
              </a:defRPr>
            </a:lvl1pPr>
          </a:lstStyle>
          <a:p>
            <a:pPr lvl="0"/>
            <a:r>
              <a:rPr lang="en-GB"/>
              <a:t>Click to add subtitle</a:t>
            </a:r>
          </a:p>
        </p:txBody>
      </p:sp>
      <p:sp>
        <p:nvSpPr>
          <p:cNvPr id="72" name="Text Placeholder 2">
            <a:extLst>
              <a:ext uri="{FF2B5EF4-FFF2-40B4-BE49-F238E27FC236}">
                <a16:creationId xmlns:a16="http://schemas.microsoft.com/office/drawing/2014/main" id="{B04174B3-AC62-D142-962A-A33EDB8F6BE5}"/>
              </a:ext>
            </a:extLst>
          </p:cNvPr>
          <p:cNvSpPr>
            <a:spLocks noGrp="1"/>
          </p:cNvSpPr>
          <p:nvPr>
            <p:ph type="body" sz="quarter" idx="100" hasCustomPrompt="1"/>
          </p:nvPr>
        </p:nvSpPr>
        <p:spPr>
          <a:xfrm>
            <a:off x="542925" y="4735455"/>
            <a:ext cx="7310379" cy="307890"/>
          </a:xfrm>
          <a:prstGeom prst="rect">
            <a:avLst/>
          </a:prstGeom>
        </p:spPr>
        <p:txBody>
          <a:bodyPr>
            <a:noAutofit/>
          </a:bodyPr>
          <a:lstStyle>
            <a:lvl1pPr marL="0" indent="0" algn="l">
              <a:buNone/>
              <a:defRPr sz="800" b="0" i="0">
                <a:solidFill>
                  <a:srgbClr val="0073A0"/>
                </a:solidFill>
                <a:latin typeface="Arial Narrow" panose="020B0604020202020204" pitchFamily="34" charset="0"/>
                <a:cs typeface="Arial Narrow" panose="020B0604020202020204" pitchFamily="34" charset="0"/>
              </a:defRPr>
            </a:lvl1pPr>
            <a:lvl2pPr marL="342900" indent="0">
              <a:buNone/>
              <a:defRPr/>
            </a:lvl2pPr>
          </a:lstStyle>
          <a:p>
            <a:pPr lvl="0"/>
            <a:r>
              <a:rPr lang="en-GB"/>
              <a:t>Footnote if required</a:t>
            </a:r>
            <a:endParaRPr lang="en-US"/>
          </a:p>
        </p:txBody>
      </p:sp>
      <p:sp>
        <p:nvSpPr>
          <p:cNvPr id="24" name="Slide Number Placeholder 7">
            <a:extLst>
              <a:ext uri="{FF2B5EF4-FFF2-40B4-BE49-F238E27FC236}">
                <a16:creationId xmlns:a16="http://schemas.microsoft.com/office/drawing/2014/main" id="{9E02D07A-A5BF-2846-A49E-917E97D5B849}"/>
              </a:ext>
            </a:extLst>
          </p:cNvPr>
          <p:cNvSpPr>
            <a:spLocks noGrp="1"/>
          </p:cNvSpPr>
          <p:nvPr>
            <p:ph type="sldNum" sz="quarter" idx="4"/>
          </p:nvPr>
        </p:nvSpPr>
        <p:spPr>
          <a:xfrm>
            <a:off x="8379416" y="4768200"/>
            <a:ext cx="523521" cy="273844"/>
          </a:xfrm>
          <a:prstGeom prst="rect">
            <a:avLst/>
          </a:prstGeom>
        </p:spPr>
        <p:txBody>
          <a:bodyPr vert="horz" lIns="91440" tIns="45720" rIns="91440" bIns="45720" rtlCol="0" anchor="ctr"/>
          <a:lstStyle>
            <a:lvl1pPr algn="r">
              <a:defRPr sz="900" b="0" i="0">
                <a:solidFill>
                  <a:srgbClr val="0073A0"/>
                </a:solidFill>
                <a:latin typeface="Arial" panose="020B0604020202020204" pitchFamily="34" charset="0"/>
              </a:defRPr>
            </a:lvl1pPr>
          </a:lstStyle>
          <a:p>
            <a:fld id="{9445717F-2858-4043-A9CA-B2273EB60975}" type="slidenum">
              <a:rPr lang="en-US" smtClean="0"/>
              <a:pPr/>
              <a:t>‹#›</a:t>
            </a:fld>
            <a:endParaRPr lang="en-US"/>
          </a:p>
        </p:txBody>
      </p:sp>
      <p:sp>
        <p:nvSpPr>
          <p:cNvPr id="25" name="Picture Placeholder 24">
            <a:extLst>
              <a:ext uri="{FF2B5EF4-FFF2-40B4-BE49-F238E27FC236}">
                <a16:creationId xmlns:a16="http://schemas.microsoft.com/office/drawing/2014/main" id="{B916BEDC-F5F1-C546-A5FE-DB6246C3BC41}"/>
              </a:ext>
            </a:extLst>
          </p:cNvPr>
          <p:cNvSpPr>
            <a:spLocks noGrp="1"/>
          </p:cNvSpPr>
          <p:nvPr>
            <p:ph type="pic" sz="quarter" idx="102"/>
          </p:nvPr>
        </p:nvSpPr>
        <p:spPr>
          <a:xfrm>
            <a:off x="837007" y="2107979"/>
            <a:ext cx="1035646" cy="1035646"/>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solidFill>
              <a:srgbClr val="EAECED"/>
            </a:solidFill>
          </a:ln>
        </p:spPr>
        <p:txBody>
          <a:bodyPr wrap="square">
            <a:noAutofit/>
          </a:bodyPr>
          <a:lstStyle>
            <a:lvl1pPr marL="0" indent="0">
              <a:buNone/>
              <a:defRPr>
                <a:solidFill>
                  <a:schemeClr val="bg1"/>
                </a:solidFill>
              </a:defRPr>
            </a:lvl1pPr>
          </a:lstStyle>
          <a:p>
            <a:r>
              <a:rPr lang="en-US"/>
              <a:t>Click icon to add picture</a:t>
            </a:r>
          </a:p>
        </p:txBody>
      </p:sp>
      <p:sp>
        <p:nvSpPr>
          <p:cNvPr id="26" name="Text Placeholder 2">
            <a:extLst>
              <a:ext uri="{FF2B5EF4-FFF2-40B4-BE49-F238E27FC236}">
                <a16:creationId xmlns:a16="http://schemas.microsoft.com/office/drawing/2014/main" id="{C3FFF05F-EF65-0B4E-9E90-C3D75117D189}"/>
              </a:ext>
            </a:extLst>
          </p:cNvPr>
          <p:cNvSpPr>
            <a:spLocks noGrp="1"/>
          </p:cNvSpPr>
          <p:nvPr>
            <p:ph type="body" sz="quarter" idx="65" hasCustomPrompt="1"/>
          </p:nvPr>
        </p:nvSpPr>
        <p:spPr>
          <a:xfrm>
            <a:off x="542925" y="3259833"/>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27" name="Text Placeholder 2">
            <a:extLst>
              <a:ext uri="{FF2B5EF4-FFF2-40B4-BE49-F238E27FC236}">
                <a16:creationId xmlns:a16="http://schemas.microsoft.com/office/drawing/2014/main" id="{7097CAE5-23EE-0E4A-998A-412273C349AE}"/>
              </a:ext>
            </a:extLst>
          </p:cNvPr>
          <p:cNvSpPr>
            <a:spLocks noGrp="1"/>
          </p:cNvSpPr>
          <p:nvPr>
            <p:ph type="body" sz="quarter" idx="82" hasCustomPrompt="1"/>
          </p:nvPr>
        </p:nvSpPr>
        <p:spPr>
          <a:xfrm>
            <a:off x="542925" y="3550984"/>
            <a:ext cx="1605617" cy="897983"/>
          </a:xfrm>
          <a:prstGeom prst="rect">
            <a:avLst/>
          </a:prstGeom>
        </p:spPr>
        <p:txBody>
          <a:bodyPr>
            <a:noAutofit/>
          </a:bodyPr>
          <a:lstStyle>
            <a:lvl1pPr marL="0" indent="0" algn="ctr">
              <a:buNone/>
              <a:defRPr sz="1100" b="0">
                <a:solidFill>
                  <a:srgbClr val="0073A0"/>
                </a:solidFill>
              </a:defRPr>
            </a:lvl1pPr>
            <a:lvl2pPr marL="342900" indent="0">
              <a:buNone/>
              <a:defRPr/>
            </a:lvl2pPr>
          </a:lstStyle>
          <a:p>
            <a:pPr lvl="0"/>
            <a:r>
              <a:rPr lang="en-GB"/>
              <a:t>Click here</a:t>
            </a:r>
            <a:endParaRPr lang="en-US"/>
          </a:p>
        </p:txBody>
      </p:sp>
      <p:sp>
        <p:nvSpPr>
          <p:cNvPr id="28" name="Picture Placeholder 27">
            <a:extLst>
              <a:ext uri="{FF2B5EF4-FFF2-40B4-BE49-F238E27FC236}">
                <a16:creationId xmlns:a16="http://schemas.microsoft.com/office/drawing/2014/main" id="{72A1BD0C-0F7A-CF47-B7B2-8384309268C7}"/>
              </a:ext>
            </a:extLst>
          </p:cNvPr>
          <p:cNvSpPr>
            <a:spLocks noGrp="1"/>
          </p:cNvSpPr>
          <p:nvPr>
            <p:ph type="pic" sz="quarter" idx="103"/>
          </p:nvPr>
        </p:nvSpPr>
        <p:spPr>
          <a:xfrm>
            <a:off x="2713308" y="2107979"/>
            <a:ext cx="1035646" cy="1035646"/>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solidFill>
              <a:srgbClr val="EAECED"/>
            </a:solidFill>
          </a:ln>
        </p:spPr>
        <p:txBody>
          <a:bodyPr wrap="square">
            <a:noAutofit/>
          </a:bodyPr>
          <a:lstStyle>
            <a:lvl1pPr marL="0" indent="0">
              <a:buNone/>
              <a:defRPr>
                <a:solidFill>
                  <a:schemeClr val="bg1"/>
                </a:solidFill>
              </a:defRPr>
            </a:lvl1pPr>
          </a:lstStyle>
          <a:p>
            <a:r>
              <a:rPr lang="en-US"/>
              <a:t>Click icon to add picture</a:t>
            </a:r>
          </a:p>
        </p:txBody>
      </p:sp>
      <p:sp>
        <p:nvSpPr>
          <p:cNvPr id="29" name="Text Placeholder 2">
            <a:extLst>
              <a:ext uri="{FF2B5EF4-FFF2-40B4-BE49-F238E27FC236}">
                <a16:creationId xmlns:a16="http://schemas.microsoft.com/office/drawing/2014/main" id="{42B5E869-A930-D342-99FD-F641826F622A}"/>
              </a:ext>
            </a:extLst>
          </p:cNvPr>
          <p:cNvSpPr>
            <a:spLocks noGrp="1"/>
          </p:cNvSpPr>
          <p:nvPr>
            <p:ph type="body" sz="quarter" idx="104" hasCustomPrompt="1"/>
          </p:nvPr>
        </p:nvSpPr>
        <p:spPr>
          <a:xfrm>
            <a:off x="2419226" y="3259833"/>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30" name="Text Placeholder 2">
            <a:extLst>
              <a:ext uri="{FF2B5EF4-FFF2-40B4-BE49-F238E27FC236}">
                <a16:creationId xmlns:a16="http://schemas.microsoft.com/office/drawing/2014/main" id="{B18D8A1E-235D-8B4B-9DEB-AFEA1A93CEBA}"/>
              </a:ext>
            </a:extLst>
          </p:cNvPr>
          <p:cNvSpPr>
            <a:spLocks noGrp="1"/>
          </p:cNvSpPr>
          <p:nvPr>
            <p:ph type="body" sz="quarter" idx="105" hasCustomPrompt="1"/>
          </p:nvPr>
        </p:nvSpPr>
        <p:spPr>
          <a:xfrm>
            <a:off x="2419226" y="3550984"/>
            <a:ext cx="1605617" cy="897983"/>
          </a:xfrm>
          <a:prstGeom prst="rect">
            <a:avLst/>
          </a:prstGeom>
        </p:spPr>
        <p:txBody>
          <a:bodyPr>
            <a:noAutofit/>
          </a:bodyPr>
          <a:lstStyle>
            <a:lvl1pPr marL="0" indent="0" algn="ctr">
              <a:buNone/>
              <a:defRPr sz="1100" b="0">
                <a:solidFill>
                  <a:srgbClr val="0073A0"/>
                </a:solidFill>
              </a:defRPr>
            </a:lvl1pPr>
            <a:lvl2pPr marL="342900" indent="0">
              <a:buNone/>
              <a:defRPr/>
            </a:lvl2pPr>
          </a:lstStyle>
          <a:p>
            <a:pPr lvl="0"/>
            <a:r>
              <a:rPr lang="en-GB"/>
              <a:t>Click here</a:t>
            </a:r>
            <a:endParaRPr lang="en-US"/>
          </a:p>
        </p:txBody>
      </p:sp>
      <p:sp>
        <p:nvSpPr>
          <p:cNvPr id="31" name="Picture Placeholder 30">
            <a:extLst>
              <a:ext uri="{FF2B5EF4-FFF2-40B4-BE49-F238E27FC236}">
                <a16:creationId xmlns:a16="http://schemas.microsoft.com/office/drawing/2014/main" id="{7AA95551-CB2E-6848-A8BC-2D4141606D3B}"/>
              </a:ext>
            </a:extLst>
          </p:cNvPr>
          <p:cNvSpPr>
            <a:spLocks noGrp="1"/>
          </p:cNvSpPr>
          <p:nvPr>
            <p:ph type="pic" sz="quarter" idx="109"/>
          </p:nvPr>
        </p:nvSpPr>
        <p:spPr>
          <a:xfrm>
            <a:off x="4595547" y="2107979"/>
            <a:ext cx="1035646" cy="1035646"/>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solidFill>
              <a:srgbClr val="EAECED"/>
            </a:solidFill>
          </a:ln>
        </p:spPr>
        <p:txBody>
          <a:bodyPr wrap="square">
            <a:noAutofit/>
          </a:bodyPr>
          <a:lstStyle>
            <a:lvl1pPr marL="0" indent="0">
              <a:buNone/>
              <a:defRPr>
                <a:solidFill>
                  <a:schemeClr val="bg1"/>
                </a:solidFill>
              </a:defRPr>
            </a:lvl1pPr>
          </a:lstStyle>
          <a:p>
            <a:r>
              <a:rPr lang="en-US"/>
              <a:t>Click icon to add picture</a:t>
            </a:r>
          </a:p>
        </p:txBody>
      </p:sp>
      <p:sp>
        <p:nvSpPr>
          <p:cNvPr id="32" name="Text Placeholder 2">
            <a:extLst>
              <a:ext uri="{FF2B5EF4-FFF2-40B4-BE49-F238E27FC236}">
                <a16:creationId xmlns:a16="http://schemas.microsoft.com/office/drawing/2014/main" id="{D1B14A2E-41E7-714E-9B12-2FA86D92B868}"/>
              </a:ext>
            </a:extLst>
          </p:cNvPr>
          <p:cNvSpPr>
            <a:spLocks noGrp="1"/>
          </p:cNvSpPr>
          <p:nvPr>
            <p:ph type="body" sz="quarter" idx="110" hasCustomPrompt="1"/>
          </p:nvPr>
        </p:nvSpPr>
        <p:spPr>
          <a:xfrm>
            <a:off x="4301465" y="3259833"/>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33" name="Text Placeholder 2">
            <a:extLst>
              <a:ext uri="{FF2B5EF4-FFF2-40B4-BE49-F238E27FC236}">
                <a16:creationId xmlns:a16="http://schemas.microsoft.com/office/drawing/2014/main" id="{A02BE7F7-89E9-D44A-9079-3D7B60281BB5}"/>
              </a:ext>
            </a:extLst>
          </p:cNvPr>
          <p:cNvSpPr>
            <a:spLocks noGrp="1"/>
          </p:cNvSpPr>
          <p:nvPr>
            <p:ph type="body" sz="quarter" idx="111" hasCustomPrompt="1"/>
          </p:nvPr>
        </p:nvSpPr>
        <p:spPr>
          <a:xfrm>
            <a:off x="4301465" y="3550984"/>
            <a:ext cx="1605617" cy="897983"/>
          </a:xfrm>
          <a:prstGeom prst="rect">
            <a:avLst/>
          </a:prstGeom>
        </p:spPr>
        <p:txBody>
          <a:bodyPr>
            <a:noAutofit/>
          </a:bodyPr>
          <a:lstStyle>
            <a:lvl1pPr marL="0" indent="0" algn="ctr">
              <a:buNone/>
              <a:defRPr sz="1100" b="0">
                <a:solidFill>
                  <a:srgbClr val="0073A0"/>
                </a:solidFill>
              </a:defRPr>
            </a:lvl1pPr>
            <a:lvl2pPr marL="342900" indent="0">
              <a:buNone/>
              <a:defRPr/>
            </a:lvl2pPr>
          </a:lstStyle>
          <a:p>
            <a:pPr lvl="0"/>
            <a:r>
              <a:rPr lang="en-GB"/>
              <a:t>Click here</a:t>
            </a:r>
            <a:endParaRPr lang="en-US"/>
          </a:p>
        </p:txBody>
      </p:sp>
      <p:sp>
        <p:nvSpPr>
          <p:cNvPr id="34" name="Picture Placeholder 33">
            <a:extLst>
              <a:ext uri="{FF2B5EF4-FFF2-40B4-BE49-F238E27FC236}">
                <a16:creationId xmlns:a16="http://schemas.microsoft.com/office/drawing/2014/main" id="{5BDD8AA9-53DB-A74F-AF88-E020F8115D3A}"/>
              </a:ext>
            </a:extLst>
          </p:cNvPr>
          <p:cNvSpPr>
            <a:spLocks noGrp="1"/>
          </p:cNvSpPr>
          <p:nvPr>
            <p:ph type="pic" sz="quarter" idx="115"/>
          </p:nvPr>
        </p:nvSpPr>
        <p:spPr>
          <a:xfrm>
            <a:off x="6477786" y="2107979"/>
            <a:ext cx="1035646" cy="1035646"/>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solidFill>
              <a:srgbClr val="EAECED"/>
            </a:solidFill>
          </a:ln>
        </p:spPr>
        <p:txBody>
          <a:bodyPr wrap="square">
            <a:noAutofit/>
          </a:bodyPr>
          <a:lstStyle>
            <a:lvl1pPr marL="0" indent="0">
              <a:buNone/>
              <a:defRPr>
                <a:solidFill>
                  <a:schemeClr val="bg1"/>
                </a:solidFill>
              </a:defRPr>
            </a:lvl1pPr>
          </a:lstStyle>
          <a:p>
            <a:r>
              <a:rPr lang="en-US"/>
              <a:t>Click icon to add picture</a:t>
            </a:r>
          </a:p>
        </p:txBody>
      </p:sp>
      <p:sp>
        <p:nvSpPr>
          <p:cNvPr id="35" name="Text Placeholder 2">
            <a:extLst>
              <a:ext uri="{FF2B5EF4-FFF2-40B4-BE49-F238E27FC236}">
                <a16:creationId xmlns:a16="http://schemas.microsoft.com/office/drawing/2014/main" id="{7BBAE451-FFDE-0F4D-BCAF-2FBAB755E01C}"/>
              </a:ext>
            </a:extLst>
          </p:cNvPr>
          <p:cNvSpPr>
            <a:spLocks noGrp="1"/>
          </p:cNvSpPr>
          <p:nvPr>
            <p:ph type="body" sz="quarter" idx="116" hasCustomPrompt="1"/>
          </p:nvPr>
        </p:nvSpPr>
        <p:spPr>
          <a:xfrm>
            <a:off x="6183704" y="3259833"/>
            <a:ext cx="1605617" cy="226498"/>
          </a:xfrm>
          <a:prstGeom prst="rect">
            <a:avLst/>
          </a:prstGeom>
        </p:spPr>
        <p:txBody>
          <a:bodyPr>
            <a:noAutofit/>
          </a:bodyPr>
          <a:lstStyle>
            <a:lvl1pPr marL="0" indent="0" algn="ctr">
              <a:buNone/>
              <a:defRPr sz="1200" b="1">
                <a:solidFill>
                  <a:srgbClr val="0A395B"/>
                </a:solidFill>
              </a:defRPr>
            </a:lvl1pPr>
            <a:lvl2pPr marL="342900" indent="0">
              <a:buNone/>
              <a:defRPr/>
            </a:lvl2pPr>
          </a:lstStyle>
          <a:p>
            <a:pPr lvl="0"/>
            <a:r>
              <a:rPr lang="en-GB"/>
              <a:t>Click here</a:t>
            </a:r>
            <a:endParaRPr lang="en-US"/>
          </a:p>
        </p:txBody>
      </p:sp>
      <p:sp>
        <p:nvSpPr>
          <p:cNvPr id="36" name="Text Placeholder 2">
            <a:extLst>
              <a:ext uri="{FF2B5EF4-FFF2-40B4-BE49-F238E27FC236}">
                <a16:creationId xmlns:a16="http://schemas.microsoft.com/office/drawing/2014/main" id="{9D4DB348-4066-F34E-8ECD-5332D961239C}"/>
              </a:ext>
            </a:extLst>
          </p:cNvPr>
          <p:cNvSpPr>
            <a:spLocks noGrp="1"/>
          </p:cNvSpPr>
          <p:nvPr>
            <p:ph type="body" sz="quarter" idx="117" hasCustomPrompt="1"/>
          </p:nvPr>
        </p:nvSpPr>
        <p:spPr>
          <a:xfrm>
            <a:off x="6183704" y="3550984"/>
            <a:ext cx="1605617" cy="897983"/>
          </a:xfrm>
          <a:prstGeom prst="rect">
            <a:avLst/>
          </a:prstGeom>
        </p:spPr>
        <p:txBody>
          <a:bodyPr>
            <a:noAutofit/>
          </a:bodyPr>
          <a:lstStyle>
            <a:lvl1pPr marL="0" indent="0" algn="ctr">
              <a:buNone/>
              <a:defRPr sz="1100" b="0">
                <a:solidFill>
                  <a:srgbClr val="0073A0"/>
                </a:solidFill>
              </a:defRPr>
            </a:lvl1pPr>
            <a:lvl2pPr marL="342900" indent="0">
              <a:buNone/>
              <a:defRPr/>
            </a:lvl2pPr>
          </a:lstStyle>
          <a:p>
            <a:pPr lvl="0"/>
            <a:r>
              <a:rPr lang="en-GB"/>
              <a:t>Click here</a:t>
            </a:r>
            <a:endParaRPr lang="en-US"/>
          </a:p>
        </p:txBody>
      </p:sp>
      <p:sp>
        <p:nvSpPr>
          <p:cNvPr id="7" name="Rectangle 6">
            <a:extLst>
              <a:ext uri="{FF2B5EF4-FFF2-40B4-BE49-F238E27FC236}">
                <a16:creationId xmlns:a16="http://schemas.microsoft.com/office/drawing/2014/main" id="{FCA0B6BE-33A5-D395-EDBE-F7C8FEA6DF05}"/>
              </a:ext>
            </a:extLst>
          </p:cNvPr>
          <p:cNvSpPr/>
          <p:nvPr userDrawn="1"/>
        </p:nvSpPr>
        <p:spPr>
          <a:xfrm>
            <a:off x="543923" y="5092502"/>
            <a:ext cx="8600078"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115821227"/>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rofiles page">
    <p:bg>
      <p:bgPr>
        <a:solidFill>
          <a:srgbClr val="0A395B"/>
        </a:solidFill>
        <a:effectLst/>
      </p:bgPr>
    </p:bg>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1D802CD-A9A1-C847-A5D5-1A30CA38B8F6}"/>
              </a:ext>
            </a:extLst>
          </p:cNvPr>
          <p:cNvSpPr>
            <a:spLocks noGrp="1"/>
          </p:cNvSpPr>
          <p:nvPr>
            <p:ph type="title" hasCustomPrompt="1"/>
          </p:nvPr>
        </p:nvSpPr>
        <p:spPr>
          <a:xfrm>
            <a:off x="543923" y="694533"/>
            <a:ext cx="7971766" cy="379161"/>
          </a:xfrm>
          <a:prstGeom prst="rect">
            <a:avLst/>
          </a:prstGeom>
        </p:spPr>
        <p:txBody>
          <a:bodyPr>
            <a:noAutofit/>
          </a:bodyPr>
          <a:lstStyle>
            <a:lvl1pPr>
              <a:defRPr sz="3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6" name="Text Placeholder 21">
            <a:extLst>
              <a:ext uri="{FF2B5EF4-FFF2-40B4-BE49-F238E27FC236}">
                <a16:creationId xmlns:a16="http://schemas.microsoft.com/office/drawing/2014/main" id="{733DC9CF-A961-8045-AE92-053ED0236680}"/>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buNone/>
              <a:defRPr b="1">
                <a:solidFill>
                  <a:srgbClr val="EAECED"/>
                </a:solidFill>
              </a:defRPr>
            </a:lvl1pPr>
          </a:lstStyle>
          <a:p>
            <a:pPr lvl="0"/>
            <a:r>
              <a:rPr lang="en-GB"/>
              <a:t>Click to add subtitle</a:t>
            </a:r>
          </a:p>
        </p:txBody>
      </p:sp>
      <p:sp>
        <p:nvSpPr>
          <p:cNvPr id="72" name="Text Placeholder 2">
            <a:extLst>
              <a:ext uri="{FF2B5EF4-FFF2-40B4-BE49-F238E27FC236}">
                <a16:creationId xmlns:a16="http://schemas.microsoft.com/office/drawing/2014/main" id="{B04174B3-AC62-D142-962A-A33EDB8F6BE5}"/>
              </a:ext>
            </a:extLst>
          </p:cNvPr>
          <p:cNvSpPr>
            <a:spLocks noGrp="1"/>
          </p:cNvSpPr>
          <p:nvPr>
            <p:ph type="body" sz="quarter" idx="100" hasCustomPrompt="1"/>
          </p:nvPr>
        </p:nvSpPr>
        <p:spPr>
          <a:xfrm>
            <a:off x="542925" y="4735455"/>
            <a:ext cx="7310379" cy="307890"/>
          </a:xfrm>
          <a:prstGeom prst="rect">
            <a:avLst/>
          </a:prstGeom>
        </p:spPr>
        <p:txBody>
          <a:bodyPr>
            <a:noAutofit/>
          </a:bodyPr>
          <a:lstStyle>
            <a:lvl1pPr marL="0" indent="0" algn="l">
              <a:buNone/>
              <a:defRPr sz="800" b="0" i="0">
                <a:solidFill>
                  <a:schemeClr val="bg1"/>
                </a:solidFill>
                <a:latin typeface="Arial Narrow" panose="020B0604020202020204" pitchFamily="34" charset="0"/>
                <a:cs typeface="Arial Narrow" panose="020B0604020202020204" pitchFamily="34" charset="0"/>
              </a:defRPr>
            </a:lvl1pPr>
            <a:lvl2pPr marL="342900" indent="0">
              <a:buNone/>
              <a:defRPr/>
            </a:lvl2pPr>
          </a:lstStyle>
          <a:p>
            <a:pPr lvl="0"/>
            <a:r>
              <a:rPr lang="en-GB"/>
              <a:t>Footnote if required</a:t>
            </a:r>
            <a:endParaRPr lang="en-US"/>
          </a:p>
        </p:txBody>
      </p:sp>
      <p:sp>
        <p:nvSpPr>
          <p:cNvPr id="24" name="Slide Number Placeholder 7">
            <a:extLst>
              <a:ext uri="{FF2B5EF4-FFF2-40B4-BE49-F238E27FC236}">
                <a16:creationId xmlns:a16="http://schemas.microsoft.com/office/drawing/2014/main" id="{9E02D07A-A5BF-2846-A49E-917E97D5B849}"/>
              </a:ext>
            </a:extLst>
          </p:cNvPr>
          <p:cNvSpPr>
            <a:spLocks noGrp="1"/>
          </p:cNvSpPr>
          <p:nvPr>
            <p:ph type="sldNum" sz="quarter" idx="4"/>
          </p:nvPr>
        </p:nvSpPr>
        <p:spPr>
          <a:xfrm>
            <a:off x="8379416" y="4768200"/>
            <a:ext cx="523521"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5" name="Picture Placeholder 24">
            <a:extLst>
              <a:ext uri="{FF2B5EF4-FFF2-40B4-BE49-F238E27FC236}">
                <a16:creationId xmlns:a16="http://schemas.microsoft.com/office/drawing/2014/main" id="{B916BEDC-F5F1-C546-A5FE-DB6246C3BC41}"/>
              </a:ext>
            </a:extLst>
          </p:cNvPr>
          <p:cNvSpPr>
            <a:spLocks noGrp="1"/>
          </p:cNvSpPr>
          <p:nvPr>
            <p:ph type="pic" sz="quarter" idx="102"/>
          </p:nvPr>
        </p:nvSpPr>
        <p:spPr>
          <a:xfrm>
            <a:off x="837007" y="2107979"/>
            <a:ext cx="1035646" cy="1035646"/>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noFill/>
          </a:ln>
        </p:spPr>
        <p:txBody>
          <a:bodyPr wrap="square">
            <a:noAutofit/>
          </a:bodyPr>
          <a:lstStyle>
            <a:lvl1pPr marL="0" indent="0">
              <a:buNone/>
              <a:defRPr>
                <a:solidFill>
                  <a:schemeClr val="bg1"/>
                </a:solidFill>
              </a:defRPr>
            </a:lvl1pPr>
          </a:lstStyle>
          <a:p>
            <a:r>
              <a:rPr lang="en-US"/>
              <a:t>Click icon to add picture</a:t>
            </a:r>
          </a:p>
        </p:txBody>
      </p:sp>
      <p:sp>
        <p:nvSpPr>
          <p:cNvPr id="26" name="Text Placeholder 2">
            <a:extLst>
              <a:ext uri="{FF2B5EF4-FFF2-40B4-BE49-F238E27FC236}">
                <a16:creationId xmlns:a16="http://schemas.microsoft.com/office/drawing/2014/main" id="{C3FFF05F-EF65-0B4E-9E90-C3D75117D189}"/>
              </a:ext>
            </a:extLst>
          </p:cNvPr>
          <p:cNvSpPr>
            <a:spLocks noGrp="1"/>
          </p:cNvSpPr>
          <p:nvPr>
            <p:ph type="body" sz="quarter" idx="65" hasCustomPrompt="1"/>
          </p:nvPr>
        </p:nvSpPr>
        <p:spPr>
          <a:xfrm>
            <a:off x="542925" y="3259833"/>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27" name="Text Placeholder 2">
            <a:extLst>
              <a:ext uri="{FF2B5EF4-FFF2-40B4-BE49-F238E27FC236}">
                <a16:creationId xmlns:a16="http://schemas.microsoft.com/office/drawing/2014/main" id="{7097CAE5-23EE-0E4A-998A-412273C349AE}"/>
              </a:ext>
            </a:extLst>
          </p:cNvPr>
          <p:cNvSpPr>
            <a:spLocks noGrp="1"/>
          </p:cNvSpPr>
          <p:nvPr>
            <p:ph type="body" sz="quarter" idx="82" hasCustomPrompt="1"/>
          </p:nvPr>
        </p:nvSpPr>
        <p:spPr>
          <a:xfrm>
            <a:off x="542925" y="3550984"/>
            <a:ext cx="1605617" cy="897983"/>
          </a:xfrm>
          <a:prstGeom prst="rect">
            <a:avLst/>
          </a:prstGeom>
        </p:spPr>
        <p:txBody>
          <a:bodyPr>
            <a:noAutofit/>
          </a:bodyPr>
          <a:lstStyle>
            <a:lvl1pPr marL="0" indent="0" algn="ctr">
              <a:buNone/>
              <a:defRPr sz="1100" b="0">
                <a:solidFill>
                  <a:schemeClr val="bg1"/>
                </a:solidFill>
              </a:defRPr>
            </a:lvl1pPr>
            <a:lvl2pPr marL="342900" indent="0">
              <a:buNone/>
              <a:defRPr/>
            </a:lvl2pPr>
          </a:lstStyle>
          <a:p>
            <a:pPr lvl="0"/>
            <a:r>
              <a:rPr lang="en-GB"/>
              <a:t>Click here</a:t>
            </a:r>
            <a:endParaRPr lang="en-US"/>
          </a:p>
        </p:txBody>
      </p:sp>
      <p:sp>
        <p:nvSpPr>
          <p:cNvPr id="28" name="Picture Placeholder 27">
            <a:extLst>
              <a:ext uri="{FF2B5EF4-FFF2-40B4-BE49-F238E27FC236}">
                <a16:creationId xmlns:a16="http://schemas.microsoft.com/office/drawing/2014/main" id="{72A1BD0C-0F7A-CF47-B7B2-8384309268C7}"/>
              </a:ext>
            </a:extLst>
          </p:cNvPr>
          <p:cNvSpPr>
            <a:spLocks noGrp="1"/>
          </p:cNvSpPr>
          <p:nvPr>
            <p:ph type="pic" sz="quarter" idx="103"/>
          </p:nvPr>
        </p:nvSpPr>
        <p:spPr>
          <a:xfrm>
            <a:off x="2713308" y="2107979"/>
            <a:ext cx="1035646" cy="1035646"/>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noFill/>
          </a:ln>
        </p:spPr>
        <p:txBody>
          <a:bodyPr wrap="square">
            <a:noAutofit/>
          </a:bodyPr>
          <a:lstStyle>
            <a:lvl1pPr marL="0" indent="0">
              <a:buNone/>
              <a:defRPr>
                <a:solidFill>
                  <a:schemeClr val="bg1"/>
                </a:solidFill>
              </a:defRPr>
            </a:lvl1pPr>
          </a:lstStyle>
          <a:p>
            <a:r>
              <a:rPr lang="en-US"/>
              <a:t>Click icon to add picture</a:t>
            </a:r>
          </a:p>
        </p:txBody>
      </p:sp>
      <p:sp>
        <p:nvSpPr>
          <p:cNvPr id="29" name="Text Placeholder 2">
            <a:extLst>
              <a:ext uri="{FF2B5EF4-FFF2-40B4-BE49-F238E27FC236}">
                <a16:creationId xmlns:a16="http://schemas.microsoft.com/office/drawing/2014/main" id="{42B5E869-A930-D342-99FD-F641826F622A}"/>
              </a:ext>
            </a:extLst>
          </p:cNvPr>
          <p:cNvSpPr>
            <a:spLocks noGrp="1"/>
          </p:cNvSpPr>
          <p:nvPr>
            <p:ph type="body" sz="quarter" idx="104" hasCustomPrompt="1"/>
          </p:nvPr>
        </p:nvSpPr>
        <p:spPr>
          <a:xfrm>
            <a:off x="2419226" y="3259833"/>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30" name="Text Placeholder 2">
            <a:extLst>
              <a:ext uri="{FF2B5EF4-FFF2-40B4-BE49-F238E27FC236}">
                <a16:creationId xmlns:a16="http://schemas.microsoft.com/office/drawing/2014/main" id="{B18D8A1E-235D-8B4B-9DEB-AFEA1A93CEBA}"/>
              </a:ext>
            </a:extLst>
          </p:cNvPr>
          <p:cNvSpPr>
            <a:spLocks noGrp="1"/>
          </p:cNvSpPr>
          <p:nvPr>
            <p:ph type="body" sz="quarter" idx="105" hasCustomPrompt="1"/>
          </p:nvPr>
        </p:nvSpPr>
        <p:spPr>
          <a:xfrm>
            <a:off x="2419226" y="3550984"/>
            <a:ext cx="1605617" cy="897983"/>
          </a:xfrm>
          <a:prstGeom prst="rect">
            <a:avLst/>
          </a:prstGeom>
        </p:spPr>
        <p:txBody>
          <a:bodyPr>
            <a:noAutofit/>
          </a:bodyPr>
          <a:lstStyle>
            <a:lvl1pPr marL="0" indent="0" algn="ctr">
              <a:buNone/>
              <a:defRPr sz="1100" b="0">
                <a:solidFill>
                  <a:schemeClr val="bg1"/>
                </a:solidFill>
              </a:defRPr>
            </a:lvl1pPr>
            <a:lvl2pPr marL="342900" indent="0">
              <a:buNone/>
              <a:defRPr/>
            </a:lvl2pPr>
          </a:lstStyle>
          <a:p>
            <a:pPr lvl="0"/>
            <a:r>
              <a:rPr lang="en-GB"/>
              <a:t>Click here</a:t>
            </a:r>
            <a:endParaRPr lang="en-US"/>
          </a:p>
        </p:txBody>
      </p:sp>
      <p:sp>
        <p:nvSpPr>
          <p:cNvPr id="31" name="Picture Placeholder 30">
            <a:extLst>
              <a:ext uri="{FF2B5EF4-FFF2-40B4-BE49-F238E27FC236}">
                <a16:creationId xmlns:a16="http://schemas.microsoft.com/office/drawing/2014/main" id="{7AA95551-CB2E-6848-A8BC-2D4141606D3B}"/>
              </a:ext>
            </a:extLst>
          </p:cNvPr>
          <p:cNvSpPr>
            <a:spLocks noGrp="1"/>
          </p:cNvSpPr>
          <p:nvPr>
            <p:ph type="pic" sz="quarter" idx="109"/>
          </p:nvPr>
        </p:nvSpPr>
        <p:spPr>
          <a:xfrm>
            <a:off x="4595547" y="2107979"/>
            <a:ext cx="1035646" cy="1035646"/>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noFill/>
          </a:ln>
        </p:spPr>
        <p:txBody>
          <a:bodyPr wrap="square">
            <a:noAutofit/>
          </a:bodyPr>
          <a:lstStyle>
            <a:lvl1pPr marL="0" indent="0">
              <a:buNone/>
              <a:defRPr>
                <a:solidFill>
                  <a:schemeClr val="bg1"/>
                </a:solidFill>
              </a:defRPr>
            </a:lvl1pPr>
          </a:lstStyle>
          <a:p>
            <a:r>
              <a:rPr lang="en-US"/>
              <a:t>Click icon to add picture</a:t>
            </a:r>
          </a:p>
        </p:txBody>
      </p:sp>
      <p:sp>
        <p:nvSpPr>
          <p:cNvPr id="32" name="Text Placeholder 2">
            <a:extLst>
              <a:ext uri="{FF2B5EF4-FFF2-40B4-BE49-F238E27FC236}">
                <a16:creationId xmlns:a16="http://schemas.microsoft.com/office/drawing/2014/main" id="{D1B14A2E-41E7-714E-9B12-2FA86D92B868}"/>
              </a:ext>
            </a:extLst>
          </p:cNvPr>
          <p:cNvSpPr>
            <a:spLocks noGrp="1"/>
          </p:cNvSpPr>
          <p:nvPr>
            <p:ph type="body" sz="quarter" idx="110" hasCustomPrompt="1"/>
          </p:nvPr>
        </p:nvSpPr>
        <p:spPr>
          <a:xfrm>
            <a:off x="4301465" y="3259833"/>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33" name="Text Placeholder 2">
            <a:extLst>
              <a:ext uri="{FF2B5EF4-FFF2-40B4-BE49-F238E27FC236}">
                <a16:creationId xmlns:a16="http://schemas.microsoft.com/office/drawing/2014/main" id="{A02BE7F7-89E9-D44A-9079-3D7B60281BB5}"/>
              </a:ext>
            </a:extLst>
          </p:cNvPr>
          <p:cNvSpPr>
            <a:spLocks noGrp="1"/>
          </p:cNvSpPr>
          <p:nvPr>
            <p:ph type="body" sz="quarter" idx="111" hasCustomPrompt="1"/>
          </p:nvPr>
        </p:nvSpPr>
        <p:spPr>
          <a:xfrm>
            <a:off x="4301465" y="3550984"/>
            <a:ext cx="1605617" cy="897983"/>
          </a:xfrm>
          <a:prstGeom prst="rect">
            <a:avLst/>
          </a:prstGeom>
        </p:spPr>
        <p:txBody>
          <a:bodyPr>
            <a:noAutofit/>
          </a:bodyPr>
          <a:lstStyle>
            <a:lvl1pPr marL="0" indent="0" algn="ctr">
              <a:buNone/>
              <a:defRPr sz="1100" b="0">
                <a:solidFill>
                  <a:schemeClr val="bg1"/>
                </a:solidFill>
              </a:defRPr>
            </a:lvl1pPr>
            <a:lvl2pPr marL="342900" indent="0">
              <a:buNone/>
              <a:defRPr/>
            </a:lvl2pPr>
          </a:lstStyle>
          <a:p>
            <a:pPr lvl="0"/>
            <a:r>
              <a:rPr lang="en-GB"/>
              <a:t>Click here</a:t>
            </a:r>
            <a:endParaRPr lang="en-US"/>
          </a:p>
        </p:txBody>
      </p:sp>
      <p:sp>
        <p:nvSpPr>
          <p:cNvPr id="34" name="Picture Placeholder 33">
            <a:extLst>
              <a:ext uri="{FF2B5EF4-FFF2-40B4-BE49-F238E27FC236}">
                <a16:creationId xmlns:a16="http://schemas.microsoft.com/office/drawing/2014/main" id="{5BDD8AA9-53DB-A74F-AF88-E020F8115D3A}"/>
              </a:ext>
            </a:extLst>
          </p:cNvPr>
          <p:cNvSpPr>
            <a:spLocks noGrp="1"/>
          </p:cNvSpPr>
          <p:nvPr>
            <p:ph type="pic" sz="quarter" idx="115"/>
          </p:nvPr>
        </p:nvSpPr>
        <p:spPr>
          <a:xfrm>
            <a:off x="6477786" y="2107979"/>
            <a:ext cx="1035646" cy="1035646"/>
          </a:xfrm>
          <a:custGeom>
            <a:avLst/>
            <a:gdLst>
              <a:gd name="connsiteX0" fmla="*/ 517823 w 1035646"/>
              <a:gd name="connsiteY0" fmla="*/ 0 h 1035646"/>
              <a:gd name="connsiteX1" fmla="*/ 1035646 w 1035646"/>
              <a:gd name="connsiteY1" fmla="*/ 517823 h 1035646"/>
              <a:gd name="connsiteX2" fmla="*/ 517823 w 1035646"/>
              <a:gd name="connsiteY2" fmla="*/ 1035646 h 1035646"/>
              <a:gd name="connsiteX3" fmla="*/ 0 w 1035646"/>
              <a:gd name="connsiteY3" fmla="*/ 517823 h 1035646"/>
              <a:gd name="connsiteX4" fmla="*/ 517823 w 1035646"/>
              <a:gd name="connsiteY4" fmla="*/ 0 h 10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646" h="1035646">
                <a:moveTo>
                  <a:pt x="517823" y="0"/>
                </a:moveTo>
                <a:cubicBezTo>
                  <a:pt x="803809" y="0"/>
                  <a:pt x="1035646" y="231837"/>
                  <a:pt x="1035646" y="517823"/>
                </a:cubicBezTo>
                <a:cubicBezTo>
                  <a:pt x="1035646" y="803809"/>
                  <a:pt x="803809" y="1035646"/>
                  <a:pt x="517823" y="1035646"/>
                </a:cubicBezTo>
                <a:cubicBezTo>
                  <a:pt x="231837" y="1035646"/>
                  <a:pt x="0" y="803809"/>
                  <a:pt x="0" y="517823"/>
                </a:cubicBezTo>
                <a:cubicBezTo>
                  <a:pt x="0" y="231837"/>
                  <a:pt x="231837" y="0"/>
                  <a:pt x="517823" y="0"/>
                </a:cubicBezTo>
                <a:close/>
              </a:path>
            </a:pathLst>
          </a:custGeom>
          <a:ln w="12700">
            <a:noFill/>
          </a:ln>
        </p:spPr>
        <p:txBody>
          <a:bodyPr wrap="square">
            <a:noAutofit/>
          </a:bodyPr>
          <a:lstStyle>
            <a:lvl1pPr marL="0" indent="0">
              <a:buNone/>
              <a:defRPr>
                <a:solidFill>
                  <a:schemeClr val="bg1"/>
                </a:solidFill>
              </a:defRPr>
            </a:lvl1pPr>
          </a:lstStyle>
          <a:p>
            <a:r>
              <a:rPr lang="en-US"/>
              <a:t>Click icon to add picture</a:t>
            </a:r>
          </a:p>
        </p:txBody>
      </p:sp>
      <p:sp>
        <p:nvSpPr>
          <p:cNvPr id="35" name="Text Placeholder 2">
            <a:extLst>
              <a:ext uri="{FF2B5EF4-FFF2-40B4-BE49-F238E27FC236}">
                <a16:creationId xmlns:a16="http://schemas.microsoft.com/office/drawing/2014/main" id="{7BBAE451-FFDE-0F4D-BCAF-2FBAB755E01C}"/>
              </a:ext>
            </a:extLst>
          </p:cNvPr>
          <p:cNvSpPr>
            <a:spLocks noGrp="1"/>
          </p:cNvSpPr>
          <p:nvPr>
            <p:ph type="body" sz="quarter" idx="116" hasCustomPrompt="1"/>
          </p:nvPr>
        </p:nvSpPr>
        <p:spPr>
          <a:xfrm>
            <a:off x="6183704" y="3259833"/>
            <a:ext cx="1605617" cy="226498"/>
          </a:xfrm>
          <a:prstGeom prst="rect">
            <a:avLst/>
          </a:prstGeom>
        </p:spPr>
        <p:txBody>
          <a:bodyPr>
            <a:noAutofit/>
          </a:bodyPr>
          <a:lstStyle>
            <a:lvl1pPr marL="0" indent="0" algn="ctr">
              <a:buNone/>
              <a:defRPr sz="1200" b="1">
                <a:solidFill>
                  <a:schemeClr val="bg1"/>
                </a:solidFill>
              </a:defRPr>
            </a:lvl1pPr>
            <a:lvl2pPr marL="342900" indent="0">
              <a:buNone/>
              <a:defRPr/>
            </a:lvl2pPr>
          </a:lstStyle>
          <a:p>
            <a:pPr lvl="0"/>
            <a:r>
              <a:rPr lang="en-GB"/>
              <a:t>Click here</a:t>
            </a:r>
            <a:endParaRPr lang="en-US"/>
          </a:p>
        </p:txBody>
      </p:sp>
      <p:sp>
        <p:nvSpPr>
          <p:cNvPr id="36" name="Text Placeholder 2">
            <a:extLst>
              <a:ext uri="{FF2B5EF4-FFF2-40B4-BE49-F238E27FC236}">
                <a16:creationId xmlns:a16="http://schemas.microsoft.com/office/drawing/2014/main" id="{9D4DB348-4066-F34E-8ECD-5332D961239C}"/>
              </a:ext>
            </a:extLst>
          </p:cNvPr>
          <p:cNvSpPr>
            <a:spLocks noGrp="1"/>
          </p:cNvSpPr>
          <p:nvPr>
            <p:ph type="body" sz="quarter" idx="117" hasCustomPrompt="1"/>
          </p:nvPr>
        </p:nvSpPr>
        <p:spPr>
          <a:xfrm>
            <a:off x="6183704" y="3550984"/>
            <a:ext cx="1605617" cy="897983"/>
          </a:xfrm>
          <a:prstGeom prst="rect">
            <a:avLst/>
          </a:prstGeom>
        </p:spPr>
        <p:txBody>
          <a:bodyPr>
            <a:noAutofit/>
          </a:bodyPr>
          <a:lstStyle>
            <a:lvl1pPr marL="0" indent="0" algn="ctr">
              <a:buNone/>
              <a:defRPr sz="1100" b="0">
                <a:solidFill>
                  <a:schemeClr val="bg1"/>
                </a:solidFill>
              </a:defRPr>
            </a:lvl1pPr>
            <a:lvl2pPr marL="342900" indent="0">
              <a:buNone/>
              <a:defRPr/>
            </a:lvl2pPr>
          </a:lstStyle>
          <a:p>
            <a:pPr lvl="0"/>
            <a:r>
              <a:rPr lang="en-GB"/>
              <a:t>Click here</a:t>
            </a:r>
            <a:endParaRPr lang="en-US"/>
          </a:p>
        </p:txBody>
      </p:sp>
      <p:sp>
        <p:nvSpPr>
          <p:cNvPr id="7" name="Rectangle 6">
            <a:extLst>
              <a:ext uri="{FF2B5EF4-FFF2-40B4-BE49-F238E27FC236}">
                <a16:creationId xmlns:a16="http://schemas.microsoft.com/office/drawing/2014/main" id="{FCA0B6BE-33A5-D395-EDBE-F7C8FEA6DF05}"/>
              </a:ext>
            </a:extLst>
          </p:cNvPr>
          <p:cNvSpPr/>
          <p:nvPr userDrawn="1"/>
        </p:nvSpPr>
        <p:spPr>
          <a:xfrm>
            <a:off x="543923" y="5092502"/>
            <a:ext cx="8600078"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40303446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ne column text on blue">
    <p:bg>
      <p:bgPr>
        <a:solidFill>
          <a:srgbClr val="0A395B"/>
        </a:solidFill>
        <a:effectLst/>
      </p:bgPr>
    </p:bg>
    <p:spTree>
      <p:nvGrpSpPr>
        <p:cNvPr id="1" name=""/>
        <p:cNvGrpSpPr/>
        <p:nvPr/>
      </p:nvGrpSpPr>
      <p:grpSpPr>
        <a:xfrm>
          <a:off x="0" y="0"/>
          <a:ext cx="0" cy="0"/>
          <a:chOff x="0" y="0"/>
          <a:chExt cx="0" cy="0"/>
        </a:xfrm>
      </p:grpSpPr>
      <p:sp>
        <p:nvSpPr>
          <p:cNvPr id="7" name="Title 7">
            <a:extLst>
              <a:ext uri="{FF2B5EF4-FFF2-40B4-BE49-F238E27FC236}">
                <a16:creationId xmlns:a16="http://schemas.microsoft.com/office/drawing/2014/main" id="{9530D350-AB8E-3545-9B8C-F6E2EA859694}"/>
              </a:ext>
            </a:extLst>
          </p:cNvPr>
          <p:cNvSpPr>
            <a:spLocks noGrp="1"/>
          </p:cNvSpPr>
          <p:nvPr>
            <p:ph type="title" hasCustomPrompt="1"/>
          </p:nvPr>
        </p:nvSpPr>
        <p:spPr>
          <a:xfrm>
            <a:off x="543923" y="694533"/>
            <a:ext cx="7971766" cy="379161"/>
          </a:xfrm>
          <a:prstGeom prst="rect">
            <a:avLst/>
          </a:prstGeom>
        </p:spPr>
        <p:txBody>
          <a:bodyPr>
            <a:noAutofit/>
          </a:bodyPr>
          <a:lstStyle>
            <a:lvl1pPr>
              <a:defRPr sz="3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9" name="Text Placeholder 21">
            <a:extLst>
              <a:ext uri="{FF2B5EF4-FFF2-40B4-BE49-F238E27FC236}">
                <a16:creationId xmlns:a16="http://schemas.microsoft.com/office/drawing/2014/main" id="{A75D4DFE-60E1-7842-9F36-6F4243CB7A7D}"/>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buNone/>
              <a:defRPr b="1">
                <a:solidFill>
                  <a:srgbClr val="0096FF"/>
                </a:solidFill>
              </a:defRPr>
            </a:lvl1pPr>
          </a:lstStyle>
          <a:p>
            <a:pPr lvl="0"/>
            <a:r>
              <a:rPr lang="en-GB"/>
              <a:t>Click to add subtitle</a:t>
            </a:r>
          </a:p>
        </p:txBody>
      </p:sp>
      <p:sp>
        <p:nvSpPr>
          <p:cNvPr id="10" name="Slide Number Placeholder 7">
            <a:extLst>
              <a:ext uri="{FF2B5EF4-FFF2-40B4-BE49-F238E27FC236}">
                <a16:creationId xmlns:a16="http://schemas.microsoft.com/office/drawing/2014/main" id="{29C21A50-32C1-164C-98DC-F33181782C7E}"/>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3">
            <a:extLst>
              <a:ext uri="{FF2B5EF4-FFF2-40B4-BE49-F238E27FC236}">
                <a16:creationId xmlns:a16="http://schemas.microsoft.com/office/drawing/2014/main" id="{176D6B2A-5745-F1BE-C0FD-7269B87C553D}"/>
              </a:ext>
            </a:extLst>
          </p:cNvPr>
          <p:cNvSpPr>
            <a:spLocks noGrp="1"/>
          </p:cNvSpPr>
          <p:nvPr>
            <p:ph type="body" sz="quarter" idx="21" hasCustomPrompt="1"/>
          </p:nvPr>
        </p:nvSpPr>
        <p:spPr>
          <a:xfrm>
            <a:off x="542925" y="1509196"/>
            <a:ext cx="7972425" cy="3024909"/>
          </a:xfrm>
          <a:prstGeom prst="rect">
            <a:avLst/>
          </a:prstGeom>
        </p:spPr>
        <p:txBody>
          <a:bodyPr numCol="1" spcCol="180000">
            <a:noAutofit/>
          </a:bodyPr>
          <a:lstStyle>
            <a:lvl1pPr marL="0" indent="0">
              <a:lnSpc>
                <a:spcPts val="2300"/>
              </a:lnSpc>
              <a:spcAft>
                <a:spcPts val="300"/>
              </a:spcAft>
              <a:buFont typeface="Arial" panose="020B0604020202020204" pitchFamily="34" charset="0"/>
              <a:buNone/>
              <a:defRPr>
                <a:solidFill>
                  <a:schemeClr val="bg1"/>
                </a:solidFill>
              </a:defRPr>
            </a:lvl1pPr>
          </a:lstStyle>
          <a:p>
            <a:pPr lvl="0"/>
            <a:r>
              <a:rPr lang="en-GB"/>
              <a:t>Click to add single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t>
            </a:r>
            <a:r>
              <a:rPr lang="en-GB" err="1"/>
              <a:t>risus</a:t>
            </a:r>
            <a:r>
              <a:rPr lang="en-GB"/>
              <a:t> </a:t>
            </a:r>
            <a:r>
              <a:rPr lang="en-GB" err="1"/>
              <a:t>viverra</a:t>
            </a:r>
            <a:r>
              <a:rPr lang="en-GB"/>
              <a:t> </a:t>
            </a:r>
            <a:r>
              <a:rPr lang="en-GB" err="1"/>
              <a:t>adipiscing</a:t>
            </a:r>
            <a:r>
              <a:rPr lang="en-GB"/>
              <a:t> at in </a:t>
            </a:r>
            <a:r>
              <a:rPr lang="en-GB" err="1"/>
              <a:t>tellus</a:t>
            </a:r>
            <a:r>
              <a:rPr lang="en-GB"/>
              <a:t> integer </a:t>
            </a:r>
            <a:r>
              <a:rPr lang="en-GB" err="1"/>
              <a:t>feugiat</a:t>
            </a:r>
            <a:r>
              <a:rPr lang="en-GB"/>
              <a:t>.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Tortor</a:t>
            </a:r>
            <a:r>
              <a:rPr lang="en-GB"/>
              <a:t> </a:t>
            </a:r>
            <a:r>
              <a:rPr lang="en-GB" err="1"/>
              <a:t>aliquam</a:t>
            </a:r>
            <a:r>
              <a:rPr lang="en-GB"/>
              <a:t> </a:t>
            </a:r>
            <a:r>
              <a:rPr lang="en-GB" err="1"/>
              <a:t>nulla</a:t>
            </a:r>
            <a:r>
              <a:rPr lang="en-GB"/>
              <a:t> </a:t>
            </a:r>
            <a:r>
              <a:rPr lang="en-GB" err="1"/>
              <a:t>facilisi</a:t>
            </a:r>
            <a:r>
              <a:rPr lang="en-GB"/>
              <a:t> </a:t>
            </a:r>
            <a:r>
              <a:rPr lang="en-GB" err="1"/>
              <a:t>cras</a:t>
            </a:r>
            <a:r>
              <a:rPr lang="en-GB"/>
              <a:t> fermentum. </a:t>
            </a:r>
            <a:r>
              <a:rPr lang="en-GB" err="1"/>
              <a:t>Malesuada</a:t>
            </a:r>
            <a:r>
              <a:rPr lang="en-GB"/>
              <a:t> </a:t>
            </a:r>
            <a:r>
              <a:rPr lang="en-GB" err="1"/>
              <a:t>nunc</a:t>
            </a:r>
            <a:r>
              <a:rPr lang="en-GB"/>
              <a:t> </a:t>
            </a:r>
            <a:r>
              <a:rPr lang="en-GB" err="1"/>
              <a:t>vel</a:t>
            </a:r>
            <a:r>
              <a:rPr lang="en-GB"/>
              <a:t> </a:t>
            </a:r>
            <a:r>
              <a:rPr lang="en-GB" err="1"/>
              <a:t>risus</a:t>
            </a:r>
            <a:r>
              <a:rPr lang="en-GB"/>
              <a:t> </a:t>
            </a:r>
            <a:r>
              <a:rPr lang="en-GB" err="1"/>
              <a:t>commodo</a:t>
            </a:r>
            <a:r>
              <a:rPr lang="en-GB"/>
              <a:t> </a:t>
            </a:r>
            <a:r>
              <a:rPr lang="en-GB" err="1"/>
              <a:t>viverra</a:t>
            </a:r>
            <a:r>
              <a:rPr lang="en-GB"/>
              <a:t> </a:t>
            </a: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a:t>
            </a:r>
          </a:p>
          <a:p>
            <a:pPr lvl="0"/>
            <a:endParaRPr lang="en-GB"/>
          </a:p>
        </p:txBody>
      </p:sp>
      <p:sp>
        <p:nvSpPr>
          <p:cNvPr id="13" name="Rectangle 12">
            <a:extLst>
              <a:ext uri="{FF2B5EF4-FFF2-40B4-BE49-F238E27FC236}">
                <a16:creationId xmlns:a16="http://schemas.microsoft.com/office/drawing/2014/main" id="{F8051067-013C-BC8D-ECA8-637AA5AAB017}"/>
              </a:ext>
            </a:extLst>
          </p:cNvPr>
          <p:cNvSpPr/>
          <p:nvPr userDrawn="1"/>
        </p:nvSpPr>
        <p:spPr>
          <a:xfrm>
            <a:off x="543922" y="5092502"/>
            <a:ext cx="8600077"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35184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age Light">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BE8FF240-2C96-184B-BF50-BCC6EFB69007}"/>
              </a:ext>
            </a:extLst>
          </p:cNvPr>
          <p:cNvSpPr>
            <a:spLocks noGrp="1"/>
          </p:cNvSpPr>
          <p:nvPr>
            <p:ph type="body" sz="quarter" idx="16" hasCustomPrompt="1"/>
          </p:nvPr>
        </p:nvSpPr>
        <p:spPr>
          <a:xfrm>
            <a:off x="1057275" y="1956463"/>
            <a:ext cx="6968559" cy="358775"/>
          </a:xfrm>
          <a:prstGeom prst="rect">
            <a:avLst/>
          </a:prstGeom>
        </p:spPr>
        <p:txBody>
          <a:bodyPr>
            <a:normAutofit/>
          </a:bodyPr>
          <a:lstStyle>
            <a:lvl1pPr marL="0" indent="0">
              <a:buNone/>
              <a:defRPr sz="1600" b="1" i="0">
                <a:solidFill>
                  <a:srgbClr val="0073A0"/>
                </a:solidFill>
                <a:latin typeface="Source Sans Pro" panose="020B0503030403020204" pitchFamily="34" charset="0"/>
                <a:cs typeface="Arial" panose="020B0604020202020204" pitchFamily="34" charset="0"/>
              </a:defRPr>
            </a:lvl1pPr>
          </a:lstStyle>
          <a:p>
            <a:pPr lvl="0"/>
            <a:r>
              <a:rPr lang="en-GB"/>
              <a:t>Click to add subtitle</a:t>
            </a:r>
            <a:endParaRPr lang="en-US"/>
          </a:p>
        </p:txBody>
      </p:sp>
      <p:sp>
        <p:nvSpPr>
          <p:cNvPr id="2" name="Text Placeholder 4">
            <a:extLst>
              <a:ext uri="{FF2B5EF4-FFF2-40B4-BE49-F238E27FC236}">
                <a16:creationId xmlns:a16="http://schemas.microsoft.com/office/drawing/2014/main" id="{50DB1F15-37EC-C830-706B-5BCF91B821EC}"/>
              </a:ext>
            </a:extLst>
          </p:cNvPr>
          <p:cNvSpPr>
            <a:spLocks noGrp="1"/>
          </p:cNvSpPr>
          <p:nvPr>
            <p:ph type="body" sz="quarter" idx="13" hasCustomPrompt="1"/>
          </p:nvPr>
        </p:nvSpPr>
        <p:spPr>
          <a:xfrm>
            <a:off x="1056915" y="2384145"/>
            <a:ext cx="6968919" cy="1080950"/>
          </a:xfrm>
          <a:prstGeom prst="rect">
            <a:avLst/>
          </a:prstGeom>
        </p:spPr>
        <p:txBody>
          <a:bodyPr>
            <a:noAutofit/>
          </a:bodyPr>
          <a:lstStyle>
            <a:lvl1pPr marL="0" indent="0" algn="l">
              <a:lnSpc>
                <a:spcPts val="4000"/>
              </a:lnSpc>
              <a:buNone/>
              <a:defRPr sz="3750" b="1">
                <a:solidFill>
                  <a:srgbClr val="003E60"/>
                </a:solidFill>
              </a:defRPr>
            </a:lvl1pPr>
          </a:lstStyle>
          <a:p>
            <a:pPr lvl="0"/>
            <a:r>
              <a:rPr lang="en-US"/>
              <a:t>Click to edit</a:t>
            </a:r>
            <a:br>
              <a:rPr lang="en-US"/>
            </a:br>
            <a:r>
              <a:rPr lang="en-US"/>
              <a:t>Master text styles</a:t>
            </a:r>
          </a:p>
        </p:txBody>
      </p:sp>
      <p:sp>
        <p:nvSpPr>
          <p:cNvPr id="3" name="Text Placeholder 4">
            <a:extLst>
              <a:ext uri="{FF2B5EF4-FFF2-40B4-BE49-F238E27FC236}">
                <a16:creationId xmlns:a16="http://schemas.microsoft.com/office/drawing/2014/main" id="{3449DD78-0BAA-FDBA-DD0E-0511BC7D3FF4}"/>
              </a:ext>
            </a:extLst>
          </p:cNvPr>
          <p:cNvSpPr>
            <a:spLocks noGrp="1"/>
          </p:cNvSpPr>
          <p:nvPr>
            <p:ph type="body" sz="quarter" idx="15" hasCustomPrompt="1"/>
          </p:nvPr>
        </p:nvSpPr>
        <p:spPr>
          <a:xfrm>
            <a:off x="1056915" y="4330486"/>
            <a:ext cx="6968558" cy="368896"/>
          </a:xfrm>
          <a:prstGeom prst="rect">
            <a:avLst/>
          </a:prstGeom>
        </p:spPr>
        <p:txBody>
          <a:bodyPr>
            <a:noAutofit/>
          </a:bodyPr>
          <a:lstStyle>
            <a:lvl1pPr marL="0" indent="0" algn="l">
              <a:buNone/>
              <a:defRPr sz="1350" b="0" i="0" baseline="0">
                <a:solidFill>
                  <a:schemeClr val="bg1">
                    <a:lumMod val="65000"/>
                  </a:schemeClr>
                </a:solidFill>
                <a:latin typeface="Source Sans Pro Semibold" panose="020B0603030403020204" pitchFamily="34" charset="0"/>
                <a:ea typeface="Source Sans Pro Semibold" panose="020B0603030403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pic>
        <p:nvPicPr>
          <p:cNvPr id="4" name="Picture 3" descr="Logo, company name&#10;&#10;Description automatically generated">
            <a:extLst>
              <a:ext uri="{FF2B5EF4-FFF2-40B4-BE49-F238E27FC236}">
                <a16:creationId xmlns:a16="http://schemas.microsoft.com/office/drawing/2014/main" id="{C83ADCCC-5A96-0066-844E-71118B0AAEE5}"/>
              </a:ext>
            </a:extLst>
          </p:cNvPr>
          <p:cNvPicPr>
            <a:picLocks noChangeAspect="1"/>
          </p:cNvPicPr>
          <p:nvPr userDrawn="1"/>
        </p:nvPicPr>
        <p:blipFill>
          <a:blip r:embed="rId2"/>
          <a:stretch>
            <a:fillRect/>
          </a:stretch>
        </p:blipFill>
        <p:spPr>
          <a:xfrm>
            <a:off x="972765" y="434282"/>
            <a:ext cx="1433006" cy="858913"/>
          </a:xfrm>
          <a:prstGeom prst="rect">
            <a:avLst/>
          </a:prstGeom>
        </p:spPr>
      </p:pic>
      <p:sp>
        <p:nvSpPr>
          <p:cNvPr id="8" name="Rectangle 7">
            <a:extLst>
              <a:ext uri="{FF2B5EF4-FFF2-40B4-BE49-F238E27FC236}">
                <a16:creationId xmlns:a16="http://schemas.microsoft.com/office/drawing/2014/main" id="{04B0D8A2-B580-C924-F819-C39D2DFE8570}"/>
              </a:ext>
            </a:extLst>
          </p:cNvPr>
          <p:cNvSpPr/>
          <p:nvPr userDrawn="1"/>
        </p:nvSpPr>
        <p:spPr>
          <a:xfrm>
            <a:off x="1132367" y="5087632"/>
            <a:ext cx="8011633" cy="7177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3267756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entred one column no line on blue">
    <p:bg>
      <p:bgPr>
        <a:solidFill>
          <a:srgbClr val="0A395B"/>
        </a:solidFill>
        <a:effectLst/>
      </p:bgPr>
    </p:bg>
    <p:spTree>
      <p:nvGrpSpPr>
        <p:cNvPr id="1" name=""/>
        <p:cNvGrpSpPr/>
        <p:nvPr/>
      </p:nvGrpSpPr>
      <p:grpSpPr>
        <a:xfrm>
          <a:off x="0" y="0"/>
          <a:ext cx="0" cy="0"/>
          <a:chOff x="0" y="0"/>
          <a:chExt cx="0" cy="0"/>
        </a:xfrm>
      </p:grpSpPr>
      <p:sp>
        <p:nvSpPr>
          <p:cNvPr id="7" name="Title 7">
            <a:extLst>
              <a:ext uri="{FF2B5EF4-FFF2-40B4-BE49-F238E27FC236}">
                <a16:creationId xmlns:a16="http://schemas.microsoft.com/office/drawing/2014/main" id="{9530D350-AB8E-3545-9B8C-F6E2EA859694}"/>
              </a:ext>
            </a:extLst>
          </p:cNvPr>
          <p:cNvSpPr>
            <a:spLocks noGrp="1"/>
          </p:cNvSpPr>
          <p:nvPr>
            <p:ph type="title" hasCustomPrompt="1"/>
          </p:nvPr>
        </p:nvSpPr>
        <p:spPr>
          <a:xfrm>
            <a:off x="543923" y="694533"/>
            <a:ext cx="7971766" cy="379161"/>
          </a:xfrm>
          <a:prstGeom prst="rect">
            <a:avLst/>
          </a:prstGeom>
        </p:spPr>
        <p:txBody>
          <a:bodyPr>
            <a:noAutofit/>
          </a:bodyPr>
          <a:lstStyle>
            <a:lvl1pPr algn="ctr">
              <a:defRPr sz="3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9" name="Text Placeholder 21">
            <a:extLst>
              <a:ext uri="{FF2B5EF4-FFF2-40B4-BE49-F238E27FC236}">
                <a16:creationId xmlns:a16="http://schemas.microsoft.com/office/drawing/2014/main" id="{A75D4DFE-60E1-7842-9F36-6F4243CB7A7D}"/>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lgn="ctr">
              <a:buNone/>
              <a:defRPr b="1">
                <a:solidFill>
                  <a:srgbClr val="FFE000"/>
                </a:solidFill>
              </a:defRPr>
            </a:lvl1pPr>
          </a:lstStyle>
          <a:p>
            <a:pPr lvl="0"/>
            <a:r>
              <a:rPr lang="en-GB"/>
              <a:t>Click to add subtitle</a:t>
            </a:r>
          </a:p>
        </p:txBody>
      </p:sp>
      <p:sp>
        <p:nvSpPr>
          <p:cNvPr id="10" name="Slide Number Placeholder 7">
            <a:extLst>
              <a:ext uri="{FF2B5EF4-FFF2-40B4-BE49-F238E27FC236}">
                <a16:creationId xmlns:a16="http://schemas.microsoft.com/office/drawing/2014/main" id="{29C21A50-32C1-164C-98DC-F33181782C7E}"/>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3">
            <a:extLst>
              <a:ext uri="{FF2B5EF4-FFF2-40B4-BE49-F238E27FC236}">
                <a16:creationId xmlns:a16="http://schemas.microsoft.com/office/drawing/2014/main" id="{293DBD81-AD17-343F-5CC4-5BC639A0CED0}"/>
              </a:ext>
            </a:extLst>
          </p:cNvPr>
          <p:cNvSpPr>
            <a:spLocks noGrp="1"/>
          </p:cNvSpPr>
          <p:nvPr>
            <p:ph type="body" sz="quarter" idx="21" hasCustomPrompt="1"/>
          </p:nvPr>
        </p:nvSpPr>
        <p:spPr>
          <a:xfrm>
            <a:off x="542925" y="1509196"/>
            <a:ext cx="7972425" cy="3024909"/>
          </a:xfrm>
          <a:prstGeom prst="rect">
            <a:avLst/>
          </a:prstGeom>
        </p:spPr>
        <p:txBody>
          <a:bodyPr numCol="1" spcCol="180000">
            <a:noAutofit/>
          </a:bodyPr>
          <a:lstStyle>
            <a:lvl1pPr marL="0" indent="0" algn="ctr">
              <a:buFont typeface="Arial" panose="020B0604020202020204" pitchFamily="34" charset="0"/>
              <a:buNone/>
              <a:defRPr>
                <a:solidFill>
                  <a:schemeClr val="bg1"/>
                </a:solidFill>
              </a:defRPr>
            </a:lvl1pPr>
          </a:lstStyle>
          <a:p>
            <a:pPr lvl="0"/>
            <a:r>
              <a:rPr lang="en-GB"/>
              <a:t>Click to add single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t>
            </a:r>
            <a:r>
              <a:rPr lang="en-GB" err="1"/>
              <a:t>risus</a:t>
            </a:r>
            <a:r>
              <a:rPr lang="en-GB"/>
              <a:t> </a:t>
            </a:r>
            <a:r>
              <a:rPr lang="en-GB" err="1"/>
              <a:t>viverra</a:t>
            </a:r>
            <a:r>
              <a:rPr lang="en-GB"/>
              <a:t> </a:t>
            </a:r>
            <a:r>
              <a:rPr lang="en-GB" err="1"/>
              <a:t>adipiscing</a:t>
            </a:r>
            <a:r>
              <a:rPr lang="en-GB"/>
              <a:t> at in </a:t>
            </a:r>
            <a:r>
              <a:rPr lang="en-GB" err="1"/>
              <a:t>tellus</a:t>
            </a:r>
            <a:r>
              <a:rPr lang="en-GB"/>
              <a:t> integer </a:t>
            </a:r>
            <a:r>
              <a:rPr lang="en-GB" err="1"/>
              <a:t>feugiat</a:t>
            </a:r>
            <a:r>
              <a:rPr lang="en-GB"/>
              <a:t>. </a:t>
            </a:r>
            <a:r>
              <a:rPr lang="en-GB" err="1"/>
              <a:t>Egestas</a:t>
            </a:r>
            <a:r>
              <a:rPr lang="en-GB"/>
              <a:t> </a:t>
            </a:r>
            <a:r>
              <a:rPr lang="en-GB" err="1"/>
              <a:t>erat</a:t>
            </a:r>
            <a:r>
              <a:rPr lang="en-GB"/>
              <a:t> </a:t>
            </a:r>
            <a:r>
              <a:rPr lang="en-GB" err="1"/>
              <a:t>imperdiet</a:t>
            </a:r>
            <a:r>
              <a:rPr lang="en-GB"/>
              <a:t> </a:t>
            </a:r>
            <a:r>
              <a:rPr lang="en-GB" err="1"/>
              <a:t>sed</a:t>
            </a:r>
            <a:r>
              <a:rPr lang="en-GB"/>
              <a:t> </a:t>
            </a:r>
            <a:r>
              <a:rPr lang="en-GB" err="1"/>
              <a:t>euismod</a:t>
            </a:r>
            <a:r>
              <a:rPr lang="en-GB"/>
              <a:t> nisi.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Tortor</a:t>
            </a:r>
            <a:r>
              <a:rPr lang="en-GB"/>
              <a:t> </a:t>
            </a:r>
            <a:r>
              <a:rPr lang="en-GB" err="1"/>
              <a:t>aliquam</a:t>
            </a:r>
            <a:r>
              <a:rPr lang="en-GB"/>
              <a:t> </a:t>
            </a:r>
            <a:r>
              <a:rPr lang="en-GB" err="1"/>
              <a:t>nulla</a:t>
            </a:r>
            <a:r>
              <a:rPr lang="en-GB"/>
              <a:t> </a:t>
            </a:r>
            <a:r>
              <a:rPr lang="en-GB" err="1"/>
              <a:t>facilisi</a:t>
            </a:r>
            <a:r>
              <a:rPr lang="en-GB"/>
              <a:t> </a:t>
            </a:r>
            <a:r>
              <a:rPr lang="en-GB" err="1"/>
              <a:t>cras</a:t>
            </a:r>
            <a:r>
              <a:rPr lang="en-GB"/>
              <a:t> fermentum. </a:t>
            </a:r>
            <a:r>
              <a:rPr lang="en-GB" err="1"/>
              <a:t>Malesuada</a:t>
            </a:r>
            <a:r>
              <a:rPr lang="en-GB"/>
              <a:t> </a:t>
            </a:r>
            <a:r>
              <a:rPr lang="en-GB" err="1"/>
              <a:t>nunc</a:t>
            </a:r>
            <a:r>
              <a:rPr lang="en-GB"/>
              <a:t> </a:t>
            </a:r>
            <a:r>
              <a:rPr lang="en-GB" err="1"/>
              <a:t>vel</a:t>
            </a:r>
            <a:r>
              <a:rPr lang="en-GB"/>
              <a:t> </a:t>
            </a:r>
            <a:r>
              <a:rPr lang="en-GB" err="1"/>
              <a:t>risus</a:t>
            </a:r>
            <a:r>
              <a:rPr lang="en-GB"/>
              <a:t> </a:t>
            </a:r>
            <a:r>
              <a:rPr lang="en-GB" err="1"/>
              <a:t>commodo</a:t>
            </a:r>
            <a:r>
              <a:rPr lang="en-GB"/>
              <a:t> </a:t>
            </a:r>
            <a:r>
              <a:rPr lang="en-GB" err="1"/>
              <a:t>viverra</a:t>
            </a:r>
            <a:r>
              <a:rPr lang="en-GB"/>
              <a:t> </a:t>
            </a: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a:t>
            </a:r>
          </a:p>
          <a:p>
            <a:pPr lvl="0"/>
            <a:endParaRPr lang="en-GB"/>
          </a:p>
        </p:txBody>
      </p:sp>
      <p:sp>
        <p:nvSpPr>
          <p:cNvPr id="3" name="Rectangle 2">
            <a:extLst>
              <a:ext uri="{FF2B5EF4-FFF2-40B4-BE49-F238E27FC236}">
                <a16:creationId xmlns:a16="http://schemas.microsoft.com/office/drawing/2014/main" id="{349DC788-0C15-1487-B1CB-24B3E2074483}"/>
              </a:ext>
            </a:extLst>
          </p:cNvPr>
          <p:cNvSpPr/>
          <p:nvPr userDrawn="1"/>
        </p:nvSpPr>
        <p:spPr>
          <a:xfrm>
            <a:off x="-87464" y="5092502"/>
            <a:ext cx="9231465"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783823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text on blue">
    <p:bg>
      <p:bgPr>
        <a:solidFill>
          <a:srgbClr val="0A395B"/>
        </a:solidFill>
        <a:effectLst/>
      </p:bgPr>
    </p:bg>
    <p:spTree>
      <p:nvGrpSpPr>
        <p:cNvPr id="1" name=""/>
        <p:cNvGrpSpPr/>
        <p:nvPr/>
      </p:nvGrpSpPr>
      <p:grpSpPr>
        <a:xfrm>
          <a:off x="0" y="0"/>
          <a:ext cx="0" cy="0"/>
          <a:chOff x="0" y="0"/>
          <a:chExt cx="0" cy="0"/>
        </a:xfrm>
      </p:grpSpPr>
      <p:sp>
        <p:nvSpPr>
          <p:cNvPr id="7" name="Title 7">
            <a:extLst>
              <a:ext uri="{FF2B5EF4-FFF2-40B4-BE49-F238E27FC236}">
                <a16:creationId xmlns:a16="http://schemas.microsoft.com/office/drawing/2014/main" id="{9530D350-AB8E-3545-9B8C-F6E2EA859694}"/>
              </a:ext>
            </a:extLst>
          </p:cNvPr>
          <p:cNvSpPr>
            <a:spLocks noGrp="1"/>
          </p:cNvSpPr>
          <p:nvPr>
            <p:ph type="title" hasCustomPrompt="1"/>
          </p:nvPr>
        </p:nvSpPr>
        <p:spPr>
          <a:xfrm>
            <a:off x="543923" y="694533"/>
            <a:ext cx="7971766" cy="379161"/>
          </a:xfrm>
          <a:prstGeom prst="rect">
            <a:avLst/>
          </a:prstGeom>
        </p:spPr>
        <p:txBody>
          <a:bodyPr>
            <a:noAutofit/>
          </a:bodyPr>
          <a:lstStyle>
            <a:lvl1pPr>
              <a:defRPr sz="3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9" name="Text Placeholder 21">
            <a:extLst>
              <a:ext uri="{FF2B5EF4-FFF2-40B4-BE49-F238E27FC236}">
                <a16:creationId xmlns:a16="http://schemas.microsoft.com/office/drawing/2014/main" id="{A75D4DFE-60E1-7842-9F36-6F4243CB7A7D}"/>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buNone/>
              <a:defRPr b="1">
                <a:solidFill>
                  <a:srgbClr val="EAECED"/>
                </a:solidFill>
              </a:defRPr>
            </a:lvl1pPr>
          </a:lstStyle>
          <a:p>
            <a:pPr lvl="0"/>
            <a:r>
              <a:rPr lang="en-GB"/>
              <a:t>Click to add subtitle</a:t>
            </a:r>
          </a:p>
        </p:txBody>
      </p:sp>
      <p:sp>
        <p:nvSpPr>
          <p:cNvPr id="10" name="Slide Number Placeholder 7">
            <a:extLst>
              <a:ext uri="{FF2B5EF4-FFF2-40B4-BE49-F238E27FC236}">
                <a16:creationId xmlns:a16="http://schemas.microsoft.com/office/drawing/2014/main" id="{70408D31-7187-2E41-99D3-46C705C57476}"/>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3">
            <a:extLst>
              <a:ext uri="{FF2B5EF4-FFF2-40B4-BE49-F238E27FC236}">
                <a16:creationId xmlns:a16="http://schemas.microsoft.com/office/drawing/2014/main" id="{6D7745AF-7AE0-C869-F13C-A1CD69A7B2FC}"/>
              </a:ext>
            </a:extLst>
          </p:cNvPr>
          <p:cNvSpPr>
            <a:spLocks noGrp="1"/>
          </p:cNvSpPr>
          <p:nvPr>
            <p:ph type="body" sz="quarter" idx="21" hasCustomPrompt="1"/>
          </p:nvPr>
        </p:nvSpPr>
        <p:spPr>
          <a:xfrm>
            <a:off x="542925" y="1509196"/>
            <a:ext cx="7972425" cy="3024909"/>
          </a:xfrm>
        </p:spPr>
        <p:txBody>
          <a:bodyPr numCol="2" spcCol="360000">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chemeClr val="bg1"/>
                </a:solidFill>
              </a:defRPr>
            </a:lvl1pPr>
          </a:lstStyle>
          <a:p>
            <a:pPr lvl="0"/>
            <a:r>
              <a:rPr lang="en-GB"/>
              <a:t>Click to add double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r>
            <a:r>
              <a:rPr lang="en-GB" err="1"/>
              <a:t>Egestas</a:t>
            </a:r>
            <a:r>
              <a:rPr lang="en-GB"/>
              <a:t> </a:t>
            </a:r>
            <a:r>
              <a:rPr lang="en-GB" err="1"/>
              <a:t>erat</a:t>
            </a:r>
            <a:r>
              <a:rPr lang="en-GB"/>
              <a:t> </a:t>
            </a:r>
            <a:r>
              <a:rPr lang="en-GB" err="1"/>
              <a:t>imperdiet</a:t>
            </a:r>
            <a:r>
              <a:rPr lang="en-GB"/>
              <a:t> </a:t>
            </a:r>
            <a:r>
              <a:rPr lang="en-GB" err="1"/>
              <a:t>sed</a:t>
            </a:r>
            <a:r>
              <a:rPr lang="en-GB"/>
              <a:t> </a:t>
            </a:r>
            <a:r>
              <a:rPr lang="en-GB" err="1"/>
              <a:t>euismod</a:t>
            </a:r>
            <a:r>
              <a:rPr lang="en-GB"/>
              <a:t> nisi.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endParaRPr lang="en-GB"/>
          </a:p>
          <a:p>
            <a:pPr lvl="0"/>
            <a:r>
              <a:rPr lang="en-GB"/>
              <a:t>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hac</a:t>
            </a:r>
            <a:r>
              <a:rPr lang="en-GB"/>
              <a:t> </a:t>
            </a:r>
            <a:r>
              <a:rPr lang="en-GB" err="1"/>
              <a:t>habitasse</a:t>
            </a:r>
            <a:r>
              <a:rPr lang="en-GB"/>
              <a:t>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 Tellus in </a:t>
            </a:r>
            <a:r>
              <a:rPr lang="en-GB" err="1"/>
              <a:t>hac</a:t>
            </a:r>
            <a:r>
              <a:rPr lang="en-GB"/>
              <a:t> </a:t>
            </a:r>
            <a:r>
              <a:rPr lang="en-GB" err="1"/>
              <a:t>habitasse</a:t>
            </a:r>
            <a:r>
              <a:rPr lang="en-GB"/>
              <a:t> </a:t>
            </a:r>
            <a:r>
              <a:rPr lang="en-GB" err="1"/>
              <a:t>platea</a:t>
            </a:r>
            <a:r>
              <a:rPr lang="en-GB"/>
              <a:t> </a:t>
            </a:r>
            <a:r>
              <a:rPr lang="en-GB" err="1"/>
              <a:t>dictumst</a:t>
            </a:r>
            <a:r>
              <a:rPr lang="en-GB"/>
              <a:t> vestibulum </a:t>
            </a:r>
            <a:r>
              <a:rPr lang="en-GB" err="1"/>
              <a:t>rhoncus</a:t>
            </a:r>
            <a:r>
              <a:rPr lang="en-GB"/>
              <a:t> </a:t>
            </a:r>
            <a:r>
              <a:rPr lang="en-GB" err="1"/>
              <a:t>est</a:t>
            </a:r>
            <a:r>
              <a:rPr lang="en-GB"/>
              <a:t> </a:t>
            </a:r>
            <a:r>
              <a:rPr lang="en-GB" err="1"/>
              <a:t>pellentesque</a:t>
            </a:r>
            <a:r>
              <a:rPr lang="en-GB"/>
              <a:t>. Proin </a:t>
            </a:r>
            <a:r>
              <a:rPr lang="en-GB" err="1"/>
              <a:t>nibh</a:t>
            </a:r>
            <a:r>
              <a:rPr lang="en-GB"/>
              <a:t> </a:t>
            </a:r>
            <a:r>
              <a:rPr lang="en-GB" err="1"/>
              <a:t>nisl</a:t>
            </a:r>
            <a:r>
              <a:rPr lang="en-GB"/>
              <a:t> </a:t>
            </a:r>
            <a:r>
              <a:rPr lang="en-GB" err="1"/>
              <a:t>oranste</a:t>
            </a:r>
            <a:r>
              <a:rPr lang="en-GB"/>
              <a:t> </a:t>
            </a:r>
            <a:r>
              <a:rPr lang="en-GB" err="1"/>
              <a:t>ftoeu</a:t>
            </a:r>
            <a:r>
              <a:rPr lang="en-GB"/>
              <a:t> </a:t>
            </a:r>
            <a:r>
              <a:rPr lang="en-GB" err="1"/>
              <a:t>condimentum</a:t>
            </a:r>
            <a:r>
              <a:rPr lang="en-GB"/>
              <a:t> id </a:t>
            </a:r>
            <a:r>
              <a:rPr lang="en-GB" err="1"/>
              <a:t>venenatis</a:t>
            </a:r>
            <a:r>
              <a:rPr lang="en-GB"/>
              <a:t> a vitae </a:t>
            </a:r>
            <a:r>
              <a:rPr lang="en-GB" err="1"/>
              <a:t>sapien</a:t>
            </a:r>
            <a:r>
              <a:rPr lang="en-GB"/>
              <a:t>.</a:t>
            </a:r>
          </a:p>
        </p:txBody>
      </p:sp>
      <p:cxnSp>
        <p:nvCxnSpPr>
          <p:cNvPr id="3" name="Straight Arrow Connector 2">
            <a:extLst>
              <a:ext uri="{FF2B5EF4-FFF2-40B4-BE49-F238E27FC236}">
                <a16:creationId xmlns:a16="http://schemas.microsoft.com/office/drawing/2014/main" id="{19F0416B-FCF9-109D-F0D7-3789DB18AB27}"/>
              </a:ext>
            </a:extLst>
          </p:cNvPr>
          <p:cNvCxnSpPr>
            <a:cxnSpLocks/>
          </p:cNvCxnSpPr>
          <p:nvPr userDrawn="1"/>
        </p:nvCxnSpPr>
        <p:spPr>
          <a:xfrm>
            <a:off x="4499002" y="1928692"/>
            <a:ext cx="0" cy="2009375"/>
          </a:xfrm>
          <a:prstGeom prst="straightConnector1">
            <a:avLst/>
          </a:prstGeom>
          <a:ln>
            <a:solidFill>
              <a:schemeClr val="bg1">
                <a:lumMod val="75000"/>
              </a:schemeClr>
            </a:solidFill>
          </a:ln>
        </p:spPr>
        <p:style>
          <a:lnRef idx="1">
            <a:schemeClr val="accent2"/>
          </a:lnRef>
          <a:fillRef idx="0">
            <a:schemeClr val="accent2"/>
          </a:fillRef>
          <a:effectRef idx="0">
            <a:schemeClr val="accent2"/>
          </a:effectRef>
          <a:fontRef idx="minor">
            <a:schemeClr val="tx1"/>
          </a:fontRef>
        </p:style>
      </p:cxnSp>
      <p:sp>
        <p:nvSpPr>
          <p:cNvPr id="5" name="Rectangle 4">
            <a:extLst>
              <a:ext uri="{FF2B5EF4-FFF2-40B4-BE49-F238E27FC236}">
                <a16:creationId xmlns:a16="http://schemas.microsoft.com/office/drawing/2014/main" id="{3CF5927C-25C0-36DB-066C-1A371A161286}"/>
              </a:ext>
            </a:extLst>
          </p:cNvPr>
          <p:cNvSpPr/>
          <p:nvPr userDrawn="1"/>
        </p:nvSpPr>
        <p:spPr>
          <a:xfrm>
            <a:off x="543922" y="5092502"/>
            <a:ext cx="8600077"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42250747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eft half image with text - blue">
    <p:bg>
      <p:bgPr>
        <a:solidFill>
          <a:srgbClr val="0A395B"/>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0" y="0"/>
            <a:ext cx="4572000" cy="5143500"/>
          </a:xfrm>
          <a:prstGeom prst="rect">
            <a:avLst/>
          </a:prstGeom>
        </p:spPr>
        <p:txBody>
          <a:bodyPr/>
          <a:lstStyle>
            <a:lvl1pPr marL="0" indent="0" algn="ctr">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9" name="Title 7">
            <a:extLst>
              <a:ext uri="{FF2B5EF4-FFF2-40B4-BE49-F238E27FC236}">
                <a16:creationId xmlns:a16="http://schemas.microsoft.com/office/drawing/2014/main" id="{1E8CDABC-6D31-5A4E-BB19-6B34029AEB8D}"/>
              </a:ext>
            </a:extLst>
          </p:cNvPr>
          <p:cNvSpPr>
            <a:spLocks noGrp="1"/>
          </p:cNvSpPr>
          <p:nvPr>
            <p:ph type="title" hasCustomPrompt="1"/>
          </p:nvPr>
        </p:nvSpPr>
        <p:spPr>
          <a:xfrm>
            <a:off x="5180909" y="694533"/>
            <a:ext cx="3858867" cy="379161"/>
          </a:xfrm>
          <a:prstGeom prst="rect">
            <a:avLst/>
          </a:prstGeom>
        </p:spPr>
        <p:txBody>
          <a:bodyPr>
            <a:noAutofit/>
          </a:bodyPr>
          <a:lstStyle>
            <a:lvl1pPr>
              <a:defRPr sz="3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AB5015EC-A889-6943-9DE0-3D86A3D0C936}"/>
              </a:ext>
            </a:extLst>
          </p:cNvPr>
          <p:cNvSpPr>
            <a:spLocks noGrp="1"/>
          </p:cNvSpPr>
          <p:nvPr>
            <p:ph type="body" sz="quarter" idx="20" hasCustomPrompt="1"/>
          </p:nvPr>
        </p:nvSpPr>
        <p:spPr>
          <a:xfrm>
            <a:off x="5179913" y="1095451"/>
            <a:ext cx="3859186" cy="260350"/>
          </a:xfrm>
          <a:prstGeom prst="rect">
            <a:avLst/>
          </a:prstGeom>
        </p:spPr>
        <p:txBody>
          <a:bodyPr>
            <a:noAutofit/>
          </a:bodyPr>
          <a:lstStyle>
            <a:lvl1pPr marL="0" indent="0">
              <a:buNone/>
              <a:defRPr b="1">
                <a:solidFill>
                  <a:srgbClr val="0073A0"/>
                </a:solidFill>
              </a:defRPr>
            </a:lvl1pPr>
          </a:lstStyle>
          <a:p>
            <a:pPr lvl="0"/>
            <a:r>
              <a:rPr lang="en-GB"/>
              <a:t>Click to add subtitle</a:t>
            </a:r>
          </a:p>
        </p:txBody>
      </p:sp>
      <p:sp>
        <p:nvSpPr>
          <p:cNvPr id="14" name="Text Placeholder 23">
            <a:extLst>
              <a:ext uri="{FF2B5EF4-FFF2-40B4-BE49-F238E27FC236}">
                <a16:creationId xmlns:a16="http://schemas.microsoft.com/office/drawing/2014/main" id="{41EC5BE4-78C9-B34D-AFFA-20F880348FCA}"/>
              </a:ext>
            </a:extLst>
          </p:cNvPr>
          <p:cNvSpPr>
            <a:spLocks noGrp="1"/>
          </p:cNvSpPr>
          <p:nvPr>
            <p:ph type="body" sz="quarter" idx="21" hasCustomPrompt="1"/>
          </p:nvPr>
        </p:nvSpPr>
        <p:spPr>
          <a:xfrm>
            <a:off x="5179913" y="1509196"/>
            <a:ext cx="3859186" cy="3024909"/>
          </a:xfrm>
          <a:prstGeom prst="rect">
            <a:avLst/>
          </a:prstGeom>
        </p:spPr>
        <p:txBody>
          <a:bodyPr numCol="1" spcCol="180000">
            <a:noAutofit/>
          </a:bodyPr>
          <a:lstStyle>
            <a:lvl1pPr marL="0" indent="0">
              <a:buNone/>
              <a:defRPr>
                <a:solidFill>
                  <a:schemeClr val="bg1"/>
                </a:solidFill>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a:t>
            </a:r>
          </a:p>
        </p:txBody>
      </p:sp>
      <p:sp>
        <p:nvSpPr>
          <p:cNvPr id="8" name="Slide Number Placeholder 7">
            <a:extLst>
              <a:ext uri="{FF2B5EF4-FFF2-40B4-BE49-F238E27FC236}">
                <a16:creationId xmlns:a16="http://schemas.microsoft.com/office/drawing/2014/main" id="{1761B534-E018-F045-8C9A-82FD20522467}"/>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2E2A8D67-4FF2-42E1-AE27-C57EFB6B0C00}"/>
              </a:ext>
            </a:extLst>
          </p:cNvPr>
          <p:cNvSpPr/>
          <p:nvPr userDrawn="1"/>
        </p:nvSpPr>
        <p:spPr>
          <a:xfrm>
            <a:off x="5296677" y="5092502"/>
            <a:ext cx="3847323"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9077652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ight half image with text - blue">
    <p:bg>
      <p:bgPr>
        <a:solidFill>
          <a:srgbClr val="0A395B"/>
        </a:solidFill>
        <a:effectLst/>
      </p:bgPr>
    </p:bg>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D94F482D-C1CC-9243-8880-C10A68B51A4A}"/>
              </a:ext>
            </a:extLst>
          </p:cNvPr>
          <p:cNvSpPr>
            <a:spLocks noGrp="1"/>
          </p:cNvSpPr>
          <p:nvPr>
            <p:ph type="title" hasCustomPrompt="1"/>
          </p:nvPr>
        </p:nvSpPr>
        <p:spPr>
          <a:xfrm>
            <a:off x="543923" y="694533"/>
            <a:ext cx="3659016" cy="379161"/>
          </a:xfrm>
          <a:prstGeom prst="rect">
            <a:avLst/>
          </a:prstGeom>
        </p:spPr>
        <p:txBody>
          <a:bodyPr>
            <a:noAutofit/>
          </a:bodyPr>
          <a:lstStyle>
            <a:lvl1pPr>
              <a:defRPr sz="3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AD6B4FA6-956D-0B4E-9861-08A05132B082}"/>
              </a:ext>
            </a:extLst>
          </p:cNvPr>
          <p:cNvSpPr>
            <a:spLocks noGrp="1"/>
          </p:cNvSpPr>
          <p:nvPr>
            <p:ph type="body" sz="quarter" idx="21" hasCustomPrompt="1"/>
          </p:nvPr>
        </p:nvSpPr>
        <p:spPr>
          <a:xfrm>
            <a:off x="542926" y="1095451"/>
            <a:ext cx="3659318" cy="260350"/>
          </a:xfrm>
          <a:prstGeom prst="rect">
            <a:avLst/>
          </a:prstGeom>
        </p:spPr>
        <p:txBody>
          <a:bodyPr>
            <a:noAutofit/>
          </a:bodyPr>
          <a:lstStyle>
            <a:lvl1pPr marL="0" indent="0">
              <a:buNone/>
              <a:defRPr b="1" baseline="0">
                <a:solidFill>
                  <a:srgbClr val="EAECED"/>
                </a:solidFill>
              </a:defRPr>
            </a:lvl1pPr>
          </a:lstStyle>
          <a:p>
            <a:pPr lvl="0"/>
            <a:r>
              <a:rPr lang="en-GB"/>
              <a:t>Click to add subtitle</a:t>
            </a:r>
          </a:p>
        </p:txBody>
      </p:sp>
      <p:sp>
        <p:nvSpPr>
          <p:cNvPr id="14" name="Text Placeholder 23">
            <a:extLst>
              <a:ext uri="{FF2B5EF4-FFF2-40B4-BE49-F238E27FC236}">
                <a16:creationId xmlns:a16="http://schemas.microsoft.com/office/drawing/2014/main" id="{A3EE51B5-0795-7646-AFC8-32F803FBE362}"/>
              </a:ext>
            </a:extLst>
          </p:cNvPr>
          <p:cNvSpPr>
            <a:spLocks noGrp="1"/>
          </p:cNvSpPr>
          <p:nvPr>
            <p:ph type="body" sz="quarter" idx="22" hasCustomPrompt="1"/>
          </p:nvPr>
        </p:nvSpPr>
        <p:spPr>
          <a:xfrm>
            <a:off x="542926" y="1509196"/>
            <a:ext cx="3659318" cy="3024909"/>
          </a:xfrm>
          <a:prstGeom prst="rect">
            <a:avLst/>
          </a:prstGeom>
        </p:spPr>
        <p:txBody>
          <a:bodyPr numCol="1" spcCol="180000">
            <a:noAutofit/>
          </a:bodyPr>
          <a:lstStyle>
            <a:lvl1pPr marL="0" indent="0">
              <a:buFont typeface="Arial" panose="020B0604020202020204" pitchFamily="34" charset="0"/>
              <a:buNone/>
              <a:defRPr>
                <a:solidFill>
                  <a:schemeClr val="bg1"/>
                </a:solidFill>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a:t>Magna </a:t>
            </a:r>
            <a:r>
              <a:rPr lang="en-GB" err="1"/>
              <a:t>fringilla</a:t>
            </a:r>
            <a:r>
              <a:rPr lang="en-GB"/>
              <a:t> </a:t>
            </a:r>
            <a:r>
              <a:rPr lang="en-GB" err="1"/>
              <a:t>urna</a:t>
            </a:r>
            <a:r>
              <a:rPr lang="en-GB"/>
              <a:t>. Integer </a:t>
            </a:r>
            <a:r>
              <a:rPr lang="en-GB" err="1"/>
              <a:t>quis</a:t>
            </a:r>
            <a:r>
              <a:rPr lang="en-GB"/>
              <a:t> sed. Dui </a:t>
            </a:r>
            <a:r>
              <a:rPr lang="en-GB" err="1"/>
              <a:t>ut</a:t>
            </a:r>
            <a:r>
              <a:rPr lang="en-GB"/>
              <a:t> </a:t>
            </a:r>
            <a:r>
              <a:rPr lang="en-GB" err="1"/>
              <a:t>ornare</a:t>
            </a:r>
            <a:r>
              <a:rPr lang="en-GB"/>
              <a:t> </a:t>
            </a:r>
            <a:r>
              <a:rPr lang="en-GB" err="1"/>
              <a:t>lectus</a:t>
            </a:r>
            <a:r>
              <a:rPr lang="en-GB"/>
              <a:t> sit </a:t>
            </a:r>
            <a:r>
              <a:rPr lang="en-GB" err="1"/>
              <a:t>amet</a:t>
            </a:r>
            <a:r>
              <a:rPr lang="en-GB"/>
              <a:t> est. Proin </a:t>
            </a:r>
            <a:r>
              <a:rPr lang="en-GB" err="1"/>
              <a:t>nibh</a:t>
            </a:r>
            <a:r>
              <a:rPr lang="en-GB"/>
              <a:t> </a:t>
            </a:r>
            <a:r>
              <a:rPr lang="en-GB" err="1"/>
              <a:t>nisl</a:t>
            </a:r>
            <a:r>
              <a:rPr lang="en-GB"/>
              <a:t> </a:t>
            </a:r>
            <a:r>
              <a:rPr lang="en-GB" err="1"/>
              <a:t>condimentum</a:t>
            </a:r>
            <a:r>
              <a:rPr lang="en-GB"/>
              <a:t> id </a:t>
            </a:r>
            <a:r>
              <a:rPr lang="en-GB" err="1"/>
              <a:t>venenatis</a:t>
            </a:r>
            <a:r>
              <a:rPr lang="en-GB"/>
              <a:t> a vitae </a:t>
            </a:r>
            <a:r>
              <a:rPr lang="en-GB" err="1"/>
              <a:t>sapien</a:t>
            </a:r>
            <a:r>
              <a:rPr lang="en-GB"/>
              <a:t>.</a:t>
            </a:r>
          </a:p>
        </p:txBody>
      </p:sp>
      <p:sp>
        <p:nvSpPr>
          <p:cNvPr id="8" name="Slide Number Placeholder 7">
            <a:extLst>
              <a:ext uri="{FF2B5EF4-FFF2-40B4-BE49-F238E27FC236}">
                <a16:creationId xmlns:a16="http://schemas.microsoft.com/office/drawing/2014/main" id="{8EA0B6E1-993B-0142-91DC-96C0D3E8A816}"/>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4570929" y="0"/>
            <a:ext cx="4572000" cy="5143500"/>
          </a:xfrm>
          <a:prstGeom prst="rect">
            <a:avLst/>
          </a:prstGeom>
        </p:spPr>
        <p:txBody>
          <a:bodyPr/>
          <a:lstStyle>
            <a:lvl1pPr marL="0" indent="0" algn="ctr">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2" name="Rectangle 1">
            <a:extLst>
              <a:ext uri="{FF2B5EF4-FFF2-40B4-BE49-F238E27FC236}">
                <a16:creationId xmlns:a16="http://schemas.microsoft.com/office/drawing/2014/main" id="{AC19CEF9-FEA7-FC8D-5637-69F58E2EC2C1}"/>
              </a:ext>
            </a:extLst>
          </p:cNvPr>
          <p:cNvSpPr/>
          <p:nvPr userDrawn="1"/>
        </p:nvSpPr>
        <p:spPr>
          <a:xfrm>
            <a:off x="543923" y="5076600"/>
            <a:ext cx="4027006"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7921194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ouble right image with text - blue">
    <p:bg>
      <p:bgPr>
        <a:solidFill>
          <a:srgbClr val="0A395B"/>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4572000" y="1601"/>
            <a:ext cx="4572000" cy="2042795"/>
          </a:xfrm>
          <a:prstGeom prst="rect">
            <a:avLst/>
          </a:prstGeom>
        </p:spPr>
        <p:txBody>
          <a:bodyPr/>
          <a:lstStyle>
            <a:lvl1pPr marL="0" indent="0" algn="ctr">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Picture Placeholder 2">
            <a:extLst>
              <a:ext uri="{FF2B5EF4-FFF2-40B4-BE49-F238E27FC236}">
                <a16:creationId xmlns:a16="http://schemas.microsoft.com/office/drawing/2014/main" id="{DE26AF3A-06E9-8443-8C4A-575404F43A71}"/>
              </a:ext>
            </a:extLst>
          </p:cNvPr>
          <p:cNvSpPr>
            <a:spLocks noGrp="1"/>
          </p:cNvSpPr>
          <p:nvPr>
            <p:ph type="pic" idx="17"/>
          </p:nvPr>
        </p:nvSpPr>
        <p:spPr>
          <a:xfrm>
            <a:off x="4572000" y="2568077"/>
            <a:ext cx="4572000" cy="2042795"/>
          </a:xfrm>
          <a:prstGeom prst="rect">
            <a:avLst/>
          </a:prstGeom>
        </p:spPr>
        <p:txBody>
          <a:bodyPr/>
          <a:lstStyle>
            <a:lvl1pPr marL="0" indent="0" algn="ctr">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7" name="Title 7">
            <a:extLst>
              <a:ext uri="{FF2B5EF4-FFF2-40B4-BE49-F238E27FC236}">
                <a16:creationId xmlns:a16="http://schemas.microsoft.com/office/drawing/2014/main" id="{7D2F3EC6-58DE-8C43-A73E-EF2C26FE1D91}"/>
              </a:ext>
            </a:extLst>
          </p:cNvPr>
          <p:cNvSpPr>
            <a:spLocks noGrp="1"/>
          </p:cNvSpPr>
          <p:nvPr>
            <p:ph type="title" hasCustomPrompt="1"/>
          </p:nvPr>
        </p:nvSpPr>
        <p:spPr>
          <a:xfrm>
            <a:off x="543923" y="694533"/>
            <a:ext cx="3659016" cy="379161"/>
          </a:xfrm>
          <a:prstGeom prst="rect">
            <a:avLst/>
          </a:prstGeom>
        </p:spPr>
        <p:txBody>
          <a:bodyPr>
            <a:noAutofit/>
          </a:bodyPr>
          <a:lstStyle>
            <a:lvl1pPr>
              <a:defRPr sz="3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20" name="Text Placeholder 21">
            <a:extLst>
              <a:ext uri="{FF2B5EF4-FFF2-40B4-BE49-F238E27FC236}">
                <a16:creationId xmlns:a16="http://schemas.microsoft.com/office/drawing/2014/main" id="{82AB4260-8B44-EC4F-AAEF-D064721DC842}"/>
              </a:ext>
            </a:extLst>
          </p:cNvPr>
          <p:cNvSpPr>
            <a:spLocks noGrp="1"/>
          </p:cNvSpPr>
          <p:nvPr>
            <p:ph type="body" sz="quarter" idx="21" hasCustomPrompt="1"/>
          </p:nvPr>
        </p:nvSpPr>
        <p:spPr>
          <a:xfrm>
            <a:off x="542926" y="1095451"/>
            <a:ext cx="3659318" cy="260350"/>
          </a:xfrm>
          <a:prstGeom prst="rect">
            <a:avLst/>
          </a:prstGeom>
        </p:spPr>
        <p:txBody>
          <a:bodyPr>
            <a:noAutofit/>
          </a:bodyPr>
          <a:lstStyle>
            <a:lvl1pPr marL="0" indent="0">
              <a:buNone/>
              <a:defRPr b="1">
                <a:solidFill>
                  <a:srgbClr val="EAECED"/>
                </a:solidFill>
              </a:defRPr>
            </a:lvl1pPr>
          </a:lstStyle>
          <a:p>
            <a:pPr lvl="0"/>
            <a:r>
              <a:rPr lang="en-GB"/>
              <a:t>Click to add subtitle</a:t>
            </a:r>
          </a:p>
        </p:txBody>
      </p:sp>
      <p:sp>
        <p:nvSpPr>
          <p:cNvPr id="13" name="Slide Number Placeholder 7">
            <a:extLst>
              <a:ext uri="{FF2B5EF4-FFF2-40B4-BE49-F238E27FC236}">
                <a16:creationId xmlns:a16="http://schemas.microsoft.com/office/drawing/2014/main" id="{D72E5F8B-FE91-C840-97A5-03FE9E4D4B87}"/>
              </a:ext>
            </a:extLst>
          </p:cNvPr>
          <p:cNvSpPr>
            <a:spLocks noGrp="1"/>
          </p:cNvSpPr>
          <p:nvPr>
            <p:ph type="sldNum" sz="quarter" idx="4"/>
          </p:nvPr>
        </p:nvSpPr>
        <p:spPr>
          <a:xfrm>
            <a:off x="8131444" y="4768200"/>
            <a:ext cx="771494"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2" name="Text Placeholder 23">
            <a:extLst>
              <a:ext uri="{FF2B5EF4-FFF2-40B4-BE49-F238E27FC236}">
                <a16:creationId xmlns:a16="http://schemas.microsoft.com/office/drawing/2014/main" id="{37FE6A05-F54B-D72D-0DCF-05412449D20D}"/>
              </a:ext>
            </a:extLst>
          </p:cNvPr>
          <p:cNvSpPr>
            <a:spLocks noGrp="1"/>
          </p:cNvSpPr>
          <p:nvPr>
            <p:ph type="body" sz="quarter" idx="22" hasCustomPrompt="1"/>
          </p:nvPr>
        </p:nvSpPr>
        <p:spPr>
          <a:xfrm>
            <a:off x="542926" y="1509196"/>
            <a:ext cx="3659318" cy="3024909"/>
          </a:xfrm>
          <a:prstGeom prst="rect">
            <a:avLst/>
          </a:prstGeom>
        </p:spPr>
        <p:txBody>
          <a:bodyPr numCol="1" spcCol="180000">
            <a:noAutofit/>
          </a:bodyPr>
          <a:lstStyle>
            <a:lvl1pPr marL="0" indent="0">
              <a:buFont typeface="Arial" panose="020B0604020202020204" pitchFamily="34" charset="0"/>
              <a:buNone/>
              <a:defRPr>
                <a:solidFill>
                  <a:schemeClr val="bg1"/>
                </a:solidFill>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a:t>Magna </a:t>
            </a:r>
            <a:r>
              <a:rPr lang="en-GB" err="1"/>
              <a:t>fringilla</a:t>
            </a:r>
            <a:r>
              <a:rPr lang="en-GB"/>
              <a:t> </a:t>
            </a:r>
            <a:r>
              <a:rPr lang="en-GB" err="1"/>
              <a:t>urna</a:t>
            </a:r>
            <a:r>
              <a:rPr lang="en-GB"/>
              <a:t>. Integer </a:t>
            </a:r>
            <a:r>
              <a:rPr lang="en-GB" err="1"/>
              <a:t>quis</a:t>
            </a:r>
            <a:r>
              <a:rPr lang="en-GB"/>
              <a:t> sed. Dui </a:t>
            </a:r>
            <a:r>
              <a:rPr lang="en-GB" err="1"/>
              <a:t>ut</a:t>
            </a:r>
            <a:r>
              <a:rPr lang="en-GB"/>
              <a:t> </a:t>
            </a:r>
            <a:r>
              <a:rPr lang="en-GB" err="1"/>
              <a:t>ornare</a:t>
            </a:r>
            <a:r>
              <a:rPr lang="en-GB"/>
              <a:t> </a:t>
            </a:r>
            <a:r>
              <a:rPr lang="en-GB" err="1"/>
              <a:t>lectus</a:t>
            </a:r>
            <a:r>
              <a:rPr lang="en-GB"/>
              <a:t> sit </a:t>
            </a:r>
            <a:r>
              <a:rPr lang="en-GB" err="1"/>
              <a:t>amet</a:t>
            </a:r>
            <a:r>
              <a:rPr lang="en-GB"/>
              <a:t> est. Proin </a:t>
            </a:r>
            <a:r>
              <a:rPr lang="en-GB" err="1"/>
              <a:t>nibh</a:t>
            </a:r>
            <a:r>
              <a:rPr lang="en-GB"/>
              <a:t> </a:t>
            </a:r>
            <a:r>
              <a:rPr lang="en-GB" err="1"/>
              <a:t>nisl</a:t>
            </a:r>
            <a:r>
              <a:rPr lang="en-GB"/>
              <a:t> </a:t>
            </a:r>
            <a:r>
              <a:rPr lang="en-GB" err="1"/>
              <a:t>condimentum</a:t>
            </a:r>
            <a:r>
              <a:rPr lang="en-GB"/>
              <a:t> id </a:t>
            </a:r>
            <a:r>
              <a:rPr lang="en-GB" err="1"/>
              <a:t>venenatis</a:t>
            </a:r>
            <a:r>
              <a:rPr lang="en-GB"/>
              <a:t> a vitae </a:t>
            </a:r>
            <a:r>
              <a:rPr lang="en-GB" err="1"/>
              <a:t>sapien</a:t>
            </a:r>
            <a:r>
              <a:rPr lang="en-GB"/>
              <a:t>.</a:t>
            </a:r>
          </a:p>
        </p:txBody>
      </p:sp>
      <p:sp>
        <p:nvSpPr>
          <p:cNvPr id="4" name="Text Placeholder 3">
            <a:extLst>
              <a:ext uri="{FF2B5EF4-FFF2-40B4-BE49-F238E27FC236}">
                <a16:creationId xmlns:a16="http://schemas.microsoft.com/office/drawing/2014/main" id="{D12C595B-A046-5FEF-6CE6-03C75A03DF38}"/>
              </a:ext>
            </a:extLst>
          </p:cNvPr>
          <p:cNvSpPr>
            <a:spLocks noGrp="1"/>
          </p:cNvSpPr>
          <p:nvPr>
            <p:ph type="body" sz="half" idx="19" hasCustomPrompt="1"/>
          </p:nvPr>
        </p:nvSpPr>
        <p:spPr>
          <a:xfrm>
            <a:off x="4572000" y="2080291"/>
            <a:ext cx="3475554" cy="330457"/>
          </a:xfrm>
        </p:spPr>
        <p:txBody>
          <a:bodyPr>
            <a:normAutofit/>
          </a:bodyPr>
          <a:lstStyle>
            <a:lvl1pPr marL="0" indent="0">
              <a:buNone/>
              <a:defRPr sz="1050" b="0" i="0" baseline="0">
                <a:solidFill>
                  <a:schemeClr val="bg1"/>
                </a:solidFill>
                <a:latin typeface="Source Sans Pro Semibold" panose="020B0603030403020204" pitchFamily="34" charset="0"/>
                <a:ea typeface="Source Sans Pro Semibold" panose="020B0603030403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add caption</a:t>
            </a:r>
          </a:p>
        </p:txBody>
      </p:sp>
      <p:sp>
        <p:nvSpPr>
          <p:cNvPr id="5" name="Text Placeholder 3">
            <a:extLst>
              <a:ext uri="{FF2B5EF4-FFF2-40B4-BE49-F238E27FC236}">
                <a16:creationId xmlns:a16="http://schemas.microsoft.com/office/drawing/2014/main" id="{26341448-8224-698A-8350-642DDB4A250F}"/>
              </a:ext>
            </a:extLst>
          </p:cNvPr>
          <p:cNvSpPr>
            <a:spLocks noGrp="1"/>
          </p:cNvSpPr>
          <p:nvPr>
            <p:ph type="body" sz="half" idx="20" hasCustomPrompt="1"/>
          </p:nvPr>
        </p:nvSpPr>
        <p:spPr>
          <a:xfrm>
            <a:off x="4572000" y="4610872"/>
            <a:ext cx="3475554" cy="322624"/>
          </a:xfrm>
        </p:spPr>
        <p:txBody>
          <a:bodyPr>
            <a:normAutofit/>
          </a:bodyPr>
          <a:lstStyle>
            <a:lvl1pPr marL="0" indent="0">
              <a:buNone/>
              <a:defRPr sz="1050" b="0" i="0" baseline="0">
                <a:solidFill>
                  <a:schemeClr val="bg1"/>
                </a:solidFill>
                <a:latin typeface="Source Sans Pro Semibold" panose="020B0603030403020204" pitchFamily="34" charset="0"/>
                <a:ea typeface="Source Sans Pro Semibold" panose="020B0603030403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add caption</a:t>
            </a:r>
          </a:p>
        </p:txBody>
      </p:sp>
      <p:sp>
        <p:nvSpPr>
          <p:cNvPr id="8" name="Rectangle 7">
            <a:extLst>
              <a:ext uri="{FF2B5EF4-FFF2-40B4-BE49-F238E27FC236}">
                <a16:creationId xmlns:a16="http://schemas.microsoft.com/office/drawing/2014/main" id="{AEF40FCD-11AB-EEFD-4AF8-84E839D0FEB1}"/>
              </a:ext>
            </a:extLst>
          </p:cNvPr>
          <p:cNvSpPr/>
          <p:nvPr userDrawn="1"/>
        </p:nvSpPr>
        <p:spPr>
          <a:xfrm>
            <a:off x="543923" y="5092502"/>
            <a:ext cx="4027006"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913431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page— blue ">
    <p:bg>
      <p:bgPr>
        <a:solidFill>
          <a:srgbClr val="003E60"/>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6F8FDD63-9674-CACA-786F-769DD6248B73}"/>
              </a:ext>
            </a:extLst>
          </p:cNvPr>
          <p:cNvSpPr>
            <a:spLocks noGrp="1"/>
          </p:cNvSpPr>
          <p:nvPr>
            <p:ph type="body" sz="quarter" idx="14" hasCustomPrompt="1"/>
          </p:nvPr>
        </p:nvSpPr>
        <p:spPr>
          <a:xfrm>
            <a:off x="1087541" y="2237643"/>
            <a:ext cx="6968919" cy="1078260"/>
          </a:xfrm>
        </p:spPr>
        <p:txBody>
          <a:bodyPr>
            <a:noAutofit/>
          </a:bodyPr>
          <a:lstStyle>
            <a:lvl1pPr marL="0" indent="0" algn="l">
              <a:lnSpc>
                <a:spcPts val="4000"/>
              </a:lnSpc>
              <a:spcBef>
                <a:spcPts val="0"/>
              </a:spcBef>
              <a:buNone/>
              <a:defRPr sz="3750" b="1">
                <a:solidFill>
                  <a:srgbClr val="EAECED"/>
                </a:solidFill>
              </a:defRPr>
            </a:lvl1pPr>
          </a:lstStyle>
          <a:p>
            <a:pPr lvl="0"/>
            <a:r>
              <a:rPr lang="en-GB"/>
              <a:t>Click to add end page text</a:t>
            </a:r>
          </a:p>
        </p:txBody>
      </p:sp>
      <p:pic>
        <p:nvPicPr>
          <p:cNvPr id="6" name="Picture 5" descr="A picture containing graphical user interface&#10;&#10;Description automatically generated">
            <a:extLst>
              <a:ext uri="{FF2B5EF4-FFF2-40B4-BE49-F238E27FC236}">
                <a16:creationId xmlns:a16="http://schemas.microsoft.com/office/drawing/2014/main" id="{EB747D04-D878-252D-86A4-C89D5CB38B34}"/>
              </a:ext>
            </a:extLst>
          </p:cNvPr>
          <p:cNvPicPr>
            <a:picLocks noChangeAspect="1"/>
          </p:cNvPicPr>
          <p:nvPr userDrawn="1"/>
        </p:nvPicPr>
        <p:blipFill>
          <a:blip r:embed="rId2"/>
          <a:stretch>
            <a:fillRect/>
          </a:stretch>
        </p:blipFill>
        <p:spPr>
          <a:xfrm>
            <a:off x="972766" y="434659"/>
            <a:ext cx="1433006" cy="858913"/>
          </a:xfrm>
          <a:prstGeom prst="rect">
            <a:avLst/>
          </a:prstGeom>
        </p:spPr>
      </p:pic>
      <p:sp>
        <p:nvSpPr>
          <p:cNvPr id="8" name="Rectangle 7">
            <a:extLst>
              <a:ext uri="{FF2B5EF4-FFF2-40B4-BE49-F238E27FC236}">
                <a16:creationId xmlns:a16="http://schemas.microsoft.com/office/drawing/2014/main" id="{85937E9F-3682-BA48-CD5B-52645781BB53}"/>
              </a:ext>
            </a:extLst>
          </p:cNvPr>
          <p:cNvSpPr/>
          <p:nvPr userDrawn="1"/>
        </p:nvSpPr>
        <p:spPr>
          <a:xfrm>
            <a:off x="1143000" y="5092502"/>
            <a:ext cx="8000999"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809850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page Grey">
    <p:bg>
      <p:bgPr>
        <a:solidFill>
          <a:srgbClr val="EAECED"/>
        </a:solidFill>
        <a:effectLst/>
      </p:bgPr>
    </p:bg>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BE8FF240-2C96-184B-BF50-BCC6EFB69007}"/>
              </a:ext>
            </a:extLst>
          </p:cNvPr>
          <p:cNvSpPr>
            <a:spLocks noGrp="1"/>
          </p:cNvSpPr>
          <p:nvPr>
            <p:ph type="body" sz="quarter" idx="16" hasCustomPrompt="1"/>
          </p:nvPr>
        </p:nvSpPr>
        <p:spPr>
          <a:xfrm>
            <a:off x="1057275" y="1956463"/>
            <a:ext cx="6968559" cy="358775"/>
          </a:xfrm>
          <a:prstGeom prst="rect">
            <a:avLst/>
          </a:prstGeom>
        </p:spPr>
        <p:txBody>
          <a:bodyPr>
            <a:normAutofit/>
          </a:bodyPr>
          <a:lstStyle>
            <a:lvl1pPr marL="0" indent="0">
              <a:buNone/>
              <a:defRPr sz="1600" b="1" i="0">
                <a:solidFill>
                  <a:srgbClr val="0073A0"/>
                </a:solidFill>
                <a:latin typeface="Source Sans Pro" panose="020B0503030403020204" pitchFamily="34" charset="0"/>
                <a:cs typeface="Arial" panose="020B0604020202020204" pitchFamily="34" charset="0"/>
              </a:defRPr>
            </a:lvl1pPr>
          </a:lstStyle>
          <a:p>
            <a:pPr lvl="0"/>
            <a:r>
              <a:rPr lang="en-GB"/>
              <a:t>Click to add subtitle</a:t>
            </a:r>
            <a:endParaRPr lang="en-US"/>
          </a:p>
        </p:txBody>
      </p:sp>
      <p:sp>
        <p:nvSpPr>
          <p:cNvPr id="2" name="Text Placeholder 4">
            <a:extLst>
              <a:ext uri="{FF2B5EF4-FFF2-40B4-BE49-F238E27FC236}">
                <a16:creationId xmlns:a16="http://schemas.microsoft.com/office/drawing/2014/main" id="{218DB2C5-C8F3-96E7-9619-94675E24256B}"/>
              </a:ext>
            </a:extLst>
          </p:cNvPr>
          <p:cNvSpPr>
            <a:spLocks noGrp="1"/>
          </p:cNvSpPr>
          <p:nvPr>
            <p:ph type="body" sz="quarter" idx="13" hasCustomPrompt="1"/>
          </p:nvPr>
        </p:nvSpPr>
        <p:spPr>
          <a:xfrm>
            <a:off x="1056915" y="2384145"/>
            <a:ext cx="6968919" cy="1080950"/>
          </a:xfrm>
          <a:prstGeom prst="rect">
            <a:avLst/>
          </a:prstGeom>
        </p:spPr>
        <p:txBody>
          <a:bodyPr>
            <a:noAutofit/>
          </a:bodyPr>
          <a:lstStyle>
            <a:lvl1pPr marL="0" indent="0" algn="l">
              <a:lnSpc>
                <a:spcPts val="4000"/>
              </a:lnSpc>
              <a:buNone/>
              <a:defRPr sz="3750" b="1">
                <a:solidFill>
                  <a:srgbClr val="0A395B"/>
                </a:solidFill>
              </a:defRPr>
            </a:lvl1pPr>
          </a:lstStyle>
          <a:p>
            <a:pPr lvl="0"/>
            <a:r>
              <a:rPr lang="en-US"/>
              <a:t>Click to edit</a:t>
            </a:r>
            <a:br>
              <a:rPr lang="en-US"/>
            </a:br>
            <a:r>
              <a:rPr lang="en-US"/>
              <a:t>Master text styles</a:t>
            </a:r>
          </a:p>
        </p:txBody>
      </p:sp>
      <p:sp>
        <p:nvSpPr>
          <p:cNvPr id="3" name="Text Placeholder 4">
            <a:extLst>
              <a:ext uri="{FF2B5EF4-FFF2-40B4-BE49-F238E27FC236}">
                <a16:creationId xmlns:a16="http://schemas.microsoft.com/office/drawing/2014/main" id="{A057BA05-5500-C3BE-71AB-A9B75170C187}"/>
              </a:ext>
            </a:extLst>
          </p:cNvPr>
          <p:cNvSpPr>
            <a:spLocks noGrp="1"/>
          </p:cNvSpPr>
          <p:nvPr>
            <p:ph type="body" sz="quarter" idx="15" hasCustomPrompt="1"/>
          </p:nvPr>
        </p:nvSpPr>
        <p:spPr>
          <a:xfrm>
            <a:off x="1056915" y="4330486"/>
            <a:ext cx="6968558" cy="368896"/>
          </a:xfrm>
          <a:prstGeom prst="rect">
            <a:avLst/>
          </a:prstGeom>
        </p:spPr>
        <p:txBody>
          <a:bodyPr>
            <a:noAutofit/>
          </a:bodyPr>
          <a:lstStyle>
            <a:lvl1pPr marL="0" indent="0" algn="l">
              <a:buNone/>
              <a:defRPr sz="1350" b="0" i="0" baseline="0">
                <a:solidFill>
                  <a:schemeClr val="bg1"/>
                </a:solidFill>
                <a:latin typeface="Arial" panose="020B0604020202020204" pitchFamily="34" charset="0"/>
                <a:ea typeface="Arial" panose="020B0606030504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pic>
        <p:nvPicPr>
          <p:cNvPr id="6" name="Picture 5" descr="Logo, company name&#10;&#10;Description automatically generated">
            <a:extLst>
              <a:ext uri="{FF2B5EF4-FFF2-40B4-BE49-F238E27FC236}">
                <a16:creationId xmlns:a16="http://schemas.microsoft.com/office/drawing/2014/main" id="{AD55A5C4-2E88-14BE-1898-5F732AECCF74}"/>
              </a:ext>
            </a:extLst>
          </p:cNvPr>
          <p:cNvPicPr>
            <a:picLocks noChangeAspect="1"/>
          </p:cNvPicPr>
          <p:nvPr userDrawn="1"/>
        </p:nvPicPr>
        <p:blipFill>
          <a:blip r:embed="rId2"/>
          <a:stretch>
            <a:fillRect/>
          </a:stretch>
        </p:blipFill>
        <p:spPr>
          <a:xfrm>
            <a:off x="972765" y="434282"/>
            <a:ext cx="1433006" cy="858913"/>
          </a:xfrm>
          <a:prstGeom prst="rect">
            <a:avLst/>
          </a:prstGeom>
        </p:spPr>
      </p:pic>
      <p:sp>
        <p:nvSpPr>
          <p:cNvPr id="5" name="Rectangle 4">
            <a:extLst>
              <a:ext uri="{FF2B5EF4-FFF2-40B4-BE49-F238E27FC236}">
                <a16:creationId xmlns:a16="http://schemas.microsoft.com/office/drawing/2014/main" id="{7F054D58-4292-3FFF-4700-59DD02333A1E}"/>
              </a:ext>
            </a:extLst>
          </p:cNvPr>
          <p:cNvSpPr/>
          <p:nvPr userDrawn="1"/>
        </p:nvSpPr>
        <p:spPr>
          <a:xfrm>
            <a:off x="1132367" y="5087632"/>
            <a:ext cx="8011633" cy="7177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538120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ngle image/chart">
    <p:bg>
      <p:bgPr>
        <a:solidFill>
          <a:srgbClr val="0A395B"/>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5A7720B-CFD9-844D-8184-00529D01B308}"/>
              </a:ext>
            </a:extLst>
          </p:cNvPr>
          <p:cNvSpPr>
            <a:spLocks noGrp="1"/>
          </p:cNvSpPr>
          <p:nvPr>
            <p:ph type="pic" sz="quarter" idx="17"/>
          </p:nvPr>
        </p:nvSpPr>
        <p:spPr>
          <a:xfrm>
            <a:off x="542925" y="1558977"/>
            <a:ext cx="8196884" cy="3025723"/>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7" name="Title 7">
            <a:extLst>
              <a:ext uri="{FF2B5EF4-FFF2-40B4-BE49-F238E27FC236}">
                <a16:creationId xmlns:a16="http://schemas.microsoft.com/office/drawing/2014/main" id="{99FCE8A5-72FA-D04E-A2BD-CECBFACEF60A}"/>
              </a:ext>
            </a:extLst>
          </p:cNvPr>
          <p:cNvSpPr>
            <a:spLocks noGrp="1"/>
          </p:cNvSpPr>
          <p:nvPr>
            <p:ph type="title" hasCustomPrompt="1"/>
          </p:nvPr>
        </p:nvSpPr>
        <p:spPr>
          <a:xfrm>
            <a:off x="543923" y="694533"/>
            <a:ext cx="6736741" cy="379161"/>
          </a:xfrm>
          <a:prstGeom prst="rect">
            <a:avLst/>
          </a:prstGeom>
          <a:noFill/>
        </p:spPr>
        <p:txBody>
          <a:bodyPr>
            <a:noAutofit/>
          </a:bodyPr>
          <a:lstStyle>
            <a:lvl1pPr>
              <a:defRPr sz="3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1" name="Text Placeholder 21">
            <a:extLst>
              <a:ext uri="{FF2B5EF4-FFF2-40B4-BE49-F238E27FC236}">
                <a16:creationId xmlns:a16="http://schemas.microsoft.com/office/drawing/2014/main" id="{D459210A-D34A-C842-A9EB-444B1C75AE6E}"/>
              </a:ext>
            </a:extLst>
          </p:cNvPr>
          <p:cNvSpPr>
            <a:spLocks noGrp="1"/>
          </p:cNvSpPr>
          <p:nvPr>
            <p:ph type="body" sz="quarter" idx="20" hasCustomPrompt="1"/>
          </p:nvPr>
        </p:nvSpPr>
        <p:spPr>
          <a:xfrm>
            <a:off x="542926" y="1095451"/>
            <a:ext cx="6737298" cy="260350"/>
          </a:xfrm>
          <a:prstGeom prst="rect">
            <a:avLst/>
          </a:prstGeom>
        </p:spPr>
        <p:txBody>
          <a:bodyPr>
            <a:noAutofit/>
          </a:bodyPr>
          <a:lstStyle>
            <a:lvl1pPr marL="0" indent="0">
              <a:buNone/>
              <a:defRPr b="1">
                <a:solidFill>
                  <a:schemeClr val="bg2"/>
                </a:solidFill>
              </a:defRPr>
            </a:lvl1pPr>
          </a:lstStyle>
          <a:p>
            <a:pPr lvl="0"/>
            <a:r>
              <a:rPr lang="en-GB"/>
              <a:t>Click to add subtitle</a:t>
            </a:r>
          </a:p>
        </p:txBody>
      </p:sp>
      <p:sp>
        <p:nvSpPr>
          <p:cNvPr id="8" name="Slide Number Placeholder 7">
            <a:extLst>
              <a:ext uri="{FF2B5EF4-FFF2-40B4-BE49-F238E27FC236}">
                <a16:creationId xmlns:a16="http://schemas.microsoft.com/office/drawing/2014/main" id="{2C012AB0-F4BF-9544-A4A7-0AD273D018C2}"/>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87AC2D10-1D0D-BEFF-F12F-0575FC7FA0C5}"/>
              </a:ext>
            </a:extLst>
          </p:cNvPr>
          <p:cNvSpPr/>
          <p:nvPr userDrawn="1"/>
        </p:nvSpPr>
        <p:spPr>
          <a:xfrm>
            <a:off x="543922" y="5092502"/>
            <a:ext cx="8600077"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 name="Picture 1" descr="A picture containing graphical user interface&#10;&#10;Description automatically generated">
            <a:extLst>
              <a:ext uri="{FF2B5EF4-FFF2-40B4-BE49-F238E27FC236}">
                <a16:creationId xmlns:a16="http://schemas.microsoft.com/office/drawing/2014/main" id="{DDE8BCB8-31D3-4395-9C50-C24DA6806B4A}"/>
              </a:ext>
            </a:extLst>
          </p:cNvPr>
          <p:cNvPicPr>
            <a:picLocks noChangeAspect="1"/>
          </p:cNvPicPr>
          <p:nvPr userDrawn="1"/>
        </p:nvPicPr>
        <p:blipFill>
          <a:blip r:embed="rId2"/>
          <a:stretch>
            <a:fillRect/>
          </a:stretch>
        </p:blipFill>
        <p:spPr>
          <a:xfrm>
            <a:off x="7506035" y="264038"/>
            <a:ext cx="1433006" cy="858913"/>
          </a:xfrm>
          <a:prstGeom prst="rect">
            <a:avLst/>
          </a:prstGeom>
        </p:spPr>
      </p:pic>
    </p:spTree>
    <p:extLst>
      <p:ext uri="{BB962C8B-B14F-4D97-AF65-F5344CB8AC3E}">
        <p14:creationId xmlns:p14="http://schemas.microsoft.com/office/powerpoint/2010/main" val="2466574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image/chart_light">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5A7720B-CFD9-844D-8184-00529D01B308}"/>
              </a:ext>
            </a:extLst>
          </p:cNvPr>
          <p:cNvSpPr>
            <a:spLocks noGrp="1"/>
          </p:cNvSpPr>
          <p:nvPr>
            <p:ph type="pic" sz="quarter" idx="17"/>
          </p:nvPr>
        </p:nvSpPr>
        <p:spPr>
          <a:xfrm>
            <a:off x="542925" y="1558977"/>
            <a:ext cx="8196884" cy="3025723"/>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7" name="Title 7">
            <a:extLst>
              <a:ext uri="{FF2B5EF4-FFF2-40B4-BE49-F238E27FC236}">
                <a16:creationId xmlns:a16="http://schemas.microsoft.com/office/drawing/2014/main" id="{99FCE8A5-72FA-D04E-A2BD-CECBFACEF60A}"/>
              </a:ext>
            </a:extLst>
          </p:cNvPr>
          <p:cNvSpPr>
            <a:spLocks noGrp="1"/>
          </p:cNvSpPr>
          <p:nvPr>
            <p:ph type="title" hasCustomPrompt="1"/>
          </p:nvPr>
        </p:nvSpPr>
        <p:spPr>
          <a:xfrm>
            <a:off x="543923" y="694533"/>
            <a:ext cx="6736741" cy="379161"/>
          </a:xfrm>
          <a:prstGeom prst="rect">
            <a:avLst/>
          </a:prstGeom>
        </p:spPr>
        <p:txBody>
          <a:bodyPr>
            <a:noAutofit/>
          </a:bodyPr>
          <a:lstStyle>
            <a:lvl1pPr>
              <a:defRPr sz="3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1" name="Text Placeholder 21">
            <a:extLst>
              <a:ext uri="{FF2B5EF4-FFF2-40B4-BE49-F238E27FC236}">
                <a16:creationId xmlns:a16="http://schemas.microsoft.com/office/drawing/2014/main" id="{D459210A-D34A-C842-A9EB-444B1C75AE6E}"/>
              </a:ext>
            </a:extLst>
          </p:cNvPr>
          <p:cNvSpPr>
            <a:spLocks noGrp="1"/>
          </p:cNvSpPr>
          <p:nvPr>
            <p:ph type="body" sz="quarter" idx="20" hasCustomPrompt="1"/>
          </p:nvPr>
        </p:nvSpPr>
        <p:spPr>
          <a:xfrm>
            <a:off x="542926" y="1095451"/>
            <a:ext cx="6737298" cy="260350"/>
          </a:xfrm>
          <a:prstGeom prst="rect">
            <a:avLst/>
          </a:prstGeom>
        </p:spPr>
        <p:txBody>
          <a:bodyPr>
            <a:noAutofit/>
          </a:bodyPr>
          <a:lstStyle>
            <a:lvl1pPr marL="0" indent="0">
              <a:buNone/>
              <a:defRPr b="1"/>
            </a:lvl1pPr>
          </a:lstStyle>
          <a:p>
            <a:pPr lvl="0"/>
            <a:r>
              <a:rPr lang="en-GB"/>
              <a:t>Click to add subtitle</a:t>
            </a:r>
          </a:p>
        </p:txBody>
      </p:sp>
      <p:sp>
        <p:nvSpPr>
          <p:cNvPr id="8" name="Slide Number Placeholder 7">
            <a:extLst>
              <a:ext uri="{FF2B5EF4-FFF2-40B4-BE49-F238E27FC236}">
                <a16:creationId xmlns:a16="http://schemas.microsoft.com/office/drawing/2014/main" id="{2C012AB0-F4BF-9544-A4A7-0AD273D018C2}"/>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87AC2D10-1D0D-BEFF-F12F-0575FC7FA0C5}"/>
              </a:ext>
            </a:extLst>
          </p:cNvPr>
          <p:cNvSpPr/>
          <p:nvPr userDrawn="1"/>
        </p:nvSpPr>
        <p:spPr>
          <a:xfrm>
            <a:off x="543922" y="5092502"/>
            <a:ext cx="8600077"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6" name="Picture 5" descr="Logo, company name&#10;&#10;Description automatically generated">
            <a:extLst>
              <a:ext uri="{FF2B5EF4-FFF2-40B4-BE49-F238E27FC236}">
                <a16:creationId xmlns:a16="http://schemas.microsoft.com/office/drawing/2014/main" id="{84A64106-11C0-FC98-275E-E1B6DA7D52D3}"/>
              </a:ext>
            </a:extLst>
          </p:cNvPr>
          <p:cNvPicPr>
            <a:picLocks noChangeAspect="1"/>
          </p:cNvPicPr>
          <p:nvPr userDrawn="1"/>
        </p:nvPicPr>
        <p:blipFill>
          <a:blip r:embed="rId2"/>
          <a:stretch>
            <a:fillRect/>
          </a:stretch>
        </p:blipFill>
        <p:spPr>
          <a:xfrm>
            <a:off x="7517638" y="145245"/>
            <a:ext cx="1433006" cy="858913"/>
          </a:xfrm>
          <a:prstGeom prst="rect">
            <a:avLst/>
          </a:prstGeom>
        </p:spPr>
      </p:pic>
    </p:spTree>
    <p:extLst>
      <p:ext uri="{BB962C8B-B14F-4D97-AF65-F5344CB8AC3E}">
        <p14:creationId xmlns:p14="http://schemas.microsoft.com/office/powerpoint/2010/main" val="3430818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half 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0" y="0"/>
            <a:ext cx="4572000" cy="5143500"/>
          </a:xfrm>
          <a:prstGeom prst="rect">
            <a:avLst/>
          </a:prstGeom>
        </p:spPr>
        <p:txBody>
          <a:bodyPr/>
          <a:lstStyle>
            <a:lvl1pPr marL="0" indent="0" algn="ctr">
              <a:buNone/>
              <a:defRPr sz="2400">
                <a:solidFill>
                  <a:srgbClr val="0A395B"/>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Title 7">
            <a:extLst>
              <a:ext uri="{FF2B5EF4-FFF2-40B4-BE49-F238E27FC236}">
                <a16:creationId xmlns:a16="http://schemas.microsoft.com/office/drawing/2014/main" id="{3FB4792F-6A2E-4B43-99B8-95E861C32456}"/>
              </a:ext>
            </a:extLst>
          </p:cNvPr>
          <p:cNvSpPr>
            <a:spLocks noGrp="1"/>
          </p:cNvSpPr>
          <p:nvPr>
            <p:ph type="title" hasCustomPrompt="1"/>
          </p:nvPr>
        </p:nvSpPr>
        <p:spPr>
          <a:xfrm>
            <a:off x="5101164" y="1068243"/>
            <a:ext cx="3858867" cy="379161"/>
          </a:xfrm>
          <a:prstGeom prst="rect">
            <a:avLst/>
          </a:prstGeom>
        </p:spPr>
        <p:txBody>
          <a:bodyPr>
            <a:noAutofit/>
          </a:bodyPr>
          <a:lstStyle>
            <a:lvl1pPr>
              <a:defRPr sz="3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8DEC81BB-8695-5E41-AD42-6BC72F448C72}"/>
              </a:ext>
            </a:extLst>
          </p:cNvPr>
          <p:cNvSpPr>
            <a:spLocks noGrp="1"/>
          </p:cNvSpPr>
          <p:nvPr>
            <p:ph type="body" sz="quarter" idx="20" hasCustomPrompt="1"/>
          </p:nvPr>
        </p:nvSpPr>
        <p:spPr>
          <a:xfrm>
            <a:off x="5100168" y="1659993"/>
            <a:ext cx="3859186" cy="260350"/>
          </a:xfrm>
          <a:prstGeom prst="rect">
            <a:avLst/>
          </a:prstGeom>
        </p:spPr>
        <p:txBody>
          <a:bodyPr>
            <a:noAutofit/>
          </a:bodyPr>
          <a:lstStyle>
            <a:lvl1pPr marL="0" indent="0">
              <a:buNone/>
              <a:defRPr b="1"/>
            </a:lvl1pPr>
          </a:lstStyle>
          <a:p>
            <a:pPr lvl="0"/>
            <a:r>
              <a:rPr lang="en-GB"/>
              <a:t>Click to add subtitle</a:t>
            </a:r>
          </a:p>
        </p:txBody>
      </p:sp>
      <p:sp>
        <p:nvSpPr>
          <p:cNvPr id="14" name="Text Placeholder 23">
            <a:extLst>
              <a:ext uri="{FF2B5EF4-FFF2-40B4-BE49-F238E27FC236}">
                <a16:creationId xmlns:a16="http://schemas.microsoft.com/office/drawing/2014/main" id="{F4448EE3-9F56-1E49-969F-4545BFCCA8F8}"/>
              </a:ext>
            </a:extLst>
          </p:cNvPr>
          <p:cNvSpPr>
            <a:spLocks noGrp="1"/>
          </p:cNvSpPr>
          <p:nvPr>
            <p:ph type="body" sz="quarter" idx="21" hasCustomPrompt="1"/>
          </p:nvPr>
        </p:nvSpPr>
        <p:spPr>
          <a:xfrm>
            <a:off x="5100168" y="2039930"/>
            <a:ext cx="3859186" cy="2446164"/>
          </a:xfrm>
          <a:prstGeom prst="rect">
            <a:avLst/>
          </a:prstGeom>
        </p:spPr>
        <p:txBody>
          <a:bodyPr numCol="1" spcCol="180000">
            <a:noAutofit/>
          </a:bodyPr>
          <a:lstStyle>
            <a:lvl1pPr marL="0" indent="0">
              <a:buNone/>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a:t>
            </a:r>
          </a:p>
          <a:p>
            <a:pPr lvl="0"/>
            <a:endParaRPr lang="en-GB"/>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p>
        </p:txBody>
      </p:sp>
      <p:sp>
        <p:nvSpPr>
          <p:cNvPr id="8" name="Slide Number Placeholder 7">
            <a:extLst>
              <a:ext uri="{FF2B5EF4-FFF2-40B4-BE49-F238E27FC236}">
                <a16:creationId xmlns:a16="http://schemas.microsoft.com/office/drawing/2014/main" id="{BAFDFE31-426B-D942-8C9A-ED4ACF5FDC7C}"/>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FDF95347-8818-B30D-1289-A1E25CD5ECC5}"/>
              </a:ext>
            </a:extLst>
          </p:cNvPr>
          <p:cNvSpPr/>
          <p:nvPr userDrawn="1"/>
        </p:nvSpPr>
        <p:spPr>
          <a:xfrm>
            <a:off x="5101164" y="5087632"/>
            <a:ext cx="4042836" cy="7177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6" name="Picture 5" descr="Logo, company name&#10;&#10;Description automatically generated">
            <a:extLst>
              <a:ext uri="{FF2B5EF4-FFF2-40B4-BE49-F238E27FC236}">
                <a16:creationId xmlns:a16="http://schemas.microsoft.com/office/drawing/2014/main" id="{E69E8FA5-EF17-42EF-2DDD-C7F7CA13B32D}"/>
              </a:ext>
            </a:extLst>
          </p:cNvPr>
          <p:cNvPicPr>
            <a:picLocks noChangeAspect="1"/>
          </p:cNvPicPr>
          <p:nvPr userDrawn="1"/>
        </p:nvPicPr>
        <p:blipFill>
          <a:blip r:embed="rId2"/>
          <a:stretch>
            <a:fillRect/>
          </a:stretch>
        </p:blipFill>
        <p:spPr>
          <a:xfrm>
            <a:off x="5052462" y="99045"/>
            <a:ext cx="1433006" cy="858913"/>
          </a:xfrm>
          <a:prstGeom prst="rect">
            <a:avLst/>
          </a:prstGeom>
        </p:spPr>
      </p:pic>
    </p:spTree>
    <p:extLst>
      <p:ext uri="{BB962C8B-B14F-4D97-AF65-F5344CB8AC3E}">
        <p14:creationId xmlns:p14="http://schemas.microsoft.com/office/powerpoint/2010/main" val="737058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half 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4570929" y="0"/>
            <a:ext cx="4572000" cy="5143500"/>
          </a:xfrm>
          <a:prstGeom prst="rect">
            <a:avLst/>
          </a:prstGeom>
        </p:spPr>
        <p:txBody>
          <a:bodyPr/>
          <a:lstStyle>
            <a:lvl1pPr marL="0" indent="0" algn="ctr">
              <a:buNone/>
              <a:defRPr sz="2400">
                <a:solidFill>
                  <a:srgbClr val="0A395B"/>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Title 7">
            <a:extLst>
              <a:ext uri="{FF2B5EF4-FFF2-40B4-BE49-F238E27FC236}">
                <a16:creationId xmlns:a16="http://schemas.microsoft.com/office/drawing/2014/main" id="{D5CDACD2-C424-0D4E-AD81-2B0BCA7021A0}"/>
              </a:ext>
            </a:extLst>
          </p:cNvPr>
          <p:cNvSpPr>
            <a:spLocks noGrp="1"/>
          </p:cNvSpPr>
          <p:nvPr>
            <p:ph type="title" hasCustomPrompt="1"/>
          </p:nvPr>
        </p:nvSpPr>
        <p:spPr>
          <a:xfrm>
            <a:off x="543923" y="1044137"/>
            <a:ext cx="3659016" cy="379161"/>
          </a:xfrm>
          <a:prstGeom prst="rect">
            <a:avLst/>
          </a:prstGeom>
        </p:spPr>
        <p:txBody>
          <a:bodyPr>
            <a:noAutofit/>
          </a:bodyPr>
          <a:lstStyle>
            <a:lvl1pPr>
              <a:defRPr sz="3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898DAF2A-02B4-3744-88E3-B5DF5C6F2B31}"/>
              </a:ext>
            </a:extLst>
          </p:cNvPr>
          <p:cNvSpPr>
            <a:spLocks noGrp="1"/>
          </p:cNvSpPr>
          <p:nvPr>
            <p:ph type="body" sz="quarter" idx="20" hasCustomPrompt="1"/>
          </p:nvPr>
        </p:nvSpPr>
        <p:spPr>
          <a:xfrm>
            <a:off x="542926" y="1424724"/>
            <a:ext cx="3659318" cy="260350"/>
          </a:xfrm>
          <a:prstGeom prst="rect">
            <a:avLst/>
          </a:prstGeom>
        </p:spPr>
        <p:txBody>
          <a:bodyPr>
            <a:noAutofit/>
          </a:bodyPr>
          <a:lstStyle>
            <a:lvl1pPr marL="0" indent="0">
              <a:buNone/>
              <a:defRPr b="1"/>
            </a:lvl1pPr>
          </a:lstStyle>
          <a:p>
            <a:pPr lvl="0"/>
            <a:r>
              <a:rPr lang="en-GB"/>
              <a:t>Click to add subtitle</a:t>
            </a:r>
          </a:p>
        </p:txBody>
      </p:sp>
      <p:sp>
        <p:nvSpPr>
          <p:cNvPr id="14" name="Text Placeholder 23">
            <a:extLst>
              <a:ext uri="{FF2B5EF4-FFF2-40B4-BE49-F238E27FC236}">
                <a16:creationId xmlns:a16="http://schemas.microsoft.com/office/drawing/2014/main" id="{777C4CBC-0F4E-3A4E-B77F-A676036942AD}"/>
              </a:ext>
            </a:extLst>
          </p:cNvPr>
          <p:cNvSpPr>
            <a:spLocks noGrp="1"/>
          </p:cNvSpPr>
          <p:nvPr>
            <p:ph type="body" sz="quarter" idx="21" hasCustomPrompt="1"/>
          </p:nvPr>
        </p:nvSpPr>
        <p:spPr>
          <a:xfrm>
            <a:off x="542926" y="1955060"/>
            <a:ext cx="3659318" cy="3024909"/>
          </a:xfrm>
          <a:prstGeom prst="rect">
            <a:avLst/>
          </a:prstGeom>
        </p:spPr>
        <p:txBody>
          <a:bodyPr numCol="1" spcCol="180000">
            <a:noAutofit/>
          </a:bodyPr>
          <a:lstStyle>
            <a:lvl1pPr marL="0" indent="0">
              <a:buFont typeface="Arial" panose="020B0604020202020204" pitchFamily="34" charset="0"/>
              <a:buNone/>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r>
          </a:p>
          <a:p>
            <a:pPr lvl="0"/>
            <a:r>
              <a:rPr lang="en-GB"/>
              <a:t>Magna </a:t>
            </a:r>
            <a:r>
              <a:rPr lang="en-GB" err="1"/>
              <a:t>fringilla</a:t>
            </a:r>
            <a:r>
              <a:rPr lang="en-GB"/>
              <a:t> </a:t>
            </a:r>
            <a:r>
              <a:rPr lang="en-GB" err="1"/>
              <a:t>urna</a:t>
            </a:r>
            <a:r>
              <a:rPr lang="en-GB"/>
              <a:t>. Dui </a:t>
            </a:r>
            <a:r>
              <a:rPr lang="en-GB" err="1"/>
              <a:t>ut</a:t>
            </a:r>
            <a:r>
              <a:rPr lang="en-GB"/>
              <a:t> </a:t>
            </a:r>
            <a:r>
              <a:rPr lang="en-GB" err="1"/>
              <a:t>ornare</a:t>
            </a:r>
            <a:endParaRPr lang="en-GB"/>
          </a:p>
        </p:txBody>
      </p:sp>
      <p:sp>
        <p:nvSpPr>
          <p:cNvPr id="8" name="Slide Number Placeholder 7">
            <a:extLst>
              <a:ext uri="{FF2B5EF4-FFF2-40B4-BE49-F238E27FC236}">
                <a16:creationId xmlns:a16="http://schemas.microsoft.com/office/drawing/2014/main" id="{2FA3EEA6-D5B9-3C4E-AFDB-31AB0113AA35}"/>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6865C7AC-B501-3DD8-9EA7-BCD0298DBCD7}"/>
              </a:ext>
            </a:extLst>
          </p:cNvPr>
          <p:cNvSpPr/>
          <p:nvPr userDrawn="1"/>
        </p:nvSpPr>
        <p:spPr>
          <a:xfrm>
            <a:off x="543923" y="5092502"/>
            <a:ext cx="4027006" cy="669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 name="Picture 1" descr="Logo, company name&#10;&#10;Description automatically generated">
            <a:extLst>
              <a:ext uri="{FF2B5EF4-FFF2-40B4-BE49-F238E27FC236}">
                <a16:creationId xmlns:a16="http://schemas.microsoft.com/office/drawing/2014/main" id="{518A0C3D-561F-1A29-C3D9-A28B314BCAC6}"/>
              </a:ext>
            </a:extLst>
          </p:cNvPr>
          <p:cNvPicPr>
            <a:picLocks noChangeAspect="1"/>
          </p:cNvPicPr>
          <p:nvPr userDrawn="1"/>
        </p:nvPicPr>
        <p:blipFill>
          <a:blip r:embed="rId2"/>
          <a:stretch>
            <a:fillRect/>
          </a:stretch>
        </p:blipFill>
        <p:spPr>
          <a:xfrm>
            <a:off x="480462" y="112971"/>
            <a:ext cx="1433006" cy="858913"/>
          </a:xfrm>
          <a:prstGeom prst="rect">
            <a:avLst/>
          </a:prstGeom>
        </p:spPr>
      </p:pic>
    </p:spTree>
    <p:extLst>
      <p:ext uri="{BB962C8B-B14F-4D97-AF65-F5344CB8AC3E}">
        <p14:creationId xmlns:p14="http://schemas.microsoft.com/office/powerpoint/2010/main" val="3845880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_text on right">
    <p:bg>
      <p:bgPr>
        <a:solidFill>
          <a:srgbClr val="003E60"/>
        </a:solidFill>
        <a:effectLst/>
      </p:bgPr>
    </p:bg>
    <p:spTree>
      <p:nvGrpSpPr>
        <p:cNvPr id="1" name=""/>
        <p:cNvGrpSpPr/>
        <p:nvPr/>
      </p:nvGrpSpPr>
      <p:grpSpPr>
        <a:xfrm>
          <a:off x="0" y="0"/>
          <a:ext cx="0" cy="0"/>
          <a:chOff x="0" y="0"/>
          <a:chExt cx="0" cy="0"/>
        </a:xfrm>
      </p:grpSpPr>
      <p:sp>
        <p:nvSpPr>
          <p:cNvPr id="11" name="Text Placeholder 23">
            <a:extLst>
              <a:ext uri="{FF2B5EF4-FFF2-40B4-BE49-F238E27FC236}">
                <a16:creationId xmlns:a16="http://schemas.microsoft.com/office/drawing/2014/main" id="{793BE891-C998-C44F-8DD4-417B037E7308}"/>
              </a:ext>
            </a:extLst>
          </p:cNvPr>
          <p:cNvSpPr>
            <a:spLocks noGrp="1"/>
          </p:cNvSpPr>
          <p:nvPr>
            <p:ph type="body" sz="quarter" idx="19" hasCustomPrompt="1"/>
          </p:nvPr>
        </p:nvSpPr>
        <p:spPr>
          <a:xfrm>
            <a:off x="3023962" y="1956463"/>
            <a:ext cx="5735410" cy="358775"/>
          </a:xfrm>
          <a:prstGeom prst="rect">
            <a:avLst/>
          </a:prstGeom>
        </p:spPr>
        <p:txBody>
          <a:bodyPr>
            <a:normAutofit/>
          </a:bodyPr>
          <a:lstStyle>
            <a:lvl1pPr marL="0" indent="0">
              <a:buNone/>
              <a:defRPr sz="1600" b="0" i="0">
                <a:solidFill>
                  <a:schemeClr val="bg1"/>
                </a:solidFill>
                <a:latin typeface="Source Sans Pro Semibold" panose="020B0603030403020204" pitchFamily="34" charset="0"/>
                <a:cs typeface="Arial" panose="020B0604020202020204" pitchFamily="34" charset="0"/>
              </a:defRPr>
            </a:lvl1pPr>
          </a:lstStyle>
          <a:p>
            <a:pPr lvl="0"/>
            <a:r>
              <a:rPr lang="en-GB"/>
              <a:t>Click to add subtitle</a:t>
            </a:r>
            <a:endParaRPr lang="en-US"/>
          </a:p>
        </p:txBody>
      </p:sp>
      <p:sp>
        <p:nvSpPr>
          <p:cNvPr id="2" name="Text Placeholder 4">
            <a:extLst>
              <a:ext uri="{FF2B5EF4-FFF2-40B4-BE49-F238E27FC236}">
                <a16:creationId xmlns:a16="http://schemas.microsoft.com/office/drawing/2014/main" id="{D73D6791-9711-B761-C2A6-147270E47440}"/>
              </a:ext>
            </a:extLst>
          </p:cNvPr>
          <p:cNvSpPr>
            <a:spLocks noGrp="1"/>
          </p:cNvSpPr>
          <p:nvPr>
            <p:ph type="body" sz="quarter" idx="13" hasCustomPrompt="1"/>
          </p:nvPr>
        </p:nvSpPr>
        <p:spPr>
          <a:xfrm>
            <a:off x="3023601" y="2384145"/>
            <a:ext cx="5735411" cy="1592769"/>
          </a:xfrm>
          <a:prstGeom prst="rect">
            <a:avLst/>
          </a:prstGeom>
        </p:spPr>
        <p:txBody>
          <a:bodyPr>
            <a:noAutofit/>
          </a:bodyPr>
          <a:lstStyle>
            <a:lvl1pPr marL="0" indent="0" algn="l">
              <a:lnSpc>
                <a:spcPts val="4000"/>
              </a:lnSpc>
              <a:buNone/>
              <a:defRPr sz="3750" b="1">
                <a:solidFill>
                  <a:srgbClr val="EAECED"/>
                </a:solidFill>
              </a:defRPr>
            </a:lvl1pPr>
          </a:lstStyle>
          <a:p>
            <a:pPr lvl="0"/>
            <a:r>
              <a:rPr lang="en-GB"/>
              <a:t>Click to add text</a:t>
            </a:r>
          </a:p>
        </p:txBody>
      </p:sp>
      <p:sp>
        <p:nvSpPr>
          <p:cNvPr id="3" name="Text Placeholder 4">
            <a:extLst>
              <a:ext uri="{FF2B5EF4-FFF2-40B4-BE49-F238E27FC236}">
                <a16:creationId xmlns:a16="http://schemas.microsoft.com/office/drawing/2014/main" id="{4BD9905D-755D-96F2-78A7-85163667402B}"/>
              </a:ext>
            </a:extLst>
          </p:cNvPr>
          <p:cNvSpPr>
            <a:spLocks noGrp="1"/>
          </p:cNvSpPr>
          <p:nvPr>
            <p:ph type="body" sz="quarter" idx="20" hasCustomPrompt="1"/>
          </p:nvPr>
        </p:nvSpPr>
        <p:spPr>
          <a:xfrm>
            <a:off x="3023599" y="4330486"/>
            <a:ext cx="5735410" cy="368896"/>
          </a:xfrm>
          <a:prstGeom prst="rect">
            <a:avLst/>
          </a:prstGeom>
        </p:spPr>
        <p:txBody>
          <a:bodyPr>
            <a:noAutofit/>
          </a:bodyPr>
          <a:lstStyle>
            <a:lvl1pPr marL="0" indent="0" algn="l">
              <a:buNone/>
              <a:defRPr sz="1350" b="0" i="0" baseline="0">
                <a:solidFill>
                  <a:schemeClr val="bg1">
                    <a:lumMod val="65000"/>
                  </a:schemeClr>
                </a:solidFill>
                <a:latin typeface="Source Sans Pro Semibold" panose="020B0603030403020204" pitchFamily="34" charset="0"/>
                <a:ea typeface="Source Sans Pro Semibold" panose="020B0603030403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sp>
        <p:nvSpPr>
          <p:cNvPr id="4" name="Rectangle 3">
            <a:extLst>
              <a:ext uri="{FF2B5EF4-FFF2-40B4-BE49-F238E27FC236}">
                <a16:creationId xmlns:a16="http://schemas.microsoft.com/office/drawing/2014/main" id="{A4C6E38C-4938-60C3-2BA6-6AE4122D9712}"/>
              </a:ext>
            </a:extLst>
          </p:cNvPr>
          <p:cNvSpPr/>
          <p:nvPr userDrawn="1"/>
        </p:nvSpPr>
        <p:spPr>
          <a:xfrm>
            <a:off x="3136605" y="5087632"/>
            <a:ext cx="6007395" cy="7177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4181007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column text on white">
    <p:bg>
      <p:bgPr>
        <a:solidFill>
          <a:schemeClr val="bg1"/>
        </a:solidFill>
        <a:effectLst/>
      </p:bgPr>
    </p:bg>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966F452A-D209-3145-B9E5-418684C85786}"/>
              </a:ext>
            </a:extLst>
          </p:cNvPr>
          <p:cNvSpPr>
            <a:spLocks noGrp="1"/>
          </p:cNvSpPr>
          <p:nvPr>
            <p:ph type="title" hasCustomPrompt="1"/>
          </p:nvPr>
        </p:nvSpPr>
        <p:spPr>
          <a:xfrm>
            <a:off x="543923" y="694533"/>
            <a:ext cx="7971766" cy="379161"/>
          </a:xfrm>
          <a:prstGeom prst="rect">
            <a:avLst/>
          </a:prstGeom>
        </p:spPr>
        <p:txBody>
          <a:bodyPr>
            <a:noAutofit/>
          </a:bodyPr>
          <a:lstStyle>
            <a:lvl1pPr>
              <a:defRPr sz="3000" b="0"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22" name="Text Placeholder 21">
            <a:extLst>
              <a:ext uri="{FF2B5EF4-FFF2-40B4-BE49-F238E27FC236}">
                <a16:creationId xmlns:a16="http://schemas.microsoft.com/office/drawing/2014/main" id="{424A0A90-0190-8845-8B51-BBF8FB888DD6}"/>
              </a:ext>
            </a:extLst>
          </p:cNvPr>
          <p:cNvSpPr>
            <a:spLocks noGrp="1"/>
          </p:cNvSpPr>
          <p:nvPr>
            <p:ph type="body" sz="quarter" idx="20" hasCustomPrompt="1"/>
          </p:nvPr>
        </p:nvSpPr>
        <p:spPr>
          <a:xfrm>
            <a:off x="542925" y="1095451"/>
            <a:ext cx="7972425" cy="260350"/>
          </a:xfrm>
          <a:prstGeom prst="rect">
            <a:avLst/>
          </a:prstGeom>
        </p:spPr>
        <p:txBody>
          <a:bodyPr>
            <a:noAutofit/>
          </a:bodyPr>
          <a:lstStyle>
            <a:lvl1pPr marL="0" indent="0">
              <a:buNone/>
              <a:defRPr b="1"/>
            </a:lvl1pPr>
          </a:lstStyle>
          <a:p>
            <a:pPr lvl="0"/>
            <a:r>
              <a:rPr lang="en-GB"/>
              <a:t>Click to add subtitle</a:t>
            </a:r>
          </a:p>
        </p:txBody>
      </p:sp>
      <p:sp>
        <p:nvSpPr>
          <p:cNvPr id="7" name="Slide Number Placeholder 7">
            <a:extLst>
              <a:ext uri="{FF2B5EF4-FFF2-40B4-BE49-F238E27FC236}">
                <a16:creationId xmlns:a16="http://schemas.microsoft.com/office/drawing/2014/main" id="{ED590F41-6246-E941-AA78-A83304293432}"/>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4" name="Text Placeholder 23">
            <a:extLst>
              <a:ext uri="{FF2B5EF4-FFF2-40B4-BE49-F238E27FC236}">
                <a16:creationId xmlns:a16="http://schemas.microsoft.com/office/drawing/2014/main" id="{F4501DD9-80C5-1BB6-61BB-D4D43FCAFE7A}"/>
              </a:ext>
            </a:extLst>
          </p:cNvPr>
          <p:cNvSpPr>
            <a:spLocks noGrp="1"/>
          </p:cNvSpPr>
          <p:nvPr>
            <p:ph type="body" sz="quarter" idx="21" hasCustomPrompt="1"/>
          </p:nvPr>
        </p:nvSpPr>
        <p:spPr>
          <a:xfrm>
            <a:off x="542925" y="1509196"/>
            <a:ext cx="7972425" cy="3024909"/>
          </a:xfrm>
          <a:prstGeom prst="rect">
            <a:avLst/>
          </a:prstGeom>
        </p:spPr>
        <p:txBody>
          <a:bodyPr numCol="1" spcCol="180000">
            <a:noAutofit/>
          </a:bodyPr>
          <a:lstStyle>
            <a:lvl1pPr marL="0" indent="0">
              <a:lnSpc>
                <a:spcPts val="2300"/>
              </a:lnSpc>
              <a:spcAft>
                <a:spcPts val="300"/>
              </a:spcAft>
              <a:buFont typeface="Arial" panose="020B0604020202020204" pitchFamily="34" charset="0"/>
              <a:buNone/>
              <a:defRPr/>
            </a:lvl1pPr>
          </a:lstStyle>
          <a:p>
            <a:pPr lvl="0"/>
            <a:r>
              <a:rPr lang="en-GB"/>
              <a:t>Click to add single column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t>
            </a:r>
            <a:r>
              <a:rPr lang="en-GB" err="1"/>
              <a:t>risus</a:t>
            </a:r>
            <a:r>
              <a:rPr lang="en-GB"/>
              <a:t> </a:t>
            </a:r>
            <a:r>
              <a:rPr lang="en-GB" err="1"/>
              <a:t>viverra</a:t>
            </a:r>
            <a:r>
              <a:rPr lang="en-GB"/>
              <a:t> </a:t>
            </a:r>
            <a:r>
              <a:rPr lang="en-GB" err="1"/>
              <a:t>adipiscing</a:t>
            </a:r>
            <a:r>
              <a:rPr lang="en-GB"/>
              <a:t> at in </a:t>
            </a:r>
            <a:r>
              <a:rPr lang="en-GB" err="1"/>
              <a:t>tellus</a:t>
            </a:r>
            <a:r>
              <a:rPr lang="en-GB"/>
              <a:t> integer </a:t>
            </a:r>
            <a:r>
              <a:rPr lang="en-GB" err="1"/>
              <a:t>feugiat</a:t>
            </a:r>
            <a:r>
              <a:rPr lang="en-GB"/>
              <a:t>. Felis </a:t>
            </a:r>
            <a:r>
              <a:rPr lang="en-GB" err="1"/>
              <a:t>eget</a:t>
            </a:r>
            <a:r>
              <a:rPr lang="en-GB"/>
              <a:t> </a:t>
            </a:r>
            <a:r>
              <a:rPr lang="en-GB" err="1"/>
              <a:t>velit</a:t>
            </a:r>
            <a:r>
              <a:rPr lang="en-GB"/>
              <a:t> </a:t>
            </a:r>
            <a:r>
              <a:rPr lang="en-GB" err="1"/>
              <a:t>aliquet</a:t>
            </a:r>
            <a:r>
              <a:rPr lang="en-GB"/>
              <a:t> </a:t>
            </a:r>
            <a:r>
              <a:rPr lang="en-GB" err="1"/>
              <a:t>sagittis</a:t>
            </a:r>
            <a:r>
              <a:rPr lang="en-GB"/>
              <a:t> id.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Tortor</a:t>
            </a:r>
            <a:r>
              <a:rPr lang="en-GB"/>
              <a:t> </a:t>
            </a:r>
            <a:r>
              <a:rPr lang="en-GB" err="1"/>
              <a:t>aliquam</a:t>
            </a:r>
            <a:r>
              <a:rPr lang="en-GB"/>
              <a:t> </a:t>
            </a:r>
            <a:r>
              <a:rPr lang="en-GB" err="1"/>
              <a:t>nulla</a:t>
            </a:r>
            <a:r>
              <a:rPr lang="en-GB"/>
              <a:t> </a:t>
            </a:r>
            <a:r>
              <a:rPr lang="en-GB" err="1"/>
              <a:t>facilisi</a:t>
            </a:r>
            <a:r>
              <a:rPr lang="en-GB"/>
              <a:t> </a:t>
            </a:r>
            <a:r>
              <a:rPr lang="en-GB" err="1"/>
              <a:t>cras</a:t>
            </a:r>
            <a:r>
              <a:rPr lang="en-GB"/>
              <a:t> fermentum. </a:t>
            </a:r>
            <a:r>
              <a:rPr lang="en-GB" err="1"/>
              <a:t>Malesuada</a:t>
            </a:r>
            <a:r>
              <a:rPr lang="en-GB"/>
              <a:t> </a:t>
            </a:r>
            <a:r>
              <a:rPr lang="en-GB" err="1"/>
              <a:t>nunc</a:t>
            </a:r>
            <a:r>
              <a:rPr lang="en-GB"/>
              <a:t> </a:t>
            </a:r>
            <a:r>
              <a:rPr lang="en-GB" err="1"/>
              <a:t>vel</a:t>
            </a:r>
            <a:r>
              <a:rPr lang="en-GB"/>
              <a:t> </a:t>
            </a:r>
            <a:r>
              <a:rPr lang="en-GB" err="1"/>
              <a:t>risus</a:t>
            </a:r>
            <a:r>
              <a:rPr lang="en-GB"/>
              <a:t> </a:t>
            </a:r>
            <a:r>
              <a:rPr lang="en-GB" err="1"/>
              <a:t>commodo</a:t>
            </a:r>
            <a:r>
              <a:rPr lang="en-GB"/>
              <a:t> </a:t>
            </a:r>
            <a:r>
              <a:rPr lang="en-GB" err="1"/>
              <a:t>viverra</a:t>
            </a:r>
            <a:r>
              <a:rPr lang="en-GB"/>
              <a:t> </a:t>
            </a:r>
            <a:r>
              <a:rPr lang="en-GB" err="1"/>
              <a:t>maecenas</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 Fermentum dui </a:t>
            </a:r>
            <a:r>
              <a:rPr lang="en-GB" err="1"/>
              <a:t>faucibus</a:t>
            </a:r>
            <a:r>
              <a:rPr lang="en-GB"/>
              <a:t> in </a:t>
            </a:r>
            <a:r>
              <a:rPr lang="en-GB" err="1"/>
              <a:t>ornare</a:t>
            </a:r>
            <a:r>
              <a:rPr lang="en-GB"/>
              <a:t> </a:t>
            </a:r>
            <a:r>
              <a:rPr lang="en-GB" err="1"/>
              <a:t>quam</a:t>
            </a:r>
            <a:r>
              <a:rPr lang="en-GB"/>
              <a:t> </a:t>
            </a:r>
            <a:r>
              <a:rPr lang="en-GB" err="1"/>
              <a:t>viverra</a:t>
            </a:r>
            <a:r>
              <a:rPr lang="en-GB"/>
              <a:t>.</a:t>
            </a:r>
          </a:p>
          <a:p>
            <a:pPr lvl="0"/>
            <a:endParaRPr lang="en-GB"/>
          </a:p>
        </p:txBody>
      </p:sp>
      <p:sp>
        <p:nvSpPr>
          <p:cNvPr id="5" name="Rectangle 4">
            <a:extLst>
              <a:ext uri="{FF2B5EF4-FFF2-40B4-BE49-F238E27FC236}">
                <a16:creationId xmlns:a16="http://schemas.microsoft.com/office/drawing/2014/main" id="{7287AB96-42FD-5DF1-6E07-C785DA185518}"/>
              </a:ext>
            </a:extLst>
          </p:cNvPr>
          <p:cNvSpPr/>
          <p:nvPr userDrawn="1"/>
        </p:nvSpPr>
        <p:spPr>
          <a:xfrm>
            <a:off x="542925" y="5087632"/>
            <a:ext cx="8601075" cy="7177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202455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1"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28650" y="4767264"/>
            <a:ext cx="5486401" cy="273844"/>
          </a:xfrm>
          <a:prstGeom prst="rect">
            <a:avLst/>
          </a:prstGeom>
        </p:spPr>
        <p:txBody>
          <a:bodyPr vert="horz" lIns="91440" tIns="45720" rIns="91440" bIns="45720" rtlCol="0" anchor="ctr"/>
          <a:lstStyle>
            <a:lvl1pPr algn="ctr">
              <a:defRPr sz="900" b="0" i="0">
                <a:solidFill>
                  <a:schemeClr val="tx1">
                    <a:tint val="75000"/>
                  </a:schemeClr>
                </a:solidFill>
                <a:latin typeface="Source Sans Pro Bold"/>
                <a:ea typeface="Source Sans Pro Bold"/>
                <a:cs typeface="Arial" panose="020B0604020202020204" pitchFamily="34" charset="0"/>
              </a:defRPr>
            </a:lvl1pPr>
          </a:lstStyle>
          <a:p>
            <a:endParaRPr lang="en-US"/>
          </a:p>
        </p:txBody>
      </p:sp>
      <p:sp>
        <p:nvSpPr>
          <p:cNvPr id="7" name="Title Placeholder 6">
            <a:extLst>
              <a:ext uri="{FF2B5EF4-FFF2-40B4-BE49-F238E27FC236}">
                <a16:creationId xmlns:a16="http://schemas.microsoft.com/office/drawing/2014/main" id="{511E7907-00B2-9242-A4A2-7F4EEFCF39D3}"/>
              </a:ext>
            </a:extLst>
          </p:cNvPr>
          <p:cNvSpPr>
            <a:spLocks noGrp="1"/>
          </p:cNvSpPr>
          <p:nvPr>
            <p:ph type="title"/>
          </p:nvPr>
        </p:nvSpPr>
        <p:spPr>
          <a:xfrm>
            <a:off x="628651" y="273845"/>
            <a:ext cx="7886700" cy="993599"/>
          </a:xfrm>
          <a:prstGeom prst="rect">
            <a:avLst/>
          </a:prstGeom>
        </p:spPr>
        <p:txBody>
          <a:bodyPr vert="horz" lIns="91440" tIns="45720" rIns="91440" bIns="45720" rtlCol="0" anchor="ctr">
            <a:noAutofit/>
          </a:bodyPr>
          <a:lstStyle/>
          <a:p>
            <a:r>
              <a:rPr lang="en-US"/>
              <a:t>Click to edit Master title style</a:t>
            </a:r>
          </a:p>
        </p:txBody>
      </p:sp>
      <p:sp>
        <p:nvSpPr>
          <p:cNvPr id="6" name="Slide Number Placeholder 7">
            <a:extLst>
              <a:ext uri="{FF2B5EF4-FFF2-40B4-BE49-F238E27FC236}">
                <a16:creationId xmlns:a16="http://schemas.microsoft.com/office/drawing/2014/main" id="{732F2C2C-44BE-2648-9DA0-E8064109C893}"/>
              </a:ext>
            </a:extLst>
          </p:cNvPr>
          <p:cNvSpPr>
            <a:spLocks noGrp="1"/>
          </p:cNvSpPr>
          <p:nvPr>
            <p:ph type="sldNum" sz="quarter" idx="4"/>
          </p:nvPr>
        </p:nvSpPr>
        <p:spPr>
          <a:xfrm>
            <a:off x="6845538" y="4768200"/>
            <a:ext cx="2057400" cy="273844"/>
          </a:xfrm>
          <a:prstGeom prst="rect">
            <a:avLst/>
          </a:prstGeom>
        </p:spPr>
        <p:txBody>
          <a:bodyPr vert="horz" lIns="91440" tIns="45720" rIns="91440" bIns="45720" rtlCol="0" anchor="ctr"/>
          <a:lstStyle>
            <a:lvl1pPr algn="r">
              <a:defRPr sz="900" b="0" i="0">
                <a:solidFill>
                  <a:schemeClr val="bg1">
                    <a:lumMod val="65000"/>
                  </a:schemeClr>
                </a:solidFill>
                <a:latin typeface="Source Sans Pro Bold"/>
              </a:defRPr>
            </a:lvl1pPr>
          </a:lstStyle>
          <a:p>
            <a:fld id="{9445717F-2858-4043-A9CA-B2273EB60975}" type="slidenum">
              <a:rPr lang="en-US" smtClean="0"/>
              <a:pPr/>
              <a:t>‹#›</a:t>
            </a:fld>
            <a:endParaRPr lang="en-US"/>
          </a:p>
        </p:txBody>
      </p:sp>
    </p:spTree>
    <p:extLst>
      <p:ext uri="{BB962C8B-B14F-4D97-AF65-F5344CB8AC3E}">
        <p14:creationId xmlns:p14="http://schemas.microsoft.com/office/powerpoint/2010/main" val="3217943478"/>
      </p:ext>
    </p:extLst>
  </p:cSld>
  <p:clrMap bg1="lt1" tx1="dk1" bg2="lt2" tx2="dk2" accent1="accent1" accent2="accent2" accent3="accent3" accent4="accent4" accent5="accent5" accent6="accent6" hlink="hlink" folHlink="folHlink"/>
  <p:sldLayoutIdLst>
    <p:sldLayoutId id="2147483685" r:id="rId1"/>
    <p:sldLayoutId id="2147483726" r:id="rId2"/>
    <p:sldLayoutId id="2147483721" r:id="rId3"/>
    <p:sldLayoutId id="2147483701" r:id="rId4"/>
    <p:sldLayoutId id="2147483739" r:id="rId5"/>
    <p:sldLayoutId id="2147483703" r:id="rId6"/>
    <p:sldLayoutId id="2147483704" r:id="rId7"/>
    <p:sldLayoutId id="2147483736" r:id="rId8"/>
    <p:sldLayoutId id="2147483715" r:id="rId9"/>
    <p:sldLayoutId id="2147483737" r:id="rId10"/>
    <p:sldLayoutId id="2147483699" r:id="rId11"/>
    <p:sldLayoutId id="2147483705" r:id="rId12"/>
    <p:sldLayoutId id="2147483700" r:id="rId13"/>
    <p:sldLayoutId id="2147483711" r:id="rId14"/>
    <p:sldLayoutId id="2147483718" r:id="rId15"/>
    <p:sldLayoutId id="2147483740" r:id="rId16"/>
    <p:sldLayoutId id="2147483723" r:id="rId17"/>
    <p:sldLayoutId id="2147483741" r:id="rId18"/>
    <p:sldLayoutId id="2147483716" r:id="rId19"/>
    <p:sldLayoutId id="2147483738" r:id="rId20"/>
    <p:sldLayoutId id="2147483695" r:id="rId21"/>
    <p:sldLayoutId id="2147483686" r:id="rId22"/>
    <p:sldLayoutId id="2147483698" r:id="rId23"/>
    <p:sldLayoutId id="2147483694" r:id="rId24"/>
    <p:sldLayoutId id="2147483702" r:id="rId25"/>
  </p:sldLayoutIdLst>
  <p:hf sldNum="0" hdr="0" ftr="0" dt="0"/>
  <p:txStyles>
    <p:titleStyle>
      <a:lvl1pPr algn="l" defTabSz="685800" rtl="0" eaLnBrk="1" latinLnBrk="0" hangingPunct="1">
        <a:lnSpc>
          <a:spcPct val="90000"/>
        </a:lnSpc>
        <a:spcBef>
          <a:spcPct val="0"/>
        </a:spcBef>
        <a:buNone/>
        <a:defRPr sz="3300" b="1" i="0" kern="1200" baseline="0">
          <a:solidFill>
            <a:srgbClr val="0A395B"/>
          </a:solidFill>
          <a:latin typeface="Source Sans Pro Semibold" panose="020B0603030403020204" pitchFamily="34" charset="0"/>
          <a:ea typeface="Source Sans Pro Semibold" panose="020B0603030403020204" pitchFamily="34" charset="0"/>
          <a:cs typeface="Arial" panose="020B0604020202020204" pitchFamily="34" charset="0"/>
        </a:defRPr>
      </a:lvl1pPr>
    </p:titleStyle>
    <p:bodyStyle>
      <a:lvl1pPr marL="0" indent="0" algn="l" defTabSz="685800" rtl="0" eaLnBrk="1" latinLnBrk="0" hangingPunct="1">
        <a:lnSpc>
          <a:spcPts val="2200"/>
        </a:lnSpc>
        <a:spcBef>
          <a:spcPts val="0"/>
        </a:spcBef>
        <a:spcAft>
          <a:spcPts val="200"/>
        </a:spcAft>
        <a:buFont typeface="Arial" panose="020B0604020202020204" pitchFamily="34" charset="0"/>
        <a:buNone/>
        <a:defRPr sz="1700"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1pPr>
      <a:lvl2pPr marL="144975" indent="-144000" algn="l" defTabSz="685800" rtl="0" eaLnBrk="1" latinLnBrk="0" hangingPunct="1">
        <a:lnSpc>
          <a:spcPts val="1900"/>
        </a:lnSpc>
        <a:spcBef>
          <a:spcPts val="100"/>
        </a:spcBef>
        <a:spcAft>
          <a:spcPts val="100"/>
        </a:spcAft>
        <a:buFont typeface="Arial" panose="020B0604020202020204" pitchFamily="34" charset="0"/>
        <a:buChar char="•"/>
        <a:tabLst/>
        <a:defRPr sz="1600"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2pPr>
      <a:lvl3pPr marL="288000" indent="-144000" algn="l" defTabSz="685800" rtl="0" eaLnBrk="1" latinLnBrk="0" hangingPunct="1">
        <a:lnSpc>
          <a:spcPct val="90000"/>
        </a:lnSpc>
        <a:spcBef>
          <a:spcPts val="375"/>
        </a:spcBef>
        <a:buFont typeface="Arial" panose="020B0604020202020204" pitchFamily="34" charset="0"/>
        <a:buChar char="•"/>
        <a:defRPr sz="1100" b="0" i="0" kern="1200" baseline="0">
          <a:solidFill>
            <a:schemeClr val="tx1">
              <a:lumMod val="65000"/>
              <a:lumOff val="35000"/>
            </a:schemeClr>
          </a:solidFill>
          <a:latin typeface="Source Sans Pro" panose="020B0503030403020204" pitchFamily="34" charset="0"/>
          <a:ea typeface="+mn-ea"/>
          <a:cs typeface="Arial" panose="020B0604020202020204" pitchFamily="34" charset="0"/>
        </a:defRPr>
      </a:lvl3pPr>
      <a:lvl4pPr marL="432000" indent="-144000" algn="l" defTabSz="685800" rtl="0" eaLnBrk="1" latinLnBrk="0" hangingPunct="1">
        <a:lnSpc>
          <a:spcPct val="90000"/>
        </a:lnSpc>
        <a:spcBef>
          <a:spcPts val="375"/>
        </a:spcBef>
        <a:buFont typeface="Arial" panose="020B0604020202020204" pitchFamily="34" charset="0"/>
        <a:buChar char="•"/>
        <a:defRPr sz="1300" b="0" i="0" kern="1200" baseline="0">
          <a:solidFill>
            <a:schemeClr val="tx1">
              <a:lumMod val="65000"/>
              <a:lumOff val="35000"/>
            </a:schemeClr>
          </a:solidFill>
          <a:latin typeface="Source Sans Pro Semibold" panose="020B0603030403020204" pitchFamily="34" charset="0"/>
          <a:ea typeface="+mn-ea"/>
          <a:cs typeface="Arial" panose="020B0604020202020204" pitchFamily="34" charset="0"/>
        </a:defRPr>
      </a:lvl4pPr>
      <a:lvl5pPr marL="576000" indent="-144000" algn="l" defTabSz="685800" rtl="0" eaLnBrk="1" latinLnBrk="0" hangingPunct="1">
        <a:lnSpc>
          <a:spcPct val="90000"/>
        </a:lnSpc>
        <a:spcBef>
          <a:spcPts val="375"/>
        </a:spcBef>
        <a:buFont typeface="Arial" panose="020B0604020202020204" pitchFamily="34" charset="0"/>
        <a:buChar char="•"/>
        <a:defRPr sz="1000" b="0" i="0" kern="1200" cap="all" baseline="0">
          <a:solidFill>
            <a:schemeClr val="tx1">
              <a:lumMod val="65000"/>
              <a:lumOff val="35000"/>
            </a:schemeClr>
          </a:solidFill>
          <a:latin typeface="Source Sans Pro" panose="020B0503030403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3B_F5559E1.xml"/><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49_BE5AE82E.xm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3F_F5559E1.xml"/><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34_F5559E1.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97F2EA-9341-31DD-8AFA-8C3C71189163}"/>
              </a:ext>
            </a:extLst>
          </p:cNvPr>
          <p:cNvSpPr>
            <a:spLocks noGrp="1"/>
          </p:cNvSpPr>
          <p:nvPr>
            <p:ph type="body" sz="quarter" idx="15"/>
          </p:nvPr>
        </p:nvSpPr>
        <p:spPr>
          <a:xfrm>
            <a:off x="1087721" y="4374377"/>
            <a:ext cx="6968558" cy="368896"/>
          </a:xfrm>
        </p:spPr>
        <p:txBody>
          <a:bodyPr/>
          <a:lstStyle/>
          <a:p>
            <a:r>
              <a:t>Flood </a:t>
            </a:r>
            <a:r>
              <a:rPr lang="en-NZ"/>
              <a:t>Protection</a:t>
            </a:r>
            <a:r>
              <a:t>, </a:t>
            </a:r>
            <a:r>
              <a:rPr lang="en-NZ"/>
              <a:t>L</a:t>
            </a:r>
            <a:r>
              <a:t>and </a:t>
            </a:r>
            <a:r>
              <a:rPr lang="en-NZ"/>
              <a:t>D</a:t>
            </a:r>
            <a:r>
              <a:rPr err="1"/>
              <a:t>rainage</a:t>
            </a:r>
            <a:r>
              <a:t> and </a:t>
            </a:r>
            <a:r>
              <a:rPr lang="en-NZ"/>
              <a:t>R</a:t>
            </a:r>
            <a:r>
              <a:rPr err="1"/>
              <a:t>iver</a:t>
            </a:r>
            <a:r>
              <a:t> </a:t>
            </a:r>
            <a:r>
              <a:rPr lang="en-NZ"/>
              <a:t>M</a:t>
            </a:r>
            <a:r>
              <a:rPr err="1"/>
              <a:t>anagement</a:t>
            </a:r>
            <a:endParaRPr lang="en-US"/>
          </a:p>
        </p:txBody>
      </p:sp>
      <p:sp>
        <p:nvSpPr>
          <p:cNvPr id="3" name="Text Placeholder 2">
            <a:extLst>
              <a:ext uri="{FF2B5EF4-FFF2-40B4-BE49-F238E27FC236}">
                <a16:creationId xmlns:a16="http://schemas.microsoft.com/office/drawing/2014/main" id="{870F87BA-AD65-428D-AACD-ADB312A16D72}"/>
              </a:ext>
            </a:extLst>
          </p:cNvPr>
          <p:cNvSpPr>
            <a:spLocks noGrp="1"/>
          </p:cNvSpPr>
          <p:nvPr>
            <p:ph type="body" sz="quarter" idx="16"/>
          </p:nvPr>
        </p:nvSpPr>
        <p:spPr/>
        <p:txBody>
          <a:bodyPr>
            <a:normAutofit/>
          </a:bodyPr>
          <a:lstStyle/>
          <a:p>
            <a:r>
              <a:rPr dirty="0"/>
              <a:t>Council Workshop </a:t>
            </a:r>
            <a:r>
              <a:rPr lang="en-NZ" dirty="0"/>
              <a:t>27 </a:t>
            </a:r>
            <a:r>
              <a:rPr dirty="0"/>
              <a:t>August 2026</a:t>
            </a:r>
            <a:endParaRPr lang="en-US" dirty="0">
              <a:solidFill>
                <a:srgbClr val="F9C000"/>
              </a:solidFill>
            </a:endParaRPr>
          </a:p>
        </p:txBody>
      </p:sp>
      <p:sp>
        <p:nvSpPr>
          <p:cNvPr id="4" name="Text Placeholder 3">
            <a:extLst>
              <a:ext uri="{FF2B5EF4-FFF2-40B4-BE49-F238E27FC236}">
                <a16:creationId xmlns:a16="http://schemas.microsoft.com/office/drawing/2014/main" id="{514691D8-1995-D266-076C-0B5ED9AC2FD7}"/>
              </a:ext>
            </a:extLst>
          </p:cNvPr>
          <p:cNvSpPr>
            <a:spLocks noGrp="1"/>
          </p:cNvSpPr>
          <p:nvPr>
            <p:ph type="body" sz="quarter" idx="13"/>
          </p:nvPr>
        </p:nvSpPr>
        <p:spPr>
          <a:xfrm>
            <a:off x="1056554" y="2458276"/>
            <a:ext cx="6968919" cy="498304"/>
          </a:xfrm>
        </p:spPr>
        <p:txBody>
          <a:bodyPr/>
          <a:lstStyle/>
          <a:p>
            <a:r>
              <a:t>Infrastructure Strategy Review</a:t>
            </a:r>
          </a:p>
        </p:txBody>
      </p:sp>
      <p:sp>
        <p:nvSpPr>
          <p:cNvPr id="6" name="Text Placeholder 1">
            <a:extLst>
              <a:ext uri="{FF2B5EF4-FFF2-40B4-BE49-F238E27FC236}">
                <a16:creationId xmlns:a16="http://schemas.microsoft.com/office/drawing/2014/main" id="{A5BB198B-DEE0-66D3-D1C8-42C4DEF85719}"/>
              </a:ext>
            </a:extLst>
          </p:cNvPr>
          <p:cNvSpPr txBox="1">
            <a:spLocks/>
          </p:cNvSpPr>
          <p:nvPr/>
        </p:nvSpPr>
        <p:spPr>
          <a:xfrm>
            <a:off x="1056554" y="3099618"/>
            <a:ext cx="6968558" cy="368896"/>
          </a:xfrm>
          <a:prstGeom prst="rect">
            <a:avLst/>
          </a:prstGeom>
        </p:spPr>
        <p:txBody>
          <a:bodyPr vert="horz" lIns="91440" tIns="45720" rIns="91440" bIns="45720" rtlCol="0">
            <a:noAutofit/>
          </a:bodyPr>
          <a:lstStyle>
            <a:lvl1pPr marL="0" indent="0" algn="l" defTabSz="685800" rtl="0" eaLnBrk="1" latinLnBrk="0" hangingPunct="1">
              <a:lnSpc>
                <a:spcPts val="2200"/>
              </a:lnSpc>
              <a:spcBef>
                <a:spcPts val="0"/>
              </a:spcBef>
              <a:spcAft>
                <a:spcPts val="200"/>
              </a:spcAft>
              <a:buFont typeface="Arial" panose="020B0604020202020204" pitchFamily="34" charset="0"/>
              <a:buNone/>
              <a:defRPr sz="1350" b="0" i="0" kern="1200" baseline="0">
                <a:solidFill>
                  <a:schemeClr val="bg1">
                    <a:lumMod val="65000"/>
                  </a:schemeClr>
                </a:solidFill>
                <a:latin typeface="Source Sans Pro Semibold" panose="020B0603030403020204" pitchFamily="34" charset="0"/>
                <a:ea typeface="Arial" panose="020B0606030504020204" pitchFamily="34" charset="0"/>
                <a:cs typeface="Arial" panose="020B0604020202020204" pitchFamily="34" charset="0"/>
              </a:defRPr>
            </a:lvl1pPr>
            <a:lvl2pPr marL="144975" indent="-144000" algn="l" defTabSz="685800" rtl="0" eaLnBrk="1" latinLnBrk="0" hangingPunct="1">
              <a:lnSpc>
                <a:spcPts val="1900"/>
              </a:lnSpc>
              <a:spcBef>
                <a:spcPts val="100"/>
              </a:spcBef>
              <a:spcAft>
                <a:spcPts val="100"/>
              </a:spcAft>
              <a:buFont typeface="Arial" panose="020B0604020202020204" pitchFamily="34" charset="0"/>
              <a:buChar char="•"/>
              <a:tabLst/>
              <a:defRPr sz="1600" b="1" i="0" kern="1200" baseline="0">
                <a:solidFill>
                  <a:schemeClr val="tx1">
                    <a:lumMod val="65000"/>
                    <a:lumOff val="35000"/>
                  </a:schemeClr>
                </a:solidFill>
                <a:latin typeface="Arial" panose="020B0606030504020204" pitchFamily="34" charset="0"/>
                <a:ea typeface="Arial" panose="020B0606030504020204" pitchFamily="34" charset="0"/>
                <a:cs typeface="Arial" panose="020B0606030504020204" pitchFamily="34" charset="0"/>
              </a:defRPr>
            </a:lvl2pPr>
            <a:lvl3pPr marL="288000" indent="-144000" algn="l" defTabSz="685800" rtl="0" eaLnBrk="1" latinLnBrk="0" hangingPunct="1">
              <a:lnSpc>
                <a:spcPct val="90000"/>
              </a:lnSpc>
              <a:spcBef>
                <a:spcPts val="375"/>
              </a:spcBef>
              <a:buFont typeface="Arial" panose="020B0604020202020204" pitchFamily="34" charset="0"/>
              <a:buChar char="•"/>
              <a:defRPr sz="1100" b="1" i="0" kern="1200" baseline="0">
                <a:solidFill>
                  <a:schemeClr val="tx1">
                    <a:lumMod val="65000"/>
                    <a:lumOff val="35000"/>
                  </a:schemeClr>
                </a:solidFill>
                <a:latin typeface="Arial" panose="020B0606030504020204" pitchFamily="34" charset="0"/>
                <a:ea typeface="Arial" panose="020B0606030504020204" pitchFamily="34" charset="0"/>
                <a:cs typeface="Arial" panose="020B0606030504020204" pitchFamily="34" charset="0"/>
              </a:defRPr>
            </a:lvl3pPr>
            <a:lvl4pPr marL="432000" indent="-144000" algn="l" defTabSz="685800" rtl="0" eaLnBrk="1" latinLnBrk="0" hangingPunct="1">
              <a:lnSpc>
                <a:spcPct val="90000"/>
              </a:lnSpc>
              <a:spcBef>
                <a:spcPts val="375"/>
              </a:spcBef>
              <a:buFont typeface="Arial" panose="020B0604020202020204" pitchFamily="34" charset="0"/>
              <a:buChar char="•"/>
              <a:defRPr sz="1300" b="1" i="0" kern="1200" baseline="0">
                <a:solidFill>
                  <a:schemeClr val="tx1">
                    <a:lumMod val="65000"/>
                    <a:lumOff val="35000"/>
                  </a:schemeClr>
                </a:solidFill>
                <a:latin typeface="Arial" panose="020B0606030504020204" pitchFamily="34" charset="0"/>
                <a:ea typeface="Arial" panose="020B0606030504020204" pitchFamily="34" charset="0"/>
                <a:cs typeface="Arial" panose="020B0606030504020204" pitchFamily="34" charset="0"/>
              </a:defRPr>
            </a:lvl4pPr>
            <a:lvl5pPr marL="576000" indent="-144000" algn="l" defTabSz="685800" rtl="0" eaLnBrk="1" latinLnBrk="0" hangingPunct="1">
              <a:lnSpc>
                <a:spcPct val="90000"/>
              </a:lnSpc>
              <a:spcBef>
                <a:spcPts val="375"/>
              </a:spcBef>
              <a:buFont typeface="Arial" panose="020B0604020202020204" pitchFamily="34" charset="0"/>
              <a:buChar char="•"/>
              <a:defRPr sz="1000" b="1" i="0" kern="1200" cap="all" baseline="0">
                <a:solidFill>
                  <a:schemeClr val="tx1">
                    <a:lumMod val="65000"/>
                    <a:lumOff val="35000"/>
                  </a:schemeClr>
                </a:solidFill>
                <a:latin typeface="Arial" panose="020B0606030504020204" pitchFamily="34" charset="0"/>
                <a:ea typeface="Arial" panose="020B0606030504020204" pitchFamily="34" charset="0"/>
                <a:cs typeface="Arial"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NZ" i="1" dirty="0">
                <a:solidFill>
                  <a:schemeClr val="accent4"/>
                </a:solidFill>
              </a:rPr>
              <a:t>Longer-term investment for reliable, affordable and resilient schemes in a changing climate</a:t>
            </a:r>
          </a:p>
        </p:txBody>
      </p:sp>
    </p:spTree>
    <p:extLst>
      <p:ext uri="{BB962C8B-B14F-4D97-AF65-F5344CB8AC3E}">
        <p14:creationId xmlns:p14="http://schemas.microsoft.com/office/powerpoint/2010/main" val="211012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The asset portfolio at a glance</a:t>
            </a:r>
            <a:endParaRPr lang="en-US"/>
          </a:p>
        </p:txBody>
      </p:sp>
      <p:pic>
        <p:nvPicPr>
          <p:cNvPr id="6" name="Picture 5" descr="tile_floodbank.png"/>
          <p:cNvPicPr>
            <a:picLocks noChangeAspect="1"/>
          </p:cNvPicPr>
          <p:nvPr/>
        </p:nvPicPr>
        <p:blipFill>
          <a:blip r:embed="rId3"/>
          <a:stretch>
            <a:fillRect/>
          </a:stretch>
        </p:blipFill>
        <p:spPr>
          <a:xfrm>
            <a:off x="539496" y="1280160"/>
            <a:ext cx="1517904" cy="1737360"/>
          </a:xfrm>
          <a:prstGeom prst="rect">
            <a:avLst/>
          </a:prstGeom>
        </p:spPr>
      </p:pic>
      <p:sp>
        <p:nvSpPr>
          <p:cNvPr id="7" name="TextBox 6"/>
          <p:cNvSpPr txBox="1"/>
          <p:nvPr/>
        </p:nvSpPr>
        <p:spPr>
          <a:xfrm>
            <a:off x="539496" y="3108960"/>
            <a:ext cx="1517904" cy="749808"/>
          </a:xfrm>
          <a:prstGeom prst="rect">
            <a:avLst/>
          </a:prstGeom>
          <a:noFill/>
        </p:spPr>
        <p:txBody>
          <a:bodyPr wrap="square" lIns="0" tIns="0" rIns="0" bIns="0" anchor="t"/>
          <a:lstStyle/>
          <a:p>
            <a:pPr algn="l"/>
            <a:r>
              <a:rPr sz="2800">
                <a:solidFill>
                  <a:srgbClr val="0A395B"/>
                </a:solidFill>
                <a:latin typeface="Source Sans Pro Semibold"/>
              </a:rPr>
              <a:t>218 km</a:t>
            </a:r>
          </a:p>
          <a:p>
            <a:pPr algn="l">
              <a:spcBef>
                <a:spcPts val="100"/>
              </a:spcBef>
            </a:pPr>
            <a:r>
              <a:rPr sz="1400" b="1">
                <a:solidFill>
                  <a:srgbClr val="5A6771"/>
                </a:solidFill>
                <a:latin typeface="Source Sans Pro"/>
              </a:rPr>
              <a:t>Floodbanks</a:t>
            </a:r>
          </a:p>
        </p:txBody>
      </p:sp>
      <p:pic>
        <p:nvPicPr>
          <p:cNvPr id="8" name="Picture 7" descr="tile_drain.png"/>
          <p:cNvPicPr>
            <a:picLocks noChangeAspect="1"/>
          </p:cNvPicPr>
          <p:nvPr/>
        </p:nvPicPr>
        <p:blipFill>
          <a:blip r:embed="rId4"/>
          <a:stretch>
            <a:fillRect/>
          </a:stretch>
        </p:blipFill>
        <p:spPr>
          <a:xfrm>
            <a:off x="2148840" y="1280160"/>
            <a:ext cx="1517904" cy="1737360"/>
          </a:xfrm>
          <a:prstGeom prst="rect">
            <a:avLst/>
          </a:prstGeom>
        </p:spPr>
      </p:pic>
      <p:sp>
        <p:nvSpPr>
          <p:cNvPr id="9" name="TextBox 8"/>
          <p:cNvSpPr txBox="1"/>
          <p:nvPr/>
        </p:nvSpPr>
        <p:spPr>
          <a:xfrm>
            <a:off x="2148840" y="3108960"/>
            <a:ext cx="1517904" cy="749808"/>
          </a:xfrm>
          <a:prstGeom prst="rect">
            <a:avLst/>
          </a:prstGeom>
          <a:noFill/>
        </p:spPr>
        <p:txBody>
          <a:bodyPr wrap="square" lIns="0" tIns="0" rIns="0" bIns="0" anchor="t"/>
          <a:lstStyle/>
          <a:p>
            <a:pPr algn="l"/>
            <a:r>
              <a:rPr sz="2800">
                <a:solidFill>
                  <a:srgbClr val="0A395B"/>
                </a:solidFill>
                <a:latin typeface="Source Sans Pro Semibold"/>
              </a:rPr>
              <a:t>535 km</a:t>
            </a:r>
          </a:p>
          <a:p>
            <a:pPr algn="l">
              <a:spcBef>
                <a:spcPts val="100"/>
              </a:spcBef>
            </a:pPr>
            <a:r>
              <a:rPr sz="1400" b="1">
                <a:solidFill>
                  <a:srgbClr val="5A6771"/>
                </a:solidFill>
                <a:latin typeface="Source Sans Pro"/>
              </a:rPr>
              <a:t>Open drains</a:t>
            </a:r>
          </a:p>
        </p:txBody>
      </p:sp>
      <p:pic>
        <p:nvPicPr>
          <p:cNvPr id="10" name="Picture 9" descr="tile_pumpstation.png"/>
          <p:cNvPicPr>
            <a:picLocks noChangeAspect="1"/>
          </p:cNvPicPr>
          <p:nvPr/>
        </p:nvPicPr>
        <p:blipFill>
          <a:blip r:embed="rId5"/>
          <a:stretch>
            <a:fillRect/>
          </a:stretch>
        </p:blipFill>
        <p:spPr>
          <a:xfrm>
            <a:off x="3758184" y="1280160"/>
            <a:ext cx="1517904" cy="1737360"/>
          </a:xfrm>
          <a:prstGeom prst="rect">
            <a:avLst/>
          </a:prstGeom>
        </p:spPr>
      </p:pic>
      <p:sp>
        <p:nvSpPr>
          <p:cNvPr id="11" name="TextBox 10"/>
          <p:cNvSpPr txBox="1"/>
          <p:nvPr/>
        </p:nvSpPr>
        <p:spPr>
          <a:xfrm>
            <a:off x="3758184" y="3108960"/>
            <a:ext cx="1517904" cy="749808"/>
          </a:xfrm>
          <a:prstGeom prst="rect">
            <a:avLst/>
          </a:prstGeom>
          <a:noFill/>
        </p:spPr>
        <p:txBody>
          <a:bodyPr wrap="square" lIns="0" tIns="0" rIns="0" bIns="0" anchor="t"/>
          <a:lstStyle/>
          <a:p>
            <a:pPr algn="l"/>
            <a:r>
              <a:rPr sz="2800">
                <a:solidFill>
                  <a:srgbClr val="0A395B"/>
                </a:solidFill>
                <a:latin typeface="Source Sans Pro Semibold"/>
              </a:rPr>
              <a:t>14</a:t>
            </a:r>
          </a:p>
          <a:p>
            <a:pPr algn="l">
              <a:spcBef>
                <a:spcPts val="100"/>
              </a:spcBef>
            </a:pPr>
            <a:r>
              <a:rPr sz="1400" b="1">
                <a:solidFill>
                  <a:srgbClr val="5A6771"/>
                </a:solidFill>
                <a:latin typeface="Source Sans Pro"/>
              </a:rPr>
              <a:t>Pump stations</a:t>
            </a:r>
          </a:p>
        </p:txBody>
      </p:sp>
      <p:pic>
        <p:nvPicPr>
          <p:cNvPr id="12" name="Picture 11" descr="tile_culvert.png"/>
          <p:cNvPicPr>
            <a:picLocks noChangeAspect="1"/>
          </p:cNvPicPr>
          <p:nvPr/>
        </p:nvPicPr>
        <p:blipFill>
          <a:blip r:embed="rId6"/>
          <a:stretch>
            <a:fillRect/>
          </a:stretch>
        </p:blipFill>
        <p:spPr>
          <a:xfrm>
            <a:off x="5367528" y="1280160"/>
            <a:ext cx="1517904" cy="1737360"/>
          </a:xfrm>
          <a:prstGeom prst="rect">
            <a:avLst/>
          </a:prstGeom>
        </p:spPr>
      </p:pic>
      <p:sp>
        <p:nvSpPr>
          <p:cNvPr id="13" name="TextBox 12"/>
          <p:cNvSpPr txBox="1"/>
          <p:nvPr/>
        </p:nvSpPr>
        <p:spPr>
          <a:xfrm>
            <a:off x="5367528" y="3108960"/>
            <a:ext cx="1517904" cy="749808"/>
          </a:xfrm>
          <a:prstGeom prst="rect">
            <a:avLst/>
          </a:prstGeom>
          <a:noFill/>
        </p:spPr>
        <p:txBody>
          <a:bodyPr wrap="square" lIns="0" tIns="0" rIns="0" bIns="0" anchor="t"/>
          <a:lstStyle/>
          <a:p>
            <a:pPr algn="l"/>
            <a:r>
              <a:rPr sz="2800">
                <a:solidFill>
                  <a:srgbClr val="0A395B"/>
                </a:solidFill>
                <a:latin typeface="Source Sans Pro Semibold"/>
              </a:rPr>
              <a:t>369</a:t>
            </a:r>
          </a:p>
          <a:p>
            <a:pPr algn="l">
              <a:spcBef>
                <a:spcPts val="100"/>
              </a:spcBef>
            </a:pPr>
            <a:r>
              <a:rPr sz="1400" b="1">
                <a:solidFill>
                  <a:srgbClr val="5A6771"/>
                </a:solidFill>
                <a:latin typeface="Source Sans Pro"/>
              </a:rPr>
              <a:t>Culverts</a:t>
            </a:r>
          </a:p>
        </p:txBody>
      </p:sp>
      <p:pic>
        <p:nvPicPr>
          <p:cNvPr id="14" name="Picture 13" descr="tile_bridge.png"/>
          <p:cNvPicPr>
            <a:picLocks noChangeAspect="1"/>
          </p:cNvPicPr>
          <p:nvPr/>
        </p:nvPicPr>
        <p:blipFill>
          <a:blip r:embed="rId7"/>
          <a:stretch>
            <a:fillRect/>
          </a:stretch>
        </p:blipFill>
        <p:spPr>
          <a:xfrm>
            <a:off x="6976872" y="1280160"/>
            <a:ext cx="1517904" cy="1737360"/>
          </a:xfrm>
          <a:prstGeom prst="rect">
            <a:avLst/>
          </a:prstGeom>
        </p:spPr>
      </p:pic>
      <p:sp>
        <p:nvSpPr>
          <p:cNvPr id="15" name="TextBox 14"/>
          <p:cNvSpPr txBox="1"/>
          <p:nvPr/>
        </p:nvSpPr>
        <p:spPr>
          <a:xfrm>
            <a:off x="6976872" y="3108960"/>
            <a:ext cx="1517904" cy="749808"/>
          </a:xfrm>
          <a:prstGeom prst="rect">
            <a:avLst/>
          </a:prstGeom>
          <a:noFill/>
        </p:spPr>
        <p:txBody>
          <a:bodyPr wrap="square" lIns="0" tIns="0" rIns="0" bIns="0" anchor="t"/>
          <a:lstStyle/>
          <a:p>
            <a:pPr algn="l"/>
            <a:r>
              <a:rPr sz="2800">
                <a:solidFill>
                  <a:srgbClr val="0A395B"/>
                </a:solidFill>
                <a:latin typeface="Source Sans Pro Semibold"/>
              </a:rPr>
              <a:t>42</a:t>
            </a:r>
          </a:p>
          <a:p>
            <a:pPr algn="l">
              <a:spcBef>
                <a:spcPts val="100"/>
              </a:spcBef>
            </a:pPr>
            <a:r>
              <a:rPr sz="1400" b="1">
                <a:solidFill>
                  <a:srgbClr val="5A6771"/>
                </a:solidFill>
                <a:latin typeface="Source Sans Pro"/>
              </a:rPr>
              <a:t>Bridges</a:t>
            </a:r>
          </a:p>
        </p:txBody>
      </p:sp>
      <p:sp>
        <p:nvSpPr>
          <p:cNvPr id="16" name="Rounded Rectangle 15"/>
          <p:cNvSpPr/>
          <p:nvPr/>
        </p:nvSpPr>
        <p:spPr>
          <a:xfrm>
            <a:off x="539496" y="3913632"/>
            <a:ext cx="7973568" cy="585216"/>
          </a:xfrm>
          <a:prstGeom prst="roundRect">
            <a:avLst>
              <a:gd name="adj" fmla="val 12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lnSpc>
                <a:spcPct val="105000"/>
              </a:lnSpc>
            </a:pPr>
            <a:r>
              <a:rPr sz="1400">
                <a:solidFill>
                  <a:srgbClr val="0A395B"/>
                </a:solidFill>
                <a:latin typeface="Source Sans Pro"/>
              </a:rPr>
              <a:t>Plus gates, spillways, weirs, </a:t>
            </a:r>
            <a:r>
              <a:rPr sz="1400" err="1">
                <a:solidFill>
                  <a:srgbClr val="0A395B"/>
                </a:solidFill>
                <a:latin typeface="Source Sans Pro"/>
              </a:rPr>
              <a:t>groynes</a:t>
            </a:r>
            <a:r>
              <a:rPr sz="1400">
                <a:solidFill>
                  <a:srgbClr val="0A395B"/>
                </a:solidFill>
                <a:latin typeface="Source Sans Pro"/>
              </a:rPr>
              <a:t>, training lines, flood walls, rock work, debris traps and trees</a:t>
            </a:r>
          </a:p>
        </p:txBody>
      </p:sp>
      <p:sp>
        <p:nvSpPr>
          <p:cNvPr id="17" name="TextBox 16"/>
          <p:cNvSpPr txBox="1"/>
          <p:nvPr/>
        </p:nvSpPr>
        <p:spPr>
          <a:xfrm>
            <a:off x="539496" y="4553712"/>
            <a:ext cx="7973568" cy="219456"/>
          </a:xfrm>
          <a:prstGeom prst="rect">
            <a:avLst/>
          </a:prstGeom>
          <a:noFill/>
        </p:spPr>
        <p:txBody>
          <a:bodyPr wrap="square" lIns="0" tIns="0" rIns="0" bIns="0" anchor="t"/>
          <a:lstStyle/>
          <a:p>
            <a:pPr algn="l"/>
            <a:r>
              <a:rPr sz="1100">
                <a:solidFill>
                  <a:srgbClr val="5A6771"/>
                </a:solidFill>
                <a:latin typeface="Source Sans Pro"/>
              </a:rPr>
              <a:t>Key infrastructure</a:t>
            </a:r>
            <a:r>
              <a:rPr lang="en-NZ" sz="1100">
                <a:solidFill>
                  <a:srgbClr val="5A6771"/>
                </a:solidFill>
                <a:latin typeface="Source Sans Pro"/>
              </a:rPr>
              <a:t>. </a:t>
            </a:r>
            <a:r>
              <a:rPr sz="1100">
                <a:solidFill>
                  <a:srgbClr val="5A6771"/>
                </a:solidFill>
                <a:latin typeface="Source Sans Pro"/>
              </a:rPr>
              <a:t>Not exhaustive.</a:t>
            </a:r>
          </a:p>
        </p:txBody>
      </p:sp>
      <p:pic>
        <p:nvPicPr>
          <p:cNvPr id="4" name="Picture 3" descr="A bridge over a stream&#10;&#10;AI-generated content may be incorrect.">
            <a:extLst>
              <a:ext uri="{FF2B5EF4-FFF2-40B4-BE49-F238E27FC236}">
                <a16:creationId xmlns:a16="http://schemas.microsoft.com/office/drawing/2014/main" id="{8E427180-F133-8B74-3CD3-2ADA07E4274D}"/>
              </a:ext>
            </a:extLst>
          </p:cNvPr>
          <p:cNvPicPr>
            <a:picLocks noChangeAspect="1"/>
          </p:cNvPicPr>
          <p:nvPr/>
        </p:nvPicPr>
        <p:blipFill>
          <a:blip r:embed="rId8"/>
          <a:srcRect l="13788" t="-1012" r="16683" b="1012"/>
          <a:stretch>
            <a:fillRect/>
          </a:stretch>
        </p:blipFill>
        <p:spPr>
          <a:xfrm>
            <a:off x="6976872" y="1280159"/>
            <a:ext cx="1517904" cy="1737360"/>
          </a:xfrm>
          <a:prstGeom prst="rect">
            <a:avLst/>
          </a:prstGeom>
        </p:spPr>
      </p:pic>
    </p:spTree>
    <p:extLst>
      <p:ext uri="{BB962C8B-B14F-4D97-AF65-F5344CB8AC3E}">
        <p14:creationId xmlns:p14="http://schemas.microsoft.com/office/powerpoint/2010/main" val="257251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a:xfrm>
            <a:off x="230885" y="694533"/>
            <a:ext cx="7971766" cy="379161"/>
          </a:xfrm>
        </p:spPr>
        <p:txBody>
          <a:bodyPr/>
          <a:lstStyle/>
          <a:p>
            <a:r>
              <a:t>Where the schemes are</a:t>
            </a:r>
            <a:endParaRPr lang="en-US"/>
          </a:p>
        </p:txBody>
      </p:sp>
      <p:sp>
        <p:nvSpPr>
          <p:cNvPr id="6" name="TextBox 5"/>
          <p:cNvSpPr txBox="1"/>
          <p:nvPr/>
        </p:nvSpPr>
        <p:spPr>
          <a:xfrm>
            <a:off x="539496" y="1389888"/>
            <a:ext cx="2697480" cy="3200400"/>
          </a:xfrm>
          <a:prstGeom prst="rect">
            <a:avLst/>
          </a:prstGeom>
          <a:noFill/>
        </p:spPr>
        <p:txBody>
          <a:bodyPr wrap="square" lIns="0" tIns="0" rIns="0" bIns="0" anchor="t"/>
          <a:lstStyle/>
          <a:p>
            <a:pPr algn="l"/>
            <a:r>
              <a:rPr lang="en-NZ" sz="6200">
                <a:solidFill>
                  <a:srgbClr val="0A395B"/>
                </a:solidFill>
                <a:latin typeface="Source Sans Pro Semibold"/>
              </a:rPr>
              <a:t>9</a:t>
            </a:r>
            <a:endParaRPr sz="6200">
              <a:solidFill>
                <a:srgbClr val="0A395B"/>
              </a:solidFill>
              <a:latin typeface="Source Sans Pro Semibold"/>
            </a:endParaRPr>
          </a:p>
          <a:p>
            <a:pPr algn="l">
              <a:lnSpc>
                <a:spcPct val="106000"/>
              </a:lnSpc>
              <a:spcAft>
                <a:spcPts val="1400"/>
              </a:spcAft>
            </a:pPr>
            <a:r>
              <a:rPr sz="1600" b="1">
                <a:solidFill>
                  <a:srgbClr val="1E1F21"/>
                </a:solidFill>
                <a:latin typeface="Source Sans Pro"/>
              </a:rPr>
              <a:t>flood protection</a:t>
            </a:r>
            <a:r>
              <a:rPr lang="en-NZ" sz="1600" b="1">
                <a:solidFill>
                  <a:srgbClr val="1E1F21"/>
                </a:solidFill>
                <a:latin typeface="Source Sans Pro"/>
              </a:rPr>
              <a:t>, </a:t>
            </a:r>
            <a:r>
              <a:rPr sz="1600" b="1">
                <a:solidFill>
                  <a:srgbClr val="1E1F21"/>
                </a:solidFill>
                <a:latin typeface="Source Sans Pro"/>
              </a:rPr>
              <a:t>drainage</a:t>
            </a:r>
            <a:r>
              <a:rPr lang="en-NZ" sz="1600" b="1">
                <a:solidFill>
                  <a:srgbClr val="1E1F21"/>
                </a:solidFill>
                <a:latin typeface="Source Sans Pro"/>
              </a:rPr>
              <a:t> &amp; river</a:t>
            </a:r>
            <a:r>
              <a:rPr sz="1600" b="1">
                <a:solidFill>
                  <a:srgbClr val="1E1F21"/>
                </a:solidFill>
                <a:latin typeface="Source Sans Pro"/>
              </a:rPr>
              <a:t> </a:t>
            </a:r>
            <a:r>
              <a:rPr lang="en-NZ" sz="1600" b="1">
                <a:solidFill>
                  <a:srgbClr val="1E1F21"/>
                </a:solidFill>
                <a:latin typeface="Source Sans Pro"/>
              </a:rPr>
              <a:t>control </a:t>
            </a:r>
            <a:r>
              <a:rPr sz="1600" b="1">
                <a:solidFill>
                  <a:srgbClr val="1E1F21"/>
                </a:solidFill>
                <a:latin typeface="Source Sans Pro"/>
              </a:rPr>
              <a:t>schemes</a:t>
            </a:r>
            <a:endParaRPr lang="en-NZ" sz="1600" b="1">
              <a:solidFill>
                <a:srgbClr val="1E1F21"/>
              </a:solidFill>
              <a:latin typeface="Source Sans Pro"/>
            </a:endParaRPr>
          </a:p>
          <a:p>
            <a:pPr algn="l">
              <a:lnSpc>
                <a:spcPct val="106000"/>
              </a:lnSpc>
              <a:spcAft>
                <a:spcPts val="1400"/>
              </a:spcAft>
            </a:pPr>
            <a:endParaRPr sz="1600" b="1">
              <a:solidFill>
                <a:srgbClr val="1E1F21"/>
              </a:solidFill>
              <a:latin typeface="Source Sans Pro"/>
            </a:endParaRPr>
          </a:p>
          <a:p>
            <a:pPr algn="l">
              <a:lnSpc>
                <a:spcPct val="110000"/>
              </a:lnSpc>
            </a:pPr>
            <a:r>
              <a:rPr sz="1250">
                <a:solidFill>
                  <a:srgbClr val="5A6771"/>
                </a:solidFill>
                <a:latin typeface="Source Sans Pro"/>
              </a:rPr>
              <a:t>Territorial authorities also own flood infrastructure.</a:t>
            </a:r>
          </a:p>
        </p:txBody>
      </p:sp>
      <p:pic>
        <p:nvPicPr>
          <p:cNvPr id="4" name="Picture 3" descr="A map of the south america&#10;&#10;AI-generated content may be incorrect.">
            <a:extLst>
              <a:ext uri="{FF2B5EF4-FFF2-40B4-BE49-F238E27FC236}">
                <a16:creationId xmlns:a16="http://schemas.microsoft.com/office/drawing/2014/main" id="{6829A1BE-523E-DD87-551F-30CC42307EA6}"/>
              </a:ext>
            </a:extLst>
          </p:cNvPr>
          <p:cNvPicPr>
            <a:picLocks noChangeAspect="1"/>
          </p:cNvPicPr>
          <p:nvPr/>
        </p:nvPicPr>
        <p:blipFill>
          <a:blip r:embed="rId4"/>
          <a:srcRect l="13321" r="7651"/>
          <a:stretch>
            <a:fillRect/>
          </a:stretch>
        </p:blipFill>
        <p:spPr>
          <a:xfrm>
            <a:off x="4109939" y="101456"/>
            <a:ext cx="4566069" cy="4940588"/>
          </a:xfrm>
          <a:prstGeom prst="rect">
            <a:avLst/>
          </a:prstGeom>
        </p:spPr>
      </p:pic>
    </p:spTree>
    <p:extLst>
      <p:ext uri="{BB962C8B-B14F-4D97-AF65-F5344CB8AC3E}">
        <p14:creationId xmlns:p14="http://schemas.microsoft.com/office/powerpoint/2010/main" val="257251809"/>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ollage of a beach&#10;&#10;AI-generated content may be incorrect.">
            <a:extLst>
              <a:ext uri="{FF2B5EF4-FFF2-40B4-BE49-F238E27FC236}">
                <a16:creationId xmlns:a16="http://schemas.microsoft.com/office/drawing/2014/main" id="{B0564E75-991C-D630-1769-C37E2FE80DD7}"/>
              </a:ext>
            </a:extLst>
          </p:cNvPr>
          <p:cNvPicPr>
            <a:picLocks noGrp="1" noChangeAspect="1"/>
          </p:cNvPicPr>
          <p:nvPr>
            <p:ph type="pic" sz="quarter" idx="17"/>
          </p:nvPr>
        </p:nvPicPr>
        <p:blipFill>
          <a:blip r:embed="rId3"/>
          <a:stretch/>
        </p:blipFill>
        <p:spPr>
          <a:xfrm>
            <a:off x="1416217" y="1355801"/>
            <a:ext cx="6191646" cy="3482801"/>
          </a:xfrm>
          <a:noFill/>
        </p:spPr>
      </p:pic>
      <p:sp>
        <p:nvSpPr>
          <p:cNvPr id="3" name="Text Placeholder 2">
            <a:extLst>
              <a:ext uri="{FF2B5EF4-FFF2-40B4-BE49-F238E27FC236}">
                <a16:creationId xmlns:a16="http://schemas.microsoft.com/office/drawing/2014/main" id="{EFC01300-E920-055F-EC75-527EBC6B904B}"/>
              </a:ext>
            </a:extLst>
          </p:cNvPr>
          <p:cNvSpPr>
            <a:spLocks noGrp="1"/>
          </p:cNvSpPr>
          <p:nvPr>
            <p:ph type="title"/>
          </p:nvPr>
        </p:nvSpPr>
        <p:spPr>
          <a:xfrm>
            <a:off x="543923" y="694533"/>
            <a:ext cx="6736741" cy="379161"/>
          </a:xfrm>
        </p:spPr>
        <p:txBody>
          <a:bodyPr vert="horz" lIns="91440" tIns="45720" rIns="91440" bIns="45720" rtlCol="0" anchor="ctr">
            <a:noAutofit/>
          </a:bodyPr>
          <a:lstStyle/>
          <a:p>
            <a:r>
              <a:rPr lang="en-NZ" sz="2000"/>
              <a:t>Significant Issues and Problem Statements</a:t>
            </a:r>
          </a:p>
        </p:txBody>
      </p:sp>
      <p:sp>
        <p:nvSpPr>
          <p:cNvPr id="4" name="TextBox 3"/>
          <p:cNvSpPr txBox="1"/>
          <p:nvPr/>
        </p:nvSpPr>
        <p:spPr>
          <a:xfrm>
            <a:off x="542926" y="1095451"/>
            <a:ext cx="6737298" cy="260350"/>
          </a:xfrm>
          <a:prstGeom prst="rect">
            <a:avLst/>
          </a:prstGeom>
        </p:spPr>
        <p:txBody>
          <a:bodyPr vert="horz" lIns="91440" tIns="45720" rIns="91440" bIns="45720" rtlCol="0">
            <a:normAutofit lnSpcReduction="10000"/>
          </a:bodyPr>
          <a:lstStyle/>
          <a:p>
            <a:r>
              <a:rPr lang="en-NZ" sz="1200">
                <a:solidFill>
                  <a:schemeClr val="bg1"/>
                </a:solidFill>
                <a:latin typeface="Source Sans Pro"/>
              </a:rPr>
              <a:t>The seven issues in the current IS, and the draft problem statements they now inform</a:t>
            </a:r>
          </a:p>
        </p:txBody>
      </p:sp>
    </p:spTree>
    <p:extLst>
      <p:ext uri="{BB962C8B-B14F-4D97-AF65-F5344CB8AC3E}">
        <p14:creationId xmlns:p14="http://schemas.microsoft.com/office/powerpoint/2010/main" val="392188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a:xfrm>
            <a:off x="539496" y="664553"/>
            <a:ext cx="7971766" cy="379161"/>
          </a:xfrm>
        </p:spPr>
        <p:txBody>
          <a:bodyPr/>
          <a:lstStyle/>
          <a:p>
            <a:r>
              <a:t>Seven closely linked issues</a:t>
            </a:r>
            <a:r>
              <a:rPr lang="en-NZ"/>
              <a:t> in the current Infrastructure Strategy </a:t>
            </a:r>
            <a:endParaRPr lang="en-US"/>
          </a:p>
        </p:txBody>
      </p:sp>
      <p:sp>
        <p:nvSpPr>
          <p:cNvPr id="6" name="TextBox 5"/>
          <p:cNvSpPr txBox="1"/>
          <p:nvPr/>
        </p:nvSpPr>
        <p:spPr>
          <a:xfrm>
            <a:off x="539496" y="1417320"/>
            <a:ext cx="2651760" cy="3017520"/>
          </a:xfrm>
          <a:prstGeom prst="rect">
            <a:avLst/>
          </a:prstGeom>
          <a:noFill/>
        </p:spPr>
        <p:txBody>
          <a:bodyPr wrap="square" lIns="0" tIns="0" rIns="0" bIns="0" anchor="t"/>
          <a:lstStyle/>
          <a:p>
            <a:pPr algn="l">
              <a:lnSpc>
                <a:spcPct val="105000"/>
              </a:lnSpc>
              <a:spcAft>
                <a:spcPts val="700"/>
              </a:spcAft>
            </a:pPr>
            <a:r>
              <a:rPr sz="1600">
                <a:solidFill>
                  <a:srgbClr val="0A395B"/>
                </a:solidFill>
                <a:latin typeface="Source Sans Pro Semibold"/>
              </a:rPr>
              <a:t>Risk exposure is the common denominator.</a:t>
            </a:r>
          </a:p>
          <a:p>
            <a:pPr algn="l">
              <a:lnSpc>
                <a:spcPct val="114000"/>
              </a:lnSpc>
              <a:spcAft>
                <a:spcPts val="1000"/>
              </a:spcAft>
            </a:pPr>
            <a:r>
              <a:rPr sz="1400">
                <a:solidFill>
                  <a:srgbClr val="1E1F21"/>
                </a:solidFill>
                <a:latin typeface="Source Sans Pro"/>
              </a:rPr>
              <a:t>Each issue changes the risk our schemes and communities carry.</a:t>
            </a:r>
          </a:p>
          <a:p>
            <a:pPr algn="l">
              <a:lnSpc>
                <a:spcPct val="114000"/>
              </a:lnSpc>
            </a:pPr>
            <a:r>
              <a:rPr sz="1400">
                <a:solidFill>
                  <a:srgbClr val="1E1F21"/>
                </a:solidFill>
                <a:latin typeface="Source Sans Pro"/>
              </a:rPr>
              <a:t>Through Investment Logic Mapping, these seven are now the contributing factors behind three draft problem statements.</a:t>
            </a:r>
          </a:p>
        </p:txBody>
      </p:sp>
      <p:pic>
        <p:nvPicPr>
          <p:cNvPr id="4" name="Picture 3">
            <a:extLst>
              <a:ext uri="{FF2B5EF4-FFF2-40B4-BE49-F238E27FC236}">
                <a16:creationId xmlns:a16="http://schemas.microsoft.com/office/drawing/2014/main" id="{7E5F3997-18F4-E82F-48E2-3C4439284851}"/>
              </a:ext>
            </a:extLst>
          </p:cNvPr>
          <p:cNvPicPr>
            <a:picLocks noChangeAspect="1"/>
          </p:cNvPicPr>
          <p:nvPr/>
        </p:nvPicPr>
        <p:blipFill>
          <a:blip r:embed="rId3"/>
          <a:srcRect l="6129" t="3119" r="4386"/>
          <a:stretch>
            <a:fillRect/>
          </a:stretch>
        </p:blipFill>
        <p:spPr>
          <a:xfrm>
            <a:off x="4572000" y="1043714"/>
            <a:ext cx="3850105" cy="3914694"/>
          </a:xfrm>
          <a:prstGeom prst="rect">
            <a:avLst/>
          </a:prstGeom>
        </p:spPr>
      </p:pic>
    </p:spTree>
    <p:extLst>
      <p:ext uri="{BB962C8B-B14F-4D97-AF65-F5344CB8AC3E}">
        <p14:creationId xmlns:p14="http://schemas.microsoft.com/office/powerpoint/2010/main" val="257251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B906D-D8D5-B2B3-F118-5139C6D98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BF4DA-38D5-A889-0173-BAB88BDE91F2}"/>
              </a:ext>
            </a:extLst>
          </p:cNvPr>
          <p:cNvSpPr>
            <a:spLocks noGrp="1"/>
          </p:cNvSpPr>
          <p:nvPr>
            <p:ph type="title"/>
          </p:nvPr>
        </p:nvSpPr>
        <p:spPr/>
        <p:txBody>
          <a:bodyPr/>
          <a:lstStyle/>
          <a:p>
            <a:r>
              <a:t>From issues to an investment story</a:t>
            </a:r>
            <a:endParaRPr lang="en-US"/>
          </a:p>
        </p:txBody>
      </p:sp>
      <p:sp>
        <p:nvSpPr>
          <p:cNvPr id="6" name="TextBox 5"/>
          <p:cNvSpPr txBox="1"/>
          <p:nvPr/>
        </p:nvSpPr>
        <p:spPr>
          <a:xfrm>
            <a:off x="539496" y="1042415"/>
            <a:ext cx="7973568" cy="292608"/>
          </a:xfrm>
          <a:prstGeom prst="rect">
            <a:avLst/>
          </a:prstGeom>
          <a:noFill/>
        </p:spPr>
        <p:txBody>
          <a:bodyPr wrap="square" lIns="0" tIns="0" rIns="0" bIns="0" anchor="t"/>
          <a:lstStyle/>
          <a:p>
            <a:pPr algn="l"/>
            <a:r>
              <a:rPr sz="1600">
                <a:solidFill>
                  <a:srgbClr val="5A6771"/>
                </a:solidFill>
                <a:latin typeface="Source Sans Pro"/>
              </a:rPr>
              <a:t>Investment Logic Mapping workshop, 28 July 2026</a:t>
            </a:r>
          </a:p>
        </p:txBody>
      </p:sp>
      <p:sp>
        <p:nvSpPr>
          <p:cNvPr id="7" name="TextBox 6"/>
          <p:cNvSpPr txBox="1"/>
          <p:nvPr/>
        </p:nvSpPr>
        <p:spPr>
          <a:xfrm>
            <a:off x="539496" y="1408176"/>
            <a:ext cx="7973568" cy="1078992"/>
          </a:xfrm>
          <a:prstGeom prst="rect">
            <a:avLst/>
          </a:prstGeom>
          <a:noFill/>
        </p:spPr>
        <p:txBody>
          <a:bodyPr wrap="square" lIns="0" tIns="0" rIns="0" bIns="0" anchor="t"/>
          <a:lstStyle/>
          <a:p>
            <a:pPr algn="l">
              <a:lnSpc>
                <a:spcPct val="110000"/>
              </a:lnSpc>
              <a:spcAft>
                <a:spcPts val="500"/>
              </a:spcAft>
            </a:pPr>
            <a:r>
              <a:rPr sz="1400">
                <a:solidFill>
                  <a:srgbClr val="1E1F21"/>
                </a:solidFill>
                <a:latin typeface="Source Sans Pro"/>
              </a:rPr>
              <a:t>A facilitated workshop under the Treasury’s Better Business Case approach, with an independent accredited facilitator.</a:t>
            </a:r>
          </a:p>
          <a:p>
            <a:pPr algn="l">
              <a:lnSpc>
                <a:spcPct val="110000"/>
              </a:lnSpc>
            </a:pPr>
            <a:r>
              <a:rPr sz="1400">
                <a:solidFill>
                  <a:srgbClr val="1E1F21"/>
                </a:solidFill>
                <a:latin typeface="Source Sans Pro"/>
              </a:rPr>
              <a:t>Natural Hazards and Engineering in the room together: Assets and Delivery, Planning and Partnerships, Rivers, and Operations and Maintenance.</a:t>
            </a:r>
          </a:p>
        </p:txBody>
      </p:sp>
      <p:sp>
        <p:nvSpPr>
          <p:cNvPr id="8" name="Rounded Rectangle 7"/>
          <p:cNvSpPr/>
          <p:nvPr/>
        </p:nvSpPr>
        <p:spPr>
          <a:xfrm>
            <a:off x="539496" y="2615184"/>
            <a:ext cx="1417320" cy="969264"/>
          </a:xfrm>
          <a:prstGeom prst="roundRect">
            <a:avLst>
              <a:gd name="adj" fmla="val 10000"/>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lnSpc>
                <a:spcPct val="95000"/>
              </a:lnSpc>
            </a:pPr>
            <a:r>
              <a:rPr sz="1700">
                <a:solidFill>
                  <a:srgbClr val="FFFFFF"/>
                </a:solidFill>
                <a:latin typeface="Source Sans Pro Semibold"/>
              </a:rPr>
              <a:t>50+</a:t>
            </a:r>
          </a:p>
          <a:p>
            <a:pPr algn="ctr">
              <a:lnSpc>
                <a:spcPct val="92000"/>
              </a:lnSpc>
            </a:pPr>
            <a:r>
              <a:rPr sz="1150">
                <a:solidFill>
                  <a:srgbClr val="FFFFFF"/>
                </a:solidFill>
                <a:latin typeface="Source Sans Pro"/>
              </a:rPr>
              <a:t>issues raised</a:t>
            </a:r>
          </a:p>
        </p:txBody>
      </p:sp>
      <p:sp>
        <p:nvSpPr>
          <p:cNvPr id="9" name="Isosceles Triangle 8"/>
          <p:cNvSpPr/>
          <p:nvPr/>
        </p:nvSpPr>
        <p:spPr>
          <a:xfrm rot="5400000">
            <a:off x="1994763" y="3031236"/>
            <a:ext cx="146304" cy="137160"/>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2179015" y="2615184"/>
            <a:ext cx="1417320" cy="969264"/>
          </a:xfrm>
          <a:prstGeom prst="roundRect">
            <a:avLst>
              <a:gd name="adj" fmla="val 10000"/>
            </a:avLst>
          </a:prstGeom>
          <a:solidFill>
            <a:srgbClr val="12507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lnSpc>
                <a:spcPct val="95000"/>
              </a:lnSpc>
            </a:pPr>
            <a:r>
              <a:rPr sz="1700">
                <a:solidFill>
                  <a:srgbClr val="FFFFFF"/>
                </a:solidFill>
                <a:latin typeface="Source Sans Pro Semibold"/>
              </a:rPr>
              <a:t>13</a:t>
            </a:r>
          </a:p>
          <a:p>
            <a:pPr algn="ctr">
              <a:lnSpc>
                <a:spcPct val="92000"/>
              </a:lnSpc>
            </a:pPr>
            <a:r>
              <a:rPr sz="1150">
                <a:solidFill>
                  <a:srgbClr val="FFFFFF"/>
                </a:solidFill>
                <a:latin typeface="Source Sans Pro"/>
              </a:rPr>
              <a:t>themes</a:t>
            </a:r>
          </a:p>
        </p:txBody>
      </p:sp>
      <p:sp>
        <p:nvSpPr>
          <p:cNvPr id="11" name="Isosceles Triangle 10"/>
          <p:cNvSpPr/>
          <p:nvPr/>
        </p:nvSpPr>
        <p:spPr>
          <a:xfrm rot="5400000">
            <a:off x="3634282" y="3031236"/>
            <a:ext cx="146304" cy="137160"/>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3818534" y="2615184"/>
            <a:ext cx="1417320" cy="969264"/>
          </a:xfrm>
          <a:prstGeom prst="roundRect">
            <a:avLst>
              <a:gd name="adj" fmla="val 10000"/>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lnSpc>
                <a:spcPct val="95000"/>
              </a:lnSpc>
            </a:pPr>
            <a:r>
              <a:rPr sz="1700">
                <a:solidFill>
                  <a:srgbClr val="FFFFFF"/>
                </a:solidFill>
                <a:latin typeface="Source Sans Pro Semibold"/>
              </a:rPr>
              <a:t>Cause</a:t>
            </a:r>
          </a:p>
          <a:p>
            <a:pPr algn="ctr">
              <a:lnSpc>
                <a:spcPct val="92000"/>
              </a:lnSpc>
            </a:pPr>
            <a:r>
              <a:rPr sz="1150">
                <a:solidFill>
                  <a:srgbClr val="FFFFFF"/>
                </a:solidFill>
                <a:latin typeface="Source Sans Pro"/>
              </a:rPr>
              <a:t>and effect</a:t>
            </a:r>
          </a:p>
        </p:txBody>
      </p:sp>
      <p:sp>
        <p:nvSpPr>
          <p:cNvPr id="13" name="Isosceles Triangle 12"/>
          <p:cNvSpPr/>
          <p:nvPr/>
        </p:nvSpPr>
        <p:spPr>
          <a:xfrm rot="5400000">
            <a:off x="5273802" y="3031236"/>
            <a:ext cx="146304" cy="137160"/>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ounded Rectangle 13"/>
          <p:cNvSpPr/>
          <p:nvPr/>
        </p:nvSpPr>
        <p:spPr>
          <a:xfrm>
            <a:off x="5458053" y="2615184"/>
            <a:ext cx="1417320" cy="969264"/>
          </a:xfrm>
          <a:prstGeom prst="roundRect">
            <a:avLst>
              <a:gd name="adj" fmla="val 10000"/>
            </a:avLst>
          </a:prstGeom>
          <a:solidFill>
            <a:srgbClr val="2E89B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lnSpc>
                <a:spcPct val="95000"/>
              </a:lnSpc>
            </a:pPr>
            <a:r>
              <a:rPr sz="1700">
                <a:solidFill>
                  <a:srgbClr val="FFFFFF"/>
                </a:solidFill>
                <a:latin typeface="Source Sans Pro Semibold"/>
              </a:rPr>
              <a:t>3</a:t>
            </a:r>
          </a:p>
          <a:p>
            <a:pPr algn="ctr">
              <a:lnSpc>
                <a:spcPct val="92000"/>
              </a:lnSpc>
            </a:pPr>
            <a:r>
              <a:rPr sz="1150">
                <a:solidFill>
                  <a:srgbClr val="FFFFFF"/>
                </a:solidFill>
                <a:latin typeface="Source Sans Pro"/>
              </a:rPr>
              <a:t>problem statements, weighted</a:t>
            </a:r>
          </a:p>
        </p:txBody>
      </p:sp>
      <p:sp>
        <p:nvSpPr>
          <p:cNvPr id="15" name="Isosceles Triangle 14"/>
          <p:cNvSpPr/>
          <p:nvPr/>
        </p:nvSpPr>
        <p:spPr>
          <a:xfrm rot="5400000">
            <a:off x="6913321" y="3031236"/>
            <a:ext cx="146304" cy="137160"/>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7097572" y="2615184"/>
            <a:ext cx="1417320" cy="969264"/>
          </a:xfrm>
          <a:prstGeom prst="roundRect">
            <a:avLst>
              <a:gd name="adj" fmla="val 10000"/>
            </a:avLst>
          </a:prstGeom>
          <a:solidFill>
            <a:srgbClr val="4D9FC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lnSpc>
                <a:spcPct val="95000"/>
              </a:lnSpc>
            </a:pPr>
            <a:r>
              <a:rPr sz="1700">
                <a:solidFill>
                  <a:srgbClr val="FFFFFF"/>
                </a:solidFill>
                <a:latin typeface="Source Sans Pro Semibold"/>
              </a:rPr>
              <a:t>4</a:t>
            </a:r>
          </a:p>
          <a:p>
            <a:pPr algn="ctr">
              <a:lnSpc>
                <a:spcPct val="92000"/>
              </a:lnSpc>
            </a:pPr>
            <a:r>
              <a:rPr sz="1150">
                <a:solidFill>
                  <a:srgbClr val="FFFFFF"/>
                </a:solidFill>
                <a:latin typeface="Source Sans Pro"/>
              </a:rPr>
              <a:t>benefits defined</a:t>
            </a:r>
          </a:p>
        </p:txBody>
      </p:sp>
      <p:sp>
        <p:nvSpPr>
          <p:cNvPr id="17" name="Rounded Rectangle 16"/>
          <p:cNvSpPr/>
          <p:nvPr/>
        </p:nvSpPr>
        <p:spPr>
          <a:xfrm>
            <a:off x="539496" y="3877056"/>
            <a:ext cx="7973568" cy="731520"/>
          </a:xfrm>
          <a:prstGeom prst="roundRect">
            <a:avLst>
              <a:gd name="adj" fmla="val 10000"/>
            </a:avLst>
          </a:prstGeom>
          <a:solidFill>
            <a:srgbClr val="FFF3B8"/>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l">
              <a:lnSpc>
                <a:spcPct val="110000"/>
              </a:lnSpc>
            </a:pPr>
            <a:r>
              <a:rPr sz="1350">
                <a:solidFill>
                  <a:srgbClr val="0A395B"/>
                </a:solidFill>
                <a:latin typeface="Source Sans Pro Semibold"/>
              </a:rPr>
              <a:t>The seven significant issues are not lost.   </a:t>
            </a:r>
            <a:r>
              <a:rPr sz="1350">
                <a:solidFill>
                  <a:srgbClr val="1E1F21"/>
                </a:solidFill>
                <a:latin typeface="Source Sans Pro"/>
              </a:rPr>
              <a:t>They are the contributing factors </a:t>
            </a:r>
            <a:r>
              <a:rPr lang="en-NZ" sz="1350">
                <a:solidFill>
                  <a:srgbClr val="1E1F21"/>
                </a:solidFill>
                <a:latin typeface="Source Sans Pro"/>
              </a:rPr>
              <a:t>to</a:t>
            </a:r>
            <a:r>
              <a:rPr sz="1350">
                <a:solidFill>
                  <a:srgbClr val="1E1F21"/>
                </a:solidFill>
                <a:latin typeface="Source Sans Pro"/>
              </a:rPr>
              <a:t> the three draft problem statements.</a:t>
            </a:r>
          </a:p>
        </p:txBody>
      </p:sp>
    </p:spTree>
    <p:extLst>
      <p:ext uri="{BB962C8B-B14F-4D97-AF65-F5344CB8AC3E}">
        <p14:creationId xmlns:p14="http://schemas.microsoft.com/office/powerpoint/2010/main" val="3193628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B906D-D8D5-B2B3-F118-5139C6D98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BF4DA-38D5-A889-0173-BAB88BDE91F2}"/>
              </a:ext>
            </a:extLst>
          </p:cNvPr>
          <p:cNvSpPr>
            <a:spLocks noGrp="1"/>
          </p:cNvSpPr>
          <p:nvPr>
            <p:ph type="title"/>
          </p:nvPr>
        </p:nvSpPr>
        <p:spPr/>
        <p:txBody>
          <a:bodyPr/>
          <a:lstStyle/>
          <a:p>
            <a:r>
              <a:t>The draft Investment Logic Map</a:t>
            </a:r>
            <a:endParaRPr lang="en-US"/>
          </a:p>
        </p:txBody>
      </p:sp>
      <p:sp>
        <p:nvSpPr>
          <p:cNvPr id="6" name="Rounded Rectangle 5"/>
          <p:cNvSpPr/>
          <p:nvPr/>
        </p:nvSpPr>
        <p:spPr>
          <a:xfrm>
            <a:off x="539496" y="1170432"/>
            <a:ext cx="7973568" cy="566928"/>
          </a:xfrm>
          <a:prstGeom prst="roundRect">
            <a:avLst>
              <a:gd name="adj" fmla="val 10000"/>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l">
              <a:lnSpc>
                <a:spcPct val="95000"/>
              </a:lnSpc>
            </a:pPr>
            <a:r>
              <a:rPr sz="1300">
                <a:solidFill>
                  <a:srgbClr val="FFFFFF"/>
                </a:solidFill>
                <a:latin typeface="Source Sans Pro Semibold"/>
              </a:rPr>
              <a:t>Otago flood protection, drainage and river management</a:t>
            </a:r>
          </a:p>
          <a:p>
            <a:pPr algn="l">
              <a:lnSpc>
                <a:spcPct val="95000"/>
              </a:lnSpc>
            </a:pPr>
            <a:r>
              <a:rPr sz="1050">
                <a:solidFill>
                  <a:srgbClr val="FFFFFF"/>
                </a:solidFill>
                <a:latin typeface="Source Sans Pro"/>
              </a:rPr>
              <a:t>Long-term investment for reliable, affordable and resilient schemes in a changing climate</a:t>
            </a:r>
          </a:p>
        </p:txBody>
      </p:sp>
      <p:sp>
        <p:nvSpPr>
          <p:cNvPr id="7" name="TextBox 6"/>
          <p:cNvSpPr txBox="1"/>
          <p:nvPr/>
        </p:nvSpPr>
        <p:spPr>
          <a:xfrm>
            <a:off x="539496" y="1847088"/>
            <a:ext cx="3520440" cy="219456"/>
          </a:xfrm>
          <a:prstGeom prst="rect">
            <a:avLst/>
          </a:prstGeom>
          <a:noFill/>
        </p:spPr>
        <p:txBody>
          <a:bodyPr wrap="square" lIns="0" tIns="0" rIns="0" bIns="0" anchor="t"/>
          <a:lstStyle/>
          <a:p>
            <a:pPr algn="l"/>
            <a:r>
              <a:rPr sz="1150">
                <a:solidFill>
                  <a:srgbClr val="0073A0"/>
                </a:solidFill>
                <a:latin typeface="Source Sans Pro Semibold"/>
              </a:rPr>
              <a:t>Problem</a:t>
            </a:r>
            <a:r>
              <a:rPr lang="en-NZ" sz="1150">
                <a:solidFill>
                  <a:srgbClr val="0073A0"/>
                </a:solidFill>
                <a:latin typeface="Source Sans Pro Semibold"/>
              </a:rPr>
              <a:t> Statements</a:t>
            </a:r>
            <a:endParaRPr sz="1150">
              <a:solidFill>
                <a:srgbClr val="0073A0"/>
              </a:solidFill>
              <a:latin typeface="Source Sans Pro Semibold"/>
            </a:endParaRPr>
          </a:p>
        </p:txBody>
      </p:sp>
      <p:sp>
        <p:nvSpPr>
          <p:cNvPr id="8" name="TextBox 7"/>
          <p:cNvSpPr txBox="1"/>
          <p:nvPr/>
        </p:nvSpPr>
        <p:spPr>
          <a:xfrm>
            <a:off x="4337994" y="1833570"/>
            <a:ext cx="3291840" cy="219456"/>
          </a:xfrm>
          <a:prstGeom prst="rect">
            <a:avLst/>
          </a:prstGeom>
          <a:noFill/>
        </p:spPr>
        <p:txBody>
          <a:bodyPr wrap="square" lIns="0" tIns="0" rIns="0" bIns="0" anchor="t"/>
          <a:lstStyle/>
          <a:p>
            <a:pPr algn="l"/>
            <a:r>
              <a:rPr sz="1150">
                <a:solidFill>
                  <a:srgbClr val="0073A0"/>
                </a:solidFill>
                <a:latin typeface="Source Sans Pro Semibold"/>
              </a:rPr>
              <a:t>Benefit</a:t>
            </a:r>
            <a:r>
              <a:rPr lang="en-NZ" sz="1150">
                <a:solidFill>
                  <a:srgbClr val="0073A0"/>
                </a:solidFill>
                <a:latin typeface="Source Sans Pro Semibold"/>
              </a:rPr>
              <a:t> Statements</a:t>
            </a:r>
            <a:endParaRPr sz="1150">
              <a:solidFill>
                <a:srgbClr val="0073A0"/>
              </a:solidFill>
              <a:latin typeface="Source Sans Pro Semibold"/>
            </a:endParaRPr>
          </a:p>
        </p:txBody>
      </p:sp>
      <p:sp>
        <p:nvSpPr>
          <p:cNvPr id="9" name="Rounded Rectangle 8"/>
          <p:cNvSpPr/>
          <p:nvPr/>
        </p:nvSpPr>
        <p:spPr>
          <a:xfrm>
            <a:off x="539496" y="2103120"/>
            <a:ext cx="3520440" cy="804672"/>
          </a:xfrm>
          <a:prstGeom prst="roundRect">
            <a:avLst>
              <a:gd name="adj" fmla="val 10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0" name="Oval 9"/>
          <p:cNvSpPr/>
          <p:nvPr/>
        </p:nvSpPr>
        <p:spPr>
          <a:xfrm>
            <a:off x="658368" y="2295144"/>
            <a:ext cx="420624" cy="420624"/>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100">
                <a:solidFill>
                  <a:srgbClr val="FFFFFF"/>
                </a:solidFill>
                <a:latin typeface="Source Sans Pro Semibold"/>
              </a:rPr>
              <a:t>45%</a:t>
            </a:r>
          </a:p>
        </p:txBody>
      </p:sp>
      <p:sp>
        <p:nvSpPr>
          <p:cNvPr id="11" name="TextBox 10"/>
          <p:cNvSpPr txBox="1"/>
          <p:nvPr/>
        </p:nvSpPr>
        <p:spPr>
          <a:xfrm>
            <a:off x="1152144" y="2167127"/>
            <a:ext cx="2834640" cy="676656"/>
          </a:xfrm>
          <a:prstGeom prst="rect">
            <a:avLst/>
          </a:prstGeom>
          <a:noFill/>
        </p:spPr>
        <p:txBody>
          <a:bodyPr wrap="square" lIns="0" tIns="0" rIns="0" bIns="0" anchor="ctr"/>
          <a:lstStyle/>
          <a:p>
            <a:pPr algn="l">
              <a:lnSpc>
                <a:spcPct val="98000"/>
              </a:lnSpc>
            </a:pPr>
            <a:r>
              <a:rPr sz="1100">
                <a:solidFill>
                  <a:srgbClr val="0A395B"/>
                </a:solidFill>
                <a:latin typeface="Source Sans Pro Semibold"/>
              </a:rPr>
              <a:t>Changing land use and unclear council, agency and landowner roles leave communities unclear on risk and scheme limits.</a:t>
            </a:r>
          </a:p>
        </p:txBody>
      </p:sp>
      <p:sp>
        <p:nvSpPr>
          <p:cNvPr id="12" name="Rounded Rectangle 11"/>
          <p:cNvSpPr/>
          <p:nvPr/>
        </p:nvSpPr>
        <p:spPr>
          <a:xfrm>
            <a:off x="539496" y="2971800"/>
            <a:ext cx="3520440" cy="804672"/>
          </a:xfrm>
          <a:prstGeom prst="roundRect">
            <a:avLst>
              <a:gd name="adj" fmla="val 10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3" name="Oval 12"/>
          <p:cNvSpPr/>
          <p:nvPr/>
        </p:nvSpPr>
        <p:spPr>
          <a:xfrm>
            <a:off x="658368" y="3163824"/>
            <a:ext cx="420624" cy="420624"/>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100">
                <a:solidFill>
                  <a:srgbClr val="FFFFFF"/>
                </a:solidFill>
                <a:latin typeface="Source Sans Pro Semibold"/>
              </a:rPr>
              <a:t>35%</a:t>
            </a:r>
          </a:p>
        </p:txBody>
      </p:sp>
      <p:sp>
        <p:nvSpPr>
          <p:cNvPr id="14" name="TextBox 13"/>
          <p:cNvSpPr txBox="1"/>
          <p:nvPr/>
        </p:nvSpPr>
        <p:spPr>
          <a:xfrm>
            <a:off x="1152144" y="3035808"/>
            <a:ext cx="2834640" cy="676656"/>
          </a:xfrm>
          <a:prstGeom prst="rect">
            <a:avLst/>
          </a:prstGeom>
          <a:noFill/>
        </p:spPr>
        <p:txBody>
          <a:bodyPr wrap="square" lIns="0" tIns="0" rIns="0" bIns="0" anchor="ctr"/>
          <a:lstStyle/>
          <a:p>
            <a:pPr algn="l">
              <a:lnSpc>
                <a:spcPct val="98000"/>
              </a:lnSpc>
            </a:pPr>
            <a:r>
              <a:rPr sz="1100">
                <a:solidFill>
                  <a:srgbClr val="0A395B"/>
                </a:solidFill>
                <a:latin typeface="Source Sans Pro Semibold"/>
              </a:rPr>
              <a:t>Legacy assets and gaps in whole-of-life planning undermine affordability and shift costs and risk to future generations.</a:t>
            </a:r>
          </a:p>
        </p:txBody>
      </p:sp>
      <p:sp>
        <p:nvSpPr>
          <p:cNvPr id="15" name="Rounded Rectangle 14"/>
          <p:cNvSpPr/>
          <p:nvPr/>
        </p:nvSpPr>
        <p:spPr>
          <a:xfrm>
            <a:off x="539496" y="3840479"/>
            <a:ext cx="3520440" cy="804672"/>
          </a:xfrm>
          <a:prstGeom prst="roundRect">
            <a:avLst>
              <a:gd name="adj" fmla="val 10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6" name="Oval 15"/>
          <p:cNvSpPr/>
          <p:nvPr/>
        </p:nvSpPr>
        <p:spPr>
          <a:xfrm>
            <a:off x="658368" y="4032503"/>
            <a:ext cx="420624" cy="420624"/>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100">
                <a:solidFill>
                  <a:srgbClr val="FFFFFF"/>
                </a:solidFill>
                <a:latin typeface="Source Sans Pro Semibold"/>
              </a:rPr>
              <a:t>20%</a:t>
            </a:r>
          </a:p>
        </p:txBody>
      </p:sp>
      <p:sp>
        <p:nvSpPr>
          <p:cNvPr id="17" name="TextBox 16"/>
          <p:cNvSpPr txBox="1"/>
          <p:nvPr/>
        </p:nvSpPr>
        <p:spPr>
          <a:xfrm>
            <a:off x="1152144" y="3904487"/>
            <a:ext cx="2834640" cy="676656"/>
          </a:xfrm>
          <a:prstGeom prst="rect">
            <a:avLst/>
          </a:prstGeom>
          <a:noFill/>
        </p:spPr>
        <p:txBody>
          <a:bodyPr wrap="square" lIns="0" tIns="0" rIns="0" bIns="0" anchor="ctr"/>
          <a:lstStyle/>
          <a:p>
            <a:pPr algn="l">
              <a:lnSpc>
                <a:spcPct val="98000"/>
              </a:lnSpc>
            </a:pPr>
            <a:r>
              <a:rPr sz="1100">
                <a:solidFill>
                  <a:srgbClr val="0A395B"/>
                </a:solidFill>
                <a:latin typeface="Source Sans Pro Semibold"/>
              </a:rPr>
              <a:t>Asset condition and hazard information gaps limit confidence in decisions about scheme performance and risk.</a:t>
            </a:r>
          </a:p>
        </p:txBody>
      </p:sp>
      <p:sp>
        <p:nvSpPr>
          <p:cNvPr id="18" name="Rounded Rectangle 17"/>
          <p:cNvSpPr/>
          <p:nvPr/>
        </p:nvSpPr>
        <p:spPr>
          <a:xfrm>
            <a:off x="4251960" y="2103120"/>
            <a:ext cx="3291840" cy="548640"/>
          </a:xfrm>
          <a:prstGeom prst="roundRect">
            <a:avLst>
              <a:gd name="adj" fmla="val 12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9" name="Oval 18"/>
          <p:cNvSpPr/>
          <p:nvPr/>
        </p:nvSpPr>
        <p:spPr>
          <a:xfrm>
            <a:off x="4361688" y="2185414"/>
            <a:ext cx="429768" cy="438911"/>
          </a:xfrm>
          <a:prstGeom prst="ellipse">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100">
                <a:solidFill>
                  <a:srgbClr val="FFFFFF"/>
                </a:solidFill>
                <a:latin typeface="Source Sans Pro Semibold"/>
              </a:rPr>
              <a:t>45%</a:t>
            </a:r>
          </a:p>
        </p:txBody>
      </p:sp>
      <p:sp>
        <p:nvSpPr>
          <p:cNvPr id="20" name="TextBox 19"/>
          <p:cNvSpPr txBox="1"/>
          <p:nvPr/>
        </p:nvSpPr>
        <p:spPr>
          <a:xfrm>
            <a:off x="4809744" y="2157984"/>
            <a:ext cx="2651760" cy="438912"/>
          </a:xfrm>
          <a:prstGeom prst="rect">
            <a:avLst/>
          </a:prstGeom>
          <a:noFill/>
        </p:spPr>
        <p:txBody>
          <a:bodyPr wrap="square" lIns="0" tIns="0" rIns="0" bIns="0" anchor="ctr"/>
          <a:lstStyle/>
          <a:p>
            <a:pPr algn="l">
              <a:lnSpc>
                <a:spcPct val="96000"/>
              </a:lnSpc>
            </a:pPr>
            <a:r>
              <a:rPr sz="1100">
                <a:solidFill>
                  <a:srgbClr val="0A395B"/>
                </a:solidFill>
                <a:latin typeface="Source Sans Pro Semibold"/>
              </a:rPr>
              <a:t>Reliable scheme performance at efficient whole-of-life cost</a:t>
            </a:r>
          </a:p>
        </p:txBody>
      </p:sp>
      <p:sp>
        <p:nvSpPr>
          <p:cNvPr id="21" name="Rounded Rectangle 20"/>
          <p:cNvSpPr/>
          <p:nvPr/>
        </p:nvSpPr>
        <p:spPr>
          <a:xfrm>
            <a:off x="4251960" y="2756915"/>
            <a:ext cx="3291840" cy="548640"/>
          </a:xfrm>
          <a:prstGeom prst="roundRect">
            <a:avLst>
              <a:gd name="adj" fmla="val 12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22" name="Oval 21"/>
          <p:cNvSpPr/>
          <p:nvPr/>
        </p:nvSpPr>
        <p:spPr>
          <a:xfrm>
            <a:off x="4361688" y="2839211"/>
            <a:ext cx="429768" cy="438912"/>
          </a:xfrm>
          <a:prstGeom prst="ellipse">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100">
                <a:solidFill>
                  <a:srgbClr val="FFFFFF"/>
                </a:solidFill>
                <a:latin typeface="Source Sans Pro Semibold"/>
              </a:rPr>
              <a:t>25%</a:t>
            </a:r>
          </a:p>
        </p:txBody>
      </p:sp>
      <p:sp>
        <p:nvSpPr>
          <p:cNvPr id="23" name="TextBox 22"/>
          <p:cNvSpPr txBox="1"/>
          <p:nvPr/>
        </p:nvSpPr>
        <p:spPr>
          <a:xfrm>
            <a:off x="4809744" y="2811779"/>
            <a:ext cx="2651760" cy="438912"/>
          </a:xfrm>
          <a:prstGeom prst="rect">
            <a:avLst/>
          </a:prstGeom>
          <a:noFill/>
        </p:spPr>
        <p:txBody>
          <a:bodyPr wrap="square" lIns="0" tIns="0" rIns="0" bIns="0" anchor="ctr"/>
          <a:lstStyle/>
          <a:p>
            <a:pPr algn="l">
              <a:lnSpc>
                <a:spcPct val="96000"/>
              </a:lnSpc>
            </a:pPr>
            <a:r>
              <a:rPr sz="1100">
                <a:solidFill>
                  <a:srgbClr val="0A395B"/>
                </a:solidFill>
                <a:latin typeface="Source Sans Pro Semibold"/>
              </a:rPr>
              <a:t>Lower long-term risk exposure, greater resilience</a:t>
            </a:r>
          </a:p>
        </p:txBody>
      </p:sp>
      <p:sp>
        <p:nvSpPr>
          <p:cNvPr id="24" name="Rounded Rectangle 23"/>
          <p:cNvSpPr/>
          <p:nvPr/>
        </p:nvSpPr>
        <p:spPr>
          <a:xfrm>
            <a:off x="4251960" y="3410711"/>
            <a:ext cx="3291840" cy="548640"/>
          </a:xfrm>
          <a:prstGeom prst="roundRect">
            <a:avLst>
              <a:gd name="adj" fmla="val 12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25" name="Oval 24"/>
          <p:cNvSpPr/>
          <p:nvPr/>
        </p:nvSpPr>
        <p:spPr>
          <a:xfrm>
            <a:off x="4361688" y="3493007"/>
            <a:ext cx="448056" cy="438912"/>
          </a:xfrm>
          <a:prstGeom prst="ellipse">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100">
                <a:solidFill>
                  <a:srgbClr val="FFFFFF"/>
                </a:solidFill>
                <a:latin typeface="Source Sans Pro Semibold"/>
              </a:rPr>
              <a:t>15%</a:t>
            </a:r>
          </a:p>
        </p:txBody>
      </p:sp>
      <p:sp>
        <p:nvSpPr>
          <p:cNvPr id="26" name="TextBox 25"/>
          <p:cNvSpPr txBox="1"/>
          <p:nvPr/>
        </p:nvSpPr>
        <p:spPr>
          <a:xfrm>
            <a:off x="4809744" y="3465575"/>
            <a:ext cx="2651760" cy="438912"/>
          </a:xfrm>
          <a:prstGeom prst="rect">
            <a:avLst/>
          </a:prstGeom>
          <a:noFill/>
        </p:spPr>
        <p:txBody>
          <a:bodyPr wrap="square" lIns="0" tIns="0" rIns="0" bIns="0" anchor="ctr"/>
          <a:lstStyle/>
          <a:p>
            <a:pPr algn="l">
              <a:lnSpc>
                <a:spcPct val="96000"/>
              </a:lnSpc>
            </a:pPr>
            <a:r>
              <a:rPr sz="1100">
                <a:solidFill>
                  <a:srgbClr val="0A395B"/>
                </a:solidFill>
                <a:latin typeface="Source Sans Pro Semibold"/>
              </a:rPr>
              <a:t>Communities understand risks, limits and responsibilities</a:t>
            </a:r>
          </a:p>
        </p:txBody>
      </p:sp>
      <p:sp>
        <p:nvSpPr>
          <p:cNvPr id="27" name="Rounded Rectangle 26"/>
          <p:cNvSpPr/>
          <p:nvPr/>
        </p:nvSpPr>
        <p:spPr>
          <a:xfrm>
            <a:off x="4251960" y="4064508"/>
            <a:ext cx="3291840" cy="548640"/>
          </a:xfrm>
          <a:prstGeom prst="roundRect">
            <a:avLst>
              <a:gd name="adj" fmla="val 12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28" name="Oval 27"/>
          <p:cNvSpPr/>
          <p:nvPr/>
        </p:nvSpPr>
        <p:spPr>
          <a:xfrm>
            <a:off x="4361688" y="4146803"/>
            <a:ext cx="429768" cy="434339"/>
          </a:xfrm>
          <a:prstGeom prst="ellipse">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100">
                <a:solidFill>
                  <a:srgbClr val="FFFFFF"/>
                </a:solidFill>
                <a:latin typeface="Source Sans Pro Semibold"/>
              </a:rPr>
              <a:t>15%</a:t>
            </a:r>
          </a:p>
        </p:txBody>
      </p:sp>
      <p:sp>
        <p:nvSpPr>
          <p:cNvPr id="29" name="TextBox 28"/>
          <p:cNvSpPr txBox="1"/>
          <p:nvPr/>
        </p:nvSpPr>
        <p:spPr>
          <a:xfrm>
            <a:off x="4809744" y="4119372"/>
            <a:ext cx="2651760" cy="438912"/>
          </a:xfrm>
          <a:prstGeom prst="rect">
            <a:avLst/>
          </a:prstGeom>
          <a:noFill/>
        </p:spPr>
        <p:txBody>
          <a:bodyPr wrap="square" lIns="0" tIns="0" rIns="0" bIns="0" anchor="ctr"/>
          <a:lstStyle/>
          <a:p>
            <a:pPr algn="l">
              <a:lnSpc>
                <a:spcPct val="96000"/>
              </a:lnSpc>
            </a:pPr>
            <a:r>
              <a:rPr sz="1100">
                <a:solidFill>
                  <a:srgbClr val="0A395B"/>
                </a:solidFill>
                <a:latin typeface="Source Sans Pro Semibold"/>
              </a:rPr>
              <a:t>Improved environmental condition and river function</a:t>
            </a:r>
          </a:p>
        </p:txBody>
      </p:sp>
      <p:sp>
        <p:nvSpPr>
          <p:cNvPr id="31" name="Isosceles Triangle 30"/>
          <p:cNvSpPr/>
          <p:nvPr/>
        </p:nvSpPr>
        <p:spPr>
          <a:xfrm rot="5400000">
            <a:off x="7594092" y="3191256"/>
            <a:ext cx="146304" cy="137160"/>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ounded Rectangle 32"/>
          <p:cNvSpPr/>
          <p:nvPr/>
        </p:nvSpPr>
        <p:spPr>
          <a:xfrm>
            <a:off x="7735824" y="2066544"/>
            <a:ext cx="777240" cy="2551176"/>
          </a:xfrm>
          <a:prstGeom prst="roundRect">
            <a:avLst>
              <a:gd name="adj" fmla="val 12000"/>
            </a:avLst>
          </a:prstGeom>
          <a:noFill/>
          <a:ln w="12700">
            <a:solidFill>
              <a:srgbClr val="5A6771"/>
            </a:solid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34" name="TextBox 33"/>
          <p:cNvSpPr txBox="1"/>
          <p:nvPr/>
        </p:nvSpPr>
        <p:spPr>
          <a:xfrm rot="16200000">
            <a:off x="6842097" y="3061053"/>
            <a:ext cx="2564694" cy="548640"/>
          </a:xfrm>
          <a:prstGeom prst="rect">
            <a:avLst/>
          </a:prstGeom>
          <a:noFill/>
        </p:spPr>
        <p:txBody>
          <a:bodyPr wrap="square" lIns="0" tIns="0" rIns="0" bIns="0" anchor="ctr"/>
          <a:lstStyle/>
          <a:p>
            <a:pPr algn="ctr"/>
            <a:r>
              <a:rPr sz="1100" b="1">
                <a:solidFill>
                  <a:srgbClr val="5A6771"/>
                </a:solidFill>
                <a:latin typeface="Source Sans Pro"/>
              </a:rPr>
              <a:t>Response and solution: </a:t>
            </a:r>
            <a:r>
              <a:rPr sz="1100">
                <a:solidFill>
                  <a:srgbClr val="5A6771"/>
                </a:solidFill>
                <a:latin typeface="Source Sans Pro"/>
              </a:rPr>
              <a:t>next stage</a:t>
            </a:r>
          </a:p>
        </p:txBody>
      </p:sp>
      <p:sp>
        <p:nvSpPr>
          <p:cNvPr id="35" name="TextBox 34"/>
          <p:cNvSpPr txBox="1"/>
          <p:nvPr/>
        </p:nvSpPr>
        <p:spPr>
          <a:xfrm>
            <a:off x="539496" y="4663440"/>
            <a:ext cx="6126480" cy="182880"/>
          </a:xfrm>
          <a:prstGeom prst="rect">
            <a:avLst/>
          </a:prstGeom>
          <a:noFill/>
        </p:spPr>
        <p:txBody>
          <a:bodyPr wrap="square" lIns="0" tIns="0" rIns="0" bIns="0" anchor="t"/>
          <a:lstStyle/>
          <a:p>
            <a:pPr algn="l"/>
            <a:endParaRPr sz="1100">
              <a:solidFill>
                <a:srgbClr val="5A6771"/>
              </a:solidFill>
              <a:latin typeface="Source Sans Pro"/>
            </a:endParaRPr>
          </a:p>
        </p:txBody>
      </p:sp>
      <p:sp>
        <p:nvSpPr>
          <p:cNvPr id="3" name="Rectangle 2">
            <a:extLst>
              <a:ext uri="{FF2B5EF4-FFF2-40B4-BE49-F238E27FC236}">
                <a16:creationId xmlns:a16="http://schemas.microsoft.com/office/drawing/2014/main" id="{445E6A1B-89A9-12B7-17CC-446ABA30536E}"/>
              </a:ext>
            </a:extLst>
          </p:cNvPr>
          <p:cNvSpPr/>
          <p:nvPr/>
        </p:nvSpPr>
        <p:spPr>
          <a:xfrm>
            <a:off x="480060" y="2066544"/>
            <a:ext cx="3598164" cy="259689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Rectangle 3">
            <a:extLst>
              <a:ext uri="{FF2B5EF4-FFF2-40B4-BE49-F238E27FC236}">
                <a16:creationId xmlns:a16="http://schemas.microsoft.com/office/drawing/2014/main" id="{07E30A4A-9248-40C1-5FCB-6830E95713A3}"/>
              </a:ext>
            </a:extLst>
          </p:cNvPr>
          <p:cNvSpPr/>
          <p:nvPr/>
        </p:nvSpPr>
        <p:spPr>
          <a:xfrm>
            <a:off x="4223694" y="2053026"/>
            <a:ext cx="3356682" cy="26104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6" name="Isosceles Triangle 35">
            <a:extLst>
              <a:ext uri="{FF2B5EF4-FFF2-40B4-BE49-F238E27FC236}">
                <a16:creationId xmlns:a16="http://schemas.microsoft.com/office/drawing/2014/main" id="{ED1E2577-7E04-E565-CE3E-6B45EED43C2D}"/>
              </a:ext>
            </a:extLst>
          </p:cNvPr>
          <p:cNvSpPr/>
          <p:nvPr/>
        </p:nvSpPr>
        <p:spPr>
          <a:xfrm rot="5400000">
            <a:off x="4073652" y="3191256"/>
            <a:ext cx="146304" cy="137160"/>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193628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B906D-D8D5-B2B3-F118-5139C6D98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BF4DA-38D5-A889-0173-BAB88BDE91F2}"/>
              </a:ext>
            </a:extLst>
          </p:cNvPr>
          <p:cNvSpPr>
            <a:spLocks noGrp="1"/>
          </p:cNvSpPr>
          <p:nvPr>
            <p:ph type="title"/>
          </p:nvPr>
        </p:nvSpPr>
        <p:spPr/>
        <p:txBody>
          <a:bodyPr/>
          <a:lstStyle/>
          <a:p>
            <a:r>
              <a:t>Draft problem statement 1</a:t>
            </a:r>
            <a:endParaRPr lang="en-US"/>
          </a:p>
        </p:txBody>
      </p:sp>
      <p:sp>
        <p:nvSpPr>
          <p:cNvPr id="6" name="Rounded Rectangle 5"/>
          <p:cNvSpPr/>
          <p:nvPr/>
        </p:nvSpPr>
        <p:spPr>
          <a:xfrm>
            <a:off x="539496" y="1188720"/>
            <a:ext cx="7973568" cy="1188720"/>
          </a:xfrm>
          <a:prstGeom prst="roundRect">
            <a:avLst>
              <a:gd name="adj" fmla="val 7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7" name="Oval 6"/>
          <p:cNvSpPr/>
          <p:nvPr/>
        </p:nvSpPr>
        <p:spPr>
          <a:xfrm>
            <a:off x="786384" y="1362456"/>
            <a:ext cx="841248" cy="841248"/>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700">
                <a:solidFill>
                  <a:srgbClr val="FFFFFF"/>
                </a:solidFill>
                <a:latin typeface="Source Sans Pro Semibold"/>
              </a:rPr>
              <a:t>45%</a:t>
            </a:r>
          </a:p>
        </p:txBody>
      </p:sp>
      <p:sp>
        <p:nvSpPr>
          <p:cNvPr id="8" name="TextBox 7"/>
          <p:cNvSpPr txBox="1"/>
          <p:nvPr/>
        </p:nvSpPr>
        <p:spPr>
          <a:xfrm>
            <a:off x="1874519" y="1316736"/>
            <a:ext cx="6446520" cy="932688"/>
          </a:xfrm>
          <a:prstGeom prst="rect">
            <a:avLst/>
          </a:prstGeom>
          <a:noFill/>
        </p:spPr>
        <p:txBody>
          <a:bodyPr wrap="square" lIns="0" tIns="0" rIns="0" bIns="0" anchor="ctr"/>
          <a:lstStyle/>
          <a:p>
            <a:pPr algn="l">
              <a:lnSpc>
                <a:spcPct val="106000"/>
              </a:lnSpc>
            </a:pPr>
            <a:r>
              <a:rPr sz="1500">
                <a:solidFill>
                  <a:srgbClr val="0A395B"/>
                </a:solidFill>
                <a:latin typeface="Source Sans Pro Semibold"/>
              </a:rPr>
              <a:t>Changing land use and unclear council, agency and landowner roles leave communities unclear on risk and scheme limits.</a:t>
            </a:r>
          </a:p>
        </p:txBody>
      </p:sp>
      <p:sp>
        <p:nvSpPr>
          <p:cNvPr id="9" name="TextBox 8"/>
          <p:cNvSpPr txBox="1"/>
          <p:nvPr/>
        </p:nvSpPr>
        <p:spPr>
          <a:xfrm>
            <a:off x="539496" y="2542032"/>
            <a:ext cx="4983480" cy="274320"/>
          </a:xfrm>
          <a:prstGeom prst="rect">
            <a:avLst/>
          </a:prstGeom>
          <a:noFill/>
        </p:spPr>
        <p:txBody>
          <a:bodyPr wrap="square" lIns="0" tIns="0" rIns="0" bIns="0" anchor="t"/>
          <a:lstStyle/>
          <a:p>
            <a:pPr algn="l"/>
            <a:r>
              <a:rPr sz="1350">
                <a:solidFill>
                  <a:srgbClr val="0A395B"/>
                </a:solidFill>
                <a:latin typeface="Source Sans Pro Semibold"/>
              </a:rPr>
              <a:t>How we got here</a:t>
            </a:r>
          </a:p>
        </p:txBody>
      </p:sp>
      <p:sp>
        <p:nvSpPr>
          <p:cNvPr id="10" name="Rectangle 9"/>
          <p:cNvSpPr/>
          <p:nvPr/>
        </p:nvSpPr>
        <p:spPr>
          <a:xfrm>
            <a:off x="539496" y="2880360"/>
            <a:ext cx="109728" cy="109728"/>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1" name="TextBox 10"/>
          <p:cNvSpPr txBox="1"/>
          <p:nvPr/>
        </p:nvSpPr>
        <p:spPr>
          <a:xfrm>
            <a:off x="768096" y="2834640"/>
            <a:ext cx="4754880" cy="457200"/>
          </a:xfrm>
          <a:prstGeom prst="rect">
            <a:avLst/>
          </a:prstGeom>
          <a:noFill/>
        </p:spPr>
        <p:txBody>
          <a:bodyPr wrap="square" lIns="0" tIns="0" rIns="0" bIns="0" anchor="t"/>
          <a:lstStyle/>
          <a:p>
            <a:pPr algn="l">
              <a:lnSpc>
                <a:spcPct val="104000"/>
              </a:lnSpc>
            </a:pPr>
            <a:r>
              <a:rPr sz="1250">
                <a:solidFill>
                  <a:srgbClr val="1E1F21"/>
                </a:solidFill>
                <a:latin typeface="Source Sans Pro"/>
              </a:rPr>
              <a:t>Development and land use change are adding pressure, while ORC has limited control over where growth occurs.</a:t>
            </a:r>
          </a:p>
        </p:txBody>
      </p:sp>
      <p:sp>
        <p:nvSpPr>
          <p:cNvPr id="12" name="Rectangle 11"/>
          <p:cNvSpPr/>
          <p:nvPr/>
        </p:nvSpPr>
        <p:spPr>
          <a:xfrm>
            <a:off x="539496" y="3364991"/>
            <a:ext cx="109728" cy="109728"/>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3" name="TextBox 12"/>
          <p:cNvSpPr txBox="1"/>
          <p:nvPr/>
        </p:nvSpPr>
        <p:spPr>
          <a:xfrm>
            <a:off x="768096" y="3319272"/>
            <a:ext cx="4754880" cy="457200"/>
          </a:xfrm>
          <a:prstGeom prst="rect">
            <a:avLst/>
          </a:prstGeom>
          <a:noFill/>
        </p:spPr>
        <p:txBody>
          <a:bodyPr wrap="square" lIns="0" tIns="0" rIns="0" bIns="0" anchor="t"/>
          <a:lstStyle/>
          <a:p>
            <a:pPr algn="l">
              <a:lnSpc>
                <a:spcPct val="104000"/>
              </a:lnSpc>
            </a:pPr>
            <a:r>
              <a:rPr lang="en-NZ" sz="1250">
                <a:solidFill>
                  <a:srgbClr val="1E1F21"/>
                </a:solidFill>
                <a:latin typeface="Source Sans Pro"/>
              </a:rPr>
              <a:t>The Council, territorial authorities, agencies and landowners share responsibility for flood risk, and the split is not always clear. Communities do not consistently understand the residual risk they carry or the protection the schemes are designed to provide.</a:t>
            </a:r>
            <a:endParaRPr sz="1250">
              <a:solidFill>
                <a:srgbClr val="1E1F21"/>
              </a:solidFill>
              <a:latin typeface="Source Sans Pro"/>
            </a:endParaRPr>
          </a:p>
        </p:txBody>
      </p:sp>
      <p:sp>
        <p:nvSpPr>
          <p:cNvPr id="14" name="Rectangle 13"/>
          <p:cNvSpPr/>
          <p:nvPr/>
        </p:nvSpPr>
        <p:spPr>
          <a:xfrm>
            <a:off x="539496" y="4251955"/>
            <a:ext cx="109728" cy="109728"/>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5" name="TextBox 14"/>
          <p:cNvSpPr txBox="1"/>
          <p:nvPr/>
        </p:nvSpPr>
        <p:spPr>
          <a:xfrm>
            <a:off x="768096" y="4206232"/>
            <a:ext cx="4754880" cy="457200"/>
          </a:xfrm>
          <a:prstGeom prst="rect">
            <a:avLst/>
          </a:prstGeom>
          <a:noFill/>
        </p:spPr>
        <p:txBody>
          <a:bodyPr wrap="square" lIns="0" tIns="0" rIns="0" bIns="0" anchor="t"/>
          <a:lstStyle/>
          <a:p>
            <a:pPr algn="l">
              <a:lnSpc>
                <a:spcPct val="104000"/>
              </a:lnSpc>
            </a:pPr>
            <a:r>
              <a:rPr sz="1250">
                <a:solidFill>
                  <a:srgbClr val="1E1F21"/>
                </a:solidFill>
                <a:latin typeface="Source Sans Pro"/>
              </a:rPr>
              <a:t>Weighted highest: these pressures raise both the demand on schemes and the consequences of underperformance.</a:t>
            </a:r>
          </a:p>
        </p:txBody>
      </p:sp>
      <p:sp>
        <p:nvSpPr>
          <p:cNvPr id="16" name="TextBox 15"/>
          <p:cNvSpPr txBox="1"/>
          <p:nvPr/>
        </p:nvSpPr>
        <p:spPr>
          <a:xfrm>
            <a:off x="539496" y="4663436"/>
            <a:ext cx="4983480" cy="411480"/>
          </a:xfrm>
          <a:prstGeom prst="rect">
            <a:avLst/>
          </a:prstGeom>
          <a:noFill/>
        </p:spPr>
        <p:txBody>
          <a:bodyPr wrap="square" lIns="0" tIns="0" rIns="0" bIns="0" anchor="t"/>
          <a:lstStyle/>
          <a:p>
            <a:pPr algn="l">
              <a:lnSpc>
                <a:spcPct val="105000"/>
              </a:lnSpc>
            </a:pPr>
            <a:r>
              <a:rPr sz="1100">
                <a:solidFill>
                  <a:srgbClr val="5A6771"/>
                </a:solidFill>
                <a:latin typeface="Source Sans Pro"/>
              </a:rPr>
              <a:t>Evidence raised: stormwater pressure at Outram and Mosgiel, growth behind schemes, </a:t>
            </a:r>
            <a:r>
              <a:rPr lang="en-NZ" sz="1100">
                <a:solidFill>
                  <a:srgbClr val="5A6771"/>
                </a:solidFill>
                <a:latin typeface="Source Sans Pro"/>
              </a:rPr>
              <a:t>ongoing </a:t>
            </a:r>
            <a:r>
              <a:rPr sz="1100">
                <a:solidFill>
                  <a:srgbClr val="5A6771"/>
                </a:solidFill>
                <a:latin typeface="Source Sans Pro"/>
              </a:rPr>
              <a:t>planning interfaces with councils.</a:t>
            </a:r>
          </a:p>
        </p:txBody>
      </p:sp>
      <p:sp>
        <p:nvSpPr>
          <p:cNvPr id="17" name="Rounded Rectangle 16"/>
          <p:cNvSpPr/>
          <p:nvPr/>
        </p:nvSpPr>
        <p:spPr>
          <a:xfrm>
            <a:off x="5760720" y="2542032"/>
            <a:ext cx="2752344" cy="2066543"/>
          </a:xfrm>
          <a:prstGeom prst="roundRect">
            <a:avLst>
              <a:gd name="adj" fmla="val 8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8" name="TextBox 17"/>
          <p:cNvSpPr txBox="1"/>
          <p:nvPr/>
        </p:nvSpPr>
        <p:spPr>
          <a:xfrm>
            <a:off x="5943600" y="2688336"/>
            <a:ext cx="2395728" cy="1828800"/>
          </a:xfrm>
          <a:prstGeom prst="rect">
            <a:avLst/>
          </a:prstGeom>
          <a:noFill/>
        </p:spPr>
        <p:txBody>
          <a:bodyPr wrap="square" lIns="0" tIns="0" rIns="0" bIns="0" anchor="t"/>
          <a:lstStyle/>
          <a:p>
            <a:pPr algn="l">
              <a:lnSpc>
                <a:spcPct val="100000"/>
              </a:lnSpc>
              <a:spcAft>
                <a:spcPts val="600"/>
              </a:spcAft>
            </a:pPr>
            <a:r>
              <a:rPr sz="1250">
                <a:solidFill>
                  <a:srgbClr val="0A395B"/>
                </a:solidFill>
                <a:latin typeface="Source Sans Pro Semibold"/>
              </a:rPr>
              <a:t>Draws on the significant issues</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Settlement trends and land use</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Legislation and regulatory</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Risk exposure</a:t>
            </a:r>
          </a:p>
        </p:txBody>
      </p:sp>
    </p:spTree>
    <p:extLst>
      <p:ext uri="{BB962C8B-B14F-4D97-AF65-F5344CB8AC3E}">
        <p14:creationId xmlns:p14="http://schemas.microsoft.com/office/powerpoint/2010/main" val="3193628718"/>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The issues in brief</a:t>
            </a:r>
            <a:r>
              <a:rPr sz="1600">
                <a:solidFill>
                  <a:srgbClr val="5A6771"/>
                </a:solidFill>
                <a:latin typeface="Source Sans Pro"/>
              </a:rPr>
              <a:t>   ·   Problem statement 1</a:t>
            </a:r>
            <a:endParaRPr lang="en-US"/>
          </a:p>
        </p:txBody>
      </p:sp>
      <p:pic>
        <p:nvPicPr>
          <p:cNvPr id="6" name="Picture 5" descr="iss_settlement.png"/>
          <p:cNvPicPr>
            <a:picLocks noChangeAspect="1"/>
          </p:cNvPicPr>
          <p:nvPr/>
        </p:nvPicPr>
        <p:blipFill>
          <a:blip r:embed="rId4"/>
          <a:stretch>
            <a:fillRect/>
          </a:stretch>
        </p:blipFill>
        <p:spPr>
          <a:xfrm>
            <a:off x="4718306" y="1457733"/>
            <a:ext cx="3839193" cy="1799161"/>
          </a:xfrm>
          <a:prstGeom prst="rect">
            <a:avLst/>
          </a:prstGeom>
        </p:spPr>
      </p:pic>
      <p:sp>
        <p:nvSpPr>
          <p:cNvPr id="7" name="TextBox 6"/>
          <p:cNvSpPr txBox="1"/>
          <p:nvPr/>
        </p:nvSpPr>
        <p:spPr>
          <a:xfrm>
            <a:off x="539496" y="1162659"/>
            <a:ext cx="3886200" cy="1554480"/>
          </a:xfrm>
          <a:prstGeom prst="rect">
            <a:avLst/>
          </a:prstGeom>
          <a:noFill/>
        </p:spPr>
        <p:txBody>
          <a:bodyPr wrap="square" lIns="0" tIns="0" rIns="0" bIns="0" anchor="t"/>
          <a:lstStyle/>
          <a:p>
            <a:pPr algn="l">
              <a:spcAft>
                <a:spcPts val="300"/>
              </a:spcAft>
            </a:pPr>
            <a:r>
              <a:rPr sz="1800">
                <a:solidFill>
                  <a:srgbClr val="0A395B"/>
                </a:solidFill>
                <a:latin typeface="Source Sans Pro Semibold"/>
              </a:rPr>
              <a:t>Settlement trends &amp; land use</a:t>
            </a:r>
          </a:p>
          <a:p>
            <a:pPr algn="l">
              <a:lnSpc>
                <a:spcPct val="105000"/>
              </a:lnSpc>
              <a:spcAft>
                <a:spcPts val="500"/>
              </a:spcAft>
            </a:pPr>
            <a:r>
              <a:rPr lang="en-NZ" sz="1400">
                <a:solidFill>
                  <a:srgbClr val="1E1F21"/>
                </a:solidFill>
                <a:latin typeface="Source Sans Pro"/>
              </a:rPr>
              <a:t>Development increases the people and property relying on the schemes for protection, and changes runoff patterns</a:t>
            </a:r>
            <a:r>
              <a:rPr sz="1400">
                <a:solidFill>
                  <a:srgbClr val="1E1F21"/>
                </a:solidFill>
                <a:latin typeface="Source Sans Pro"/>
              </a:rPr>
              <a:t>.</a:t>
            </a:r>
            <a:endParaRPr lang="en-NZ" sz="1400">
              <a:solidFill>
                <a:srgbClr val="1E1F21"/>
              </a:solidFill>
              <a:latin typeface="Source Sans Pro"/>
            </a:endParaRPr>
          </a:p>
          <a:p>
            <a:pPr algn="l">
              <a:lnSpc>
                <a:spcPct val="105000"/>
              </a:lnSpc>
              <a:spcAft>
                <a:spcPts val="500"/>
              </a:spcAft>
            </a:pPr>
            <a:endParaRPr sz="1400">
              <a:solidFill>
                <a:srgbClr val="1E1F21"/>
              </a:solidFill>
              <a:latin typeface="Source Sans Pro"/>
            </a:endParaRPr>
          </a:p>
          <a:p>
            <a:pPr algn="l">
              <a:lnSpc>
                <a:spcPct val="105000"/>
              </a:lnSpc>
            </a:pPr>
            <a:r>
              <a:rPr sz="1300">
                <a:solidFill>
                  <a:srgbClr val="0073A0"/>
                </a:solidFill>
                <a:latin typeface="Source Sans Pro Semibold"/>
              </a:rPr>
              <a:t>Approach </a:t>
            </a:r>
            <a:r>
              <a:rPr lang="en-NZ" sz="1300">
                <a:solidFill>
                  <a:srgbClr val="1E1F21"/>
                </a:solidFill>
                <a:latin typeface="Source Sans Pro"/>
              </a:rPr>
              <a:t>Work with territorial authorities through their planning processes, so new development does not rely on the schemes beyond what they are designed to provide. </a:t>
            </a:r>
          </a:p>
          <a:p>
            <a:pPr algn="l">
              <a:lnSpc>
                <a:spcPct val="105000"/>
              </a:lnSpc>
            </a:pPr>
            <a:r>
              <a:rPr lang="en-NZ" sz="1300">
                <a:solidFill>
                  <a:srgbClr val="1E1F21"/>
                </a:solidFill>
                <a:latin typeface="Source Sans Pro"/>
              </a:rPr>
              <a:t>Where risk remains, choose the right response for each place: protect, avoid, retreat or accommodate (PARA).</a:t>
            </a:r>
            <a:endParaRPr sz="1300">
              <a:solidFill>
                <a:srgbClr val="1E1F21"/>
              </a:solidFill>
              <a:latin typeface="Source Sans Pro"/>
            </a:endParaRPr>
          </a:p>
        </p:txBody>
      </p:sp>
      <p:sp>
        <p:nvSpPr>
          <p:cNvPr id="4" name="TextBox 3">
            <a:extLst>
              <a:ext uri="{FF2B5EF4-FFF2-40B4-BE49-F238E27FC236}">
                <a16:creationId xmlns:a16="http://schemas.microsoft.com/office/drawing/2014/main" id="{DF3E7A82-5CCB-E7B6-6A95-45F16D53CE14}"/>
              </a:ext>
            </a:extLst>
          </p:cNvPr>
          <p:cNvSpPr txBox="1"/>
          <p:nvPr/>
        </p:nvSpPr>
        <p:spPr>
          <a:xfrm>
            <a:off x="4653501" y="3274823"/>
            <a:ext cx="4572000" cy="261610"/>
          </a:xfrm>
          <a:prstGeom prst="rect">
            <a:avLst/>
          </a:prstGeom>
          <a:noFill/>
        </p:spPr>
        <p:txBody>
          <a:bodyPr wrap="square">
            <a:spAutoFit/>
          </a:bodyPr>
          <a:lstStyle/>
          <a:p>
            <a:pPr algn="l">
              <a:spcAft>
                <a:spcPts val="300"/>
              </a:spcAft>
            </a:pPr>
            <a:r>
              <a:rPr lang="en-NZ" sz="1100" i="1">
                <a:solidFill>
                  <a:srgbClr val="5A6771"/>
                </a:solidFill>
                <a:latin typeface="Source Sans Pro"/>
              </a:rPr>
              <a:t>Deferred residential zoning, Dunedin 2GP</a:t>
            </a:r>
          </a:p>
        </p:txBody>
      </p:sp>
    </p:spTree>
    <p:extLst>
      <p:ext uri="{BB962C8B-B14F-4D97-AF65-F5344CB8AC3E}">
        <p14:creationId xmlns:p14="http://schemas.microsoft.com/office/powerpoint/2010/main" val="257251809"/>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9DF61-75A6-FAAB-521D-A095C47476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6D32F5-CE72-E40D-0A3D-A3CFDA4E1165}"/>
              </a:ext>
            </a:extLst>
          </p:cNvPr>
          <p:cNvSpPr>
            <a:spLocks noGrp="1"/>
          </p:cNvSpPr>
          <p:nvPr>
            <p:ph type="title"/>
          </p:nvPr>
        </p:nvSpPr>
        <p:spPr>
          <a:xfrm>
            <a:off x="543922" y="390597"/>
            <a:ext cx="7971766" cy="379161"/>
          </a:xfrm>
        </p:spPr>
        <p:txBody>
          <a:bodyPr/>
          <a:lstStyle/>
          <a:p>
            <a:r>
              <a:t>The issues in brief</a:t>
            </a:r>
            <a:r>
              <a:rPr sz="1600">
                <a:solidFill>
                  <a:srgbClr val="5A6771"/>
                </a:solidFill>
                <a:latin typeface="Source Sans Pro"/>
              </a:rPr>
              <a:t>   ·   Problem statement 1</a:t>
            </a:r>
            <a:endParaRPr lang="en-US"/>
          </a:p>
        </p:txBody>
      </p:sp>
      <p:sp>
        <p:nvSpPr>
          <p:cNvPr id="9" name="TextBox 8">
            <a:extLst>
              <a:ext uri="{FF2B5EF4-FFF2-40B4-BE49-F238E27FC236}">
                <a16:creationId xmlns:a16="http://schemas.microsoft.com/office/drawing/2014/main" id="{F6835667-F6D1-588B-509F-475817A9BEBD}"/>
              </a:ext>
            </a:extLst>
          </p:cNvPr>
          <p:cNvSpPr txBox="1"/>
          <p:nvPr/>
        </p:nvSpPr>
        <p:spPr>
          <a:xfrm>
            <a:off x="543922" y="785718"/>
            <a:ext cx="7556137" cy="1554480"/>
          </a:xfrm>
          <a:prstGeom prst="rect">
            <a:avLst/>
          </a:prstGeom>
          <a:noFill/>
        </p:spPr>
        <p:txBody>
          <a:bodyPr wrap="square" lIns="0" tIns="0" rIns="0" bIns="0" anchor="t"/>
          <a:lstStyle/>
          <a:p>
            <a:pPr algn="l">
              <a:spcAft>
                <a:spcPts val="300"/>
              </a:spcAft>
            </a:pPr>
            <a:r>
              <a:rPr sz="1800">
                <a:solidFill>
                  <a:srgbClr val="0A395B"/>
                </a:solidFill>
                <a:latin typeface="Source Sans Pro Semibold"/>
              </a:rPr>
              <a:t>Legislation and regulatory</a:t>
            </a:r>
          </a:p>
          <a:p>
            <a:pPr algn="l">
              <a:lnSpc>
                <a:spcPct val="105000"/>
              </a:lnSpc>
              <a:spcAft>
                <a:spcPts val="500"/>
              </a:spcAft>
            </a:pPr>
            <a:r>
              <a:rPr sz="1400">
                <a:solidFill>
                  <a:srgbClr val="1E1F21"/>
                </a:solidFill>
                <a:latin typeface="Source Sans Pro"/>
              </a:rPr>
              <a:t>Schemes reflect the values of their era. Standards keep moving.</a:t>
            </a:r>
            <a:r>
              <a:rPr lang="en-NZ" sz="1400">
                <a:solidFill>
                  <a:srgbClr val="1E1F21"/>
                </a:solidFill>
                <a:latin typeface="Source Sans Pro"/>
              </a:rPr>
              <a:t> Central government and community expectations are evolving. On the brink of major reform.</a:t>
            </a:r>
            <a:endParaRPr sz="1400">
              <a:solidFill>
                <a:srgbClr val="1E1F21"/>
              </a:solidFill>
              <a:latin typeface="Source Sans Pro"/>
            </a:endParaRPr>
          </a:p>
          <a:p>
            <a:pPr algn="l">
              <a:lnSpc>
                <a:spcPct val="105000"/>
              </a:lnSpc>
            </a:pPr>
            <a:r>
              <a:rPr sz="1300">
                <a:solidFill>
                  <a:srgbClr val="0073A0"/>
                </a:solidFill>
                <a:latin typeface="Source Sans Pro Semibold"/>
              </a:rPr>
              <a:t>Approach   </a:t>
            </a:r>
            <a:r>
              <a:rPr lang="en-NZ" sz="1300">
                <a:solidFill>
                  <a:srgbClr val="1E1F21"/>
                </a:solidFill>
                <a:latin typeface="Source Sans Pro"/>
              </a:rPr>
              <a:t>Seek improved environmental performance and </a:t>
            </a:r>
            <a:r>
              <a:rPr sz="1300">
                <a:solidFill>
                  <a:srgbClr val="1E1F21"/>
                </a:solidFill>
                <a:latin typeface="Source Sans Pro"/>
              </a:rPr>
              <a:t>co-benefits </a:t>
            </a:r>
            <a:r>
              <a:rPr lang="en-NZ" sz="1300">
                <a:solidFill>
                  <a:srgbClr val="1E1F21"/>
                </a:solidFill>
                <a:latin typeface="Source Sans Pro"/>
              </a:rPr>
              <a:t>through nature based solutions where possible</a:t>
            </a:r>
            <a:r>
              <a:rPr sz="1300">
                <a:solidFill>
                  <a:srgbClr val="1E1F21"/>
                </a:solidFill>
                <a:latin typeface="Source Sans Pro"/>
              </a:rPr>
              <a:t>.</a:t>
            </a:r>
            <a:r>
              <a:rPr lang="en-NZ" sz="1300">
                <a:solidFill>
                  <a:srgbClr val="1E1F21"/>
                </a:solidFill>
                <a:latin typeface="Source Sans Pro"/>
              </a:rPr>
              <a:t> Proactively engage TA’s and central government early on policy and plan changes. </a:t>
            </a:r>
            <a:endParaRPr sz="1300">
              <a:solidFill>
                <a:srgbClr val="1E1F21"/>
              </a:solidFill>
              <a:latin typeface="Source Sans Pro"/>
            </a:endParaRPr>
          </a:p>
        </p:txBody>
      </p:sp>
      <p:pic>
        <p:nvPicPr>
          <p:cNvPr id="13" name="Picture 12">
            <a:extLst>
              <a:ext uri="{FF2B5EF4-FFF2-40B4-BE49-F238E27FC236}">
                <a16:creationId xmlns:a16="http://schemas.microsoft.com/office/drawing/2014/main" id="{3F7C4DCF-B581-966A-335B-A17DCBB812C5}"/>
              </a:ext>
            </a:extLst>
          </p:cNvPr>
          <p:cNvPicPr>
            <a:picLocks noChangeAspect="1"/>
          </p:cNvPicPr>
          <p:nvPr/>
        </p:nvPicPr>
        <p:blipFill>
          <a:blip r:embed="rId3"/>
          <a:stretch>
            <a:fillRect/>
          </a:stretch>
        </p:blipFill>
        <p:spPr>
          <a:xfrm>
            <a:off x="556260" y="2304708"/>
            <a:ext cx="3212428" cy="2155770"/>
          </a:xfrm>
          <a:prstGeom prst="rect">
            <a:avLst/>
          </a:prstGeom>
          <a:ln>
            <a:solidFill>
              <a:schemeClr val="tx1"/>
            </a:solidFill>
          </a:ln>
        </p:spPr>
      </p:pic>
      <p:pic>
        <p:nvPicPr>
          <p:cNvPr id="15" name="Picture 14">
            <a:extLst>
              <a:ext uri="{FF2B5EF4-FFF2-40B4-BE49-F238E27FC236}">
                <a16:creationId xmlns:a16="http://schemas.microsoft.com/office/drawing/2014/main" id="{C8130BA7-446E-2475-DF08-43D7F3F131ED}"/>
              </a:ext>
            </a:extLst>
          </p:cNvPr>
          <p:cNvPicPr>
            <a:picLocks noChangeAspect="1"/>
          </p:cNvPicPr>
          <p:nvPr/>
        </p:nvPicPr>
        <p:blipFill>
          <a:blip r:embed="rId4"/>
          <a:stretch>
            <a:fillRect/>
          </a:stretch>
        </p:blipFill>
        <p:spPr>
          <a:xfrm>
            <a:off x="4529806" y="2304708"/>
            <a:ext cx="3364514" cy="2201174"/>
          </a:xfrm>
          <a:prstGeom prst="rect">
            <a:avLst/>
          </a:prstGeom>
          <a:ln>
            <a:solidFill>
              <a:schemeClr val="tx1"/>
            </a:solidFill>
          </a:ln>
        </p:spPr>
      </p:pic>
      <p:sp>
        <p:nvSpPr>
          <p:cNvPr id="16" name="TextBox 15">
            <a:extLst>
              <a:ext uri="{FF2B5EF4-FFF2-40B4-BE49-F238E27FC236}">
                <a16:creationId xmlns:a16="http://schemas.microsoft.com/office/drawing/2014/main" id="{598C72A8-665F-0BB2-0B88-67E4499A5FD4}"/>
              </a:ext>
            </a:extLst>
          </p:cNvPr>
          <p:cNvSpPr txBox="1"/>
          <p:nvPr/>
        </p:nvSpPr>
        <p:spPr>
          <a:xfrm>
            <a:off x="426721" y="4476438"/>
            <a:ext cx="4564380" cy="677108"/>
          </a:xfrm>
          <a:prstGeom prst="rect">
            <a:avLst/>
          </a:prstGeom>
          <a:noFill/>
        </p:spPr>
        <p:txBody>
          <a:bodyPr wrap="square">
            <a:spAutoFit/>
          </a:bodyPr>
          <a:lstStyle/>
          <a:p>
            <a:pPr algn="l">
              <a:spcAft>
                <a:spcPts val="300"/>
              </a:spcAft>
            </a:pPr>
            <a:r>
              <a:rPr lang="en-NZ" sz="1100" i="1">
                <a:solidFill>
                  <a:srgbClr val="5A6771"/>
                </a:solidFill>
                <a:latin typeface="Source Sans Pro"/>
              </a:rPr>
              <a:t>DCC 2nd Generation Plan (2GP) - Designations Layer</a:t>
            </a:r>
          </a:p>
          <a:p>
            <a:pPr algn="l">
              <a:spcAft>
                <a:spcPts val="300"/>
              </a:spcAft>
            </a:pPr>
            <a:r>
              <a:rPr lang="en-NZ" sz="1100" i="1">
                <a:solidFill>
                  <a:srgbClr val="5A6771"/>
                </a:solidFill>
                <a:latin typeface="Source Sans Pro"/>
              </a:rPr>
              <a:t>• Flood protection and drainage</a:t>
            </a:r>
          </a:p>
          <a:p>
            <a:pPr algn="l">
              <a:spcAft>
                <a:spcPts val="300"/>
              </a:spcAft>
            </a:pPr>
            <a:r>
              <a:rPr lang="en-NZ" sz="1100" i="1">
                <a:solidFill>
                  <a:srgbClr val="5A6771"/>
                </a:solidFill>
                <a:latin typeface="Source Sans Pro"/>
              </a:rPr>
              <a:t>• Telecommunications, rail, electricity, state highways</a:t>
            </a:r>
          </a:p>
        </p:txBody>
      </p:sp>
      <p:sp>
        <p:nvSpPr>
          <p:cNvPr id="17" name="TextBox 16">
            <a:extLst>
              <a:ext uri="{FF2B5EF4-FFF2-40B4-BE49-F238E27FC236}">
                <a16:creationId xmlns:a16="http://schemas.microsoft.com/office/drawing/2014/main" id="{A509474F-6E14-BEF3-E44C-D44BD15B6E71}"/>
              </a:ext>
            </a:extLst>
          </p:cNvPr>
          <p:cNvSpPr txBox="1"/>
          <p:nvPr/>
        </p:nvSpPr>
        <p:spPr>
          <a:xfrm>
            <a:off x="4442461" y="4502278"/>
            <a:ext cx="4564380" cy="469359"/>
          </a:xfrm>
          <a:prstGeom prst="rect">
            <a:avLst/>
          </a:prstGeom>
          <a:noFill/>
        </p:spPr>
        <p:txBody>
          <a:bodyPr wrap="square">
            <a:spAutoFit/>
          </a:bodyPr>
          <a:lstStyle/>
          <a:p>
            <a:pPr algn="l">
              <a:spcAft>
                <a:spcPts val="300"/>
              </a:spcAft>
            </a:pPr>
            <a:r>
              <a:rPr lang="en-NZ" sz="1100" i="1">
                <a:solidFill>
                  <a:srgbClr val="5A6771"/>
                </a:solidFill>
                <a:latin typeface="Source Sans Pro"/>
              </a:rPr>
              <a:t>Waitaki District Council Designations - Lower Waitaki</a:t>
            </a:r>
          </a:p>
          <a:p>
            <a:pPr algn="l">
              <a:spcAft>
                <a:spcPts val="300"/>
              </a:spcAft>
            </a:pPr>
            <a:r>
              <a:rPr lang="en-NZ" sz="1100" i="1">
                <a:solidFill>
                  <a:srgbClr val="5A6771"/>
                </a:solidFill>
                <a:latin typeface="Source Sans Pro"/>
              </a:rPr>
              <a:t>Flood Control Scheme</a:t>
            </a:r>
          </a:p>
        </p:txBody>
      </p:sp>
    </p:spTree>
    <p:extLst>
      <p:ext uri="{BB962C8B-B14F-4D97-AF65-F5344CB8AC3E}">
        <p14:creationId xmlns:p14="http://schemas.microsoft.com/office/powerpoint/2010/main" val="2340030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B906D-D8D5-B2B3-F118-5139C6D98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BF4DA-38D5-A889-0173-BAB88BDE91F2}"/>
              </a:ext>
            </a:extLst>
          </p:cNvPr>
          <p:cNvSpPr>
            <a:spLocks noGrp="1"/>
          </p:cNvSpPr>
          <p:nvPr>
            <p:ph type="title"/>
          </p:nvPr>
        </p:nvSpPr>
        <p:spPr/>
        <p:txBody>
          <a:bodyPr/>
          <a:lstStyle/>
          <a:p>
            <a:r>
              <a:t>Draft problem statement 2</a:t>
            </a:r>
            <a:endParaRPr lang="en-US"/>
          </a:p>
        </p:txBody>
      </p:sp>
      <p:sp>
        <p:nvSpPr>
          <p:cNvPr id="6" name="Rounded Rectangle 5"/>
          <p:cNvSpPr/>
          <p:nvPr/>
        </p:nvSpPr>
        <p:spPr>
          <a:xfrm>
            <a:off x="539496" y="1188720"/>
            <a:ext cx="7973568" cy="1188720"/>
          </a:xfrm>
          <a:prstGeom prst="roundRect">
            <a:avLst>
              <a:gd name="adj" fmla="val 7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7" name="Oval 6"/>
          <p:cNvSpPr/>
          <p:nvPr/>
        </p:nvSpPr>
        <p:spPr>
          <a:xfrm>
            <a:off x="786384" y="1362456"/>
            <a:ext cx="841248" cy="841248"/>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700">
                <a:solidFill>
                  <a:srgbClr val="FFFFFF"/>
                </a:solidFill>
                <a:latin typeface="Source Sans Pro Semibold"/>
              </a:rPr>
              <a:t>35%</a:t>
            </a:r>
          </a:p>
        </p:txBody>
      </p:sp>
      <p:sp>
        <p:nvSpPr>
          <p:cNvPr id="8" name="TextBox 7"/>
          <p:cNvSpPr txBox="1"/>
          <p:nvPr/>
        </p:nvSpPr>
        <p:spPr>
          <a:xfrm>
            <a:off x="1874519" y="1316736"/>
            <a:ext cx="6446520" cy="932688"/>
          </a:xfrm>
          <a:prstGeom prst="rect">
            <a:avLst/>
          </a:prstGeom>
          <a:noFill/>
        </p:spPr>
        <p:txBody>
          <a:bodyPr wrap="square" lIns="0" tIns="0" rIns="0" bIns="0" anchor="ctr"/>
          <a:lstStyle/>
          <a:p>
            <a:pPr algn="l">
              <a:lnSpc>
                <a:spcPct val="106000"/>
              </a:lnSpc>
            </a:pPr>
            <a:r>
              <a:rPr sz="1500">
                <a:solidFill>
                  <a:srgbClr val="0A395B"/>
                </a:solidFill>
                <a:latin typeface="Source Sans Pro Semibold"/>
              </a:rPr>
              <a:t>Legacy assets and gaps in whole-of-life planning undermine affordability and shift costs and risk to future generations.</a:t>
            </a:r>
          </a:p>
        </p:txBody>
      </p:sp>
      <p:sp>
        <p:nvSpPr>
          <p:cNvPr id="9" name="TextBox 8"/>
          <p:cNvSpPr txBox="1"/>
          <p:nvPr/>
        </p:nvSpPr>
        <p:spPr>
          <a:xfrm>
            <a:off x="539496" y="2542032"/>
            <a:ext cx="4983480" cy="274320"/>
          </a:xfrm>
          <a:prstGeom prst="rect">
            <a:avLst/>
          </a:prstGeom>
          <a:noFill/>
        </p:spPr>
        <p:txBody>
          <a:bodyPr wrap="square" lIns="0" tIns="0" rIns="0" bIns="0" anchor="t"/>
          <a:lstStyle/>
          <a:p>
            <a:pPr algn="l"/>
            <a:r>
              <a:rPr sz="1350">
                <a:solidFill>
                  <a:srgbClr val="0A395B"/>
                </a:solidFill>
                <a:latin typeface="Source Sans Pro Semibold"/>
              </a:rPr>
              <a:t>How we got here</a:t>
            </a:r>
          </a:p>
        </p:txBody>
      </p:sp>
      <p:sp>
        <p:nvSpPr>
          <p:cNvPr id="10" name="Rectangle 9"/>
          <p:cNvSpPr/>
          <p:nvPr/>
        </p:nvSpPr>
        <p:spPr>
          <a:xfrm>
            <a:off x="539496" y="2880360"/>
            <a:ext cx="109728" cy="109728"/>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1" name="TextBox 10"/>
          <p:cNvSpPr txBox="1"/>
          <p:nvPr/>
        </p:nvSpPr>
        <p:spPr>
          <a:xfrm>
            <a:off x="768096" y="2834640"/>
            <a:ext cx="4754880" cy="457200"/>
          </a:xfrm>
          <a:prstGeom prst="rect">
            <a:avLst/>
          </a:prstGeom>
          <a:noFill/>
        </p:spPr>
        <p:txBody>
          <a:bodyPr wrap="square" lIns="0" tIns="0" rIns="0" bIns="0" anchor="t"/>
          <a:lstStyle/>
          <a:p>
            <a:pPr algn="l">
              <a:lnSpc>
                <a:spcPct val="104000"/>
              </a:lnSpc>
            </a:pPr>
            <a:r>
              <a:rPr sz="1250">
                <a:solidFill>
                  <a:srgbClr val="1E1F21"/>
                </a:solidFill>
                <a:latin typeface="Source Sans Pro"/>
              </a:rPr>
              <a:t>Ageing assets, historic design and funding decisions, and renewals that are hard to plan across long lives.</a:t>
            </a:r>
          </a:p>
        </p:txBody>
      </p:sp>
      <p:sp>
        <p:nvSpPr>
          <p:cNvPr id="12" name="Rectangle 11"/>
          <p:cNvSpPr/>
          <p:nvPr/>
        </p:nvSpPr>
        <p:spPr>
          <a:xfrm>
            <a:off x="539496" y="3364991"/>
            <a:ext cx="109728" cy="109728"/>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3" name="TextBox 12"/>
          <p:cNvSpPr txBox="1"/>
          <p:nvPr/>
        </p:nvSpPr>
        <p:spPr>
          <a:xfrm>
            <a:off x="768096" y="3319272"/>
            <a:ext cx="4754880" cy="457200"/>
          </a:xfrm>
          <a:prstGeom prst="rect">
            <a:avLst/>
          </a:prstGeom>
          <a:noFill/>
        </p:spPr>
        <p:txBody>
          <a:bodyPr wrap="square" lIns="0" tIns="0" rIns="0" bIns="0" anchor="t"/>
          <a:lstStyle/>
          <a:p>
            <a:pPr algn="l">
              <a:lnSpc>
                <a:spcPct val="104000"/>
              </a:lnSpc>
            </a:pPr>
            <a:r>
              <a:rPr sz="1250">
                <a:solidFill>
                  <a:srgbClr val="1E1F21"/>
                </a:solidFill>
                <a:latin typeface="Source Sans Pro"/>
              </a:rPr>
              <a:t>Delaying investment or relying on reactive funding transfers cost and unresolved risk to future ratepayers.</a:t>
            </a:r>
          </a:p>
        </p:txBody>
      </p:sp>
      <p:sp>
        <p:nvSpPr>
          <p:cNvPr id="14" name="Rectangle 13"/>
          <p:cNvSpPr/>
          <p:nvPr/>
        </p:nvSpPr>
        <p:spPr>
          <a:xfrm>
            <a:off x="539496" y="3849624"/>
            <a:ext cx="109728" cy="109728"/>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5" name="TextBox 14"/>
          <p:cNvSpPr txBox="1"/>
          <p:nvPr/>
        </p:nvSpPr>
        <p:spPr>
          <a:xfrm>
            <a:off x="768096" y="3803904"/>
            <a:ext cx="4754880" cy="457200"/>
          </a:xfrm>
          <a:prstGeom prst="rect">
            <a:avLst/>
          </a:prstGeom>
          <a:noFill/>
        </p:spPr>
        <p:txBody>
          <a:bodyPr wrap="square" lIns="0" tIns="0" rIns="0" bIns="0" anchor="t"/>
          <a:lstStyle/>
          <a:p>
            <a:pPr algn="l">
              <a:lnSpc>
                <a:spcPct val="104000"/>
              </a:lnSpc>
            </a:pPr>
            <a:r>
              <a:rPr sz="1250">
                <a:solidFill>
                  <a:srgbClr val="1E1F21"/>
                </a:solidFill>
                <a:latin typeface="Source Sans Pro"/>
              </a:rPr>
              <a:t>An asset management challenge, and a question of long-term affordability and intergenerational fairness.</a:t>
            </a:r>
          </a:p>
        </p:txBody>
      </p:sp>
      <p:sp>
        <p:nvSpPr>
          <p:cNvPr id="16" name="TextBox 15"/>
          <p:cNvSpPr txBox="1"/>
          <p:nvPr/>
        </p:nvSpPr>
        <p:spPr>
          <a:xfrm>
            <a:off x="539496" y="4261104"/>
            <a:ext cx="4983480" cy="411480"/>
          </a:xfrm>
          <a:prstGeom prst="rect">
            <a:avLst/>
          </a:prstGeom>
          <a:noFill/>
        </p:spPr>
        <p:txBody>
          <a:bodyPr wrap="square" lIns="0" tIns="0" rIns="0" bIns="0" anchor="t"/>
          <a:lstStyle/>
          <a:p>
            <a:pPr algn="l">
              <a:lnSpc>
                <a:spcPct val="105000"/>
              </a:lnSpc>
            </a:pPr>
            <a:r>
              <a:rPr sz="1100">
                <a:solidFill>
                  <a:srgbClr val="5A6771"/>
                </a:solidFill>
                <a:latin typeface="Source Sans Pro"/>
              </a:rPr>
              <a:t>Evidence raised: 150 years of assets, major renewals ahead, uninsurable floodbanks, recovery displacing planned work.</a:t>
            </a:r>
          </a:p>
        </p:txBody>
      </p:sp>
      <p:sp>
        <p:nvSpPr>
          <p:cNvPr id="17" name="Rounded Rectangle 16"/>
          <p:cNvSpPr/>
          <p:nvPr/>
        </p:nvSpPr>
        <p:spPr>
          <a:xfrm>
            <a:off x="5760720" y="2542032"/>
            <a:ext cx="2752344" cy="2066543"/>
          </a:xfrm>
          <a:prstGeom prst="roundRect">
            <a:avLst>
              <a:gd name="adj" fmla="val 8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8" name="TextBox 17"/>
          <p:cNvSpPr txBox="1"/>
          <p:nvPr/>
        </p:nvSpPr>
        <p:spPr>
          <a:xfrm>
            <a:off x="5943600" y="2688336"/>
            <a:ext cx="2395728" cy="1828800"/>
          </a:xfrm>
          <a:prstGeom prst="rect">
            <a:avLst/>
          </a:prstGeom>
          <a:noFill/>
        </p:spPr>
        <p:txBody>
          <a:bodyPr wrap="square" lIns="0" tIns="0" rIns="0" bIns="0" anchor="t"/>
          <a:lstStyle/>
          <a:p>
            <a:pPr algn="l">
              <a:lnSpc>
                <a:spcPct val="100000"/>
              </a:lnSpc>
              <a:spcAft>
                <a:spcPts val="600"/>
              </a:spcAft>
            </a:pPr>
            <a:r>
              <a:rPr sz="1250">
                <a:solidFill>
                  <a:srgbClr val="0A395B"/>
                </a:solidFill>
                <a:latin typeface="Source Sans Pro Semibold"/>
              </a:rPr>
              <a:t>Draws on the significant issues</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Infrastructure condition</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Funding</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Risk exposure</a:t>
            </a:r>
          </a:p>
        </p:txBody>
      </p:sp>
    </p:spTree>
    <p:extLst>
      <p:ext uri="{BB962C8B-B14F-4D97-AF65-F5344CB8AC3E}">
        <p14:creationId xmlns:p14="http://schemas.microsoft.com/office/powerpoint/2010/main" val="3193628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endParaRPr lang="en-US"/>
          </a:p>
        </p:txBody>
      </p:sp>
      <p:sp>
        <p:nvSpPr>
          <p:cNvPr id="6" name="Rectangle 5"/>
          <p:cNvSpPr/>
          <p:nvPr/>
        </p:nvSpPr>
        <p:spPr>
          <a:xfrm>
            <a:off x="0" y="0"/>
            <a:ext cx="4572000" cy="5143500"/>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pic>
        <p:nvPicPr>
          <p:cNvPr id="7" name="Picture 6" descr="open_full.png"/>
          <p:cNvPicPr>
            <a:picLocks noChangeAspect="1"/>
          </p:cNvPicPr>
          <p:nvPr/>
        </p:nvPicPr>
        <p:blipFill>
          <a:blip r:embed="rId3"/>
          <a:stretch>
            <a:fillRect/>
          </a:stretch>
        </p:blipFill>
        <p:spPr>
          <a:xfrm>
            <a:off x="4572000" y="0"/>
            <a:ext cx="4572000" cy="5143500"/>
          </a:xfrm>
          <a:prstGeom prst="rect">
            <a:avLst/>
          </a:prstGeom>
        </p:spPr>
      </p:pic>
      <p:sp>
        <p:nvSpPr>
          <p:cNvPr id="8" name="TextBox 7"/>
          <p:cNvSpPr txBox="1"/>
          <p:nvPr/>
        </p:nvSpPr>
        <p:spPr>
          <a:xfrm>
            <a:off x="539496" y="1078992"/>
            <a:ext cx="3611880" cy="3108960"/>
          </a:xfrm>
          <a:prstGeom prst="rect">
            <a:avLst/>
          </a:prstGeom>
          <a:noFill/>
        </p:spPr>
        <p:txBody>
          <a:bodyPr wrap="square" lIns="0" tIns="0" rIns="0" bIns="0" anchor="t"/>
          <a:lstStyle/>
          <a:p>
            <a:pPr algn="l"/>
            <a:r>
              <a:rPr lang="en-NZ" sz="6000">
                <a:solidFill>
                  <a:srgbClr val="FFE000"/>
                </a:solidFill>
                <a:latin typeface="Source Sans Pro Semibold"/>
              </a:rPr>
              <a:t>43</a:t>
            </a:r>
            <a:r>
              <a:rPr sz="6000">
                <a:solidFill>
                  <a:srgbClr val="FFE000"/>
                </a:solidFill>
                <a:latin typeface="Source Sans Pro Semibold"/>
              </a:rPr>
              <a:t>,000</a:t>
            </a:r>
          </a:p>
          <a:p>
            <a:pPr algn="l">
              <a:spcAft>
                <a:spcPts val="1200"/>
              </a:spcAft>
            </a:pPr>
            <a:r>
              <a:rPr sz="3000">
                <a:solidFill>
                  <a:srgbClr val="FFE000"/>
                </a:solidFill>
                <a:latin typeface="Source Sans Pro Semibold"/>
              </a:rPr>
              <a:t>hectares</a:t>
            </a:r>
          </a:p>
          <a:p>
            <a:pPr algn="l">
              <a:lnSpc>
                <a:spcPct val="112000"/>
              </a:lnSpc>
            </a:pPr>
            <a:r>
              <a:rPr sz="1700">
                <a:solidFill>
                  <a:srgbClr val="FFFFFF"/>
                </a:solidFill>
                <a:latin typeface="Source Sans Pro"/>
              </a:rPr>
              <a:t>of urban and rural land across Otago protected by our flood and drainage schemes</a:t>
            </a:r>
          </a:p>
        </p:txBody>
      </p:sp>
      <p:sp>
        <p:nvSpPr>
          <p:cNvPr id="9" name="Rectangle 8"/>
          <p:cNvSpPr/>
          <p:nvPr/>
        </p:nvSpPr>
        <p:spPr>
          <a:xfrm>
            <a:off x="2804273" y="4965664"/>
            <a:ext cx="155448" cy="155448"/>
          </a:xfrm>
          <a:prstGeom prst="rect">
            <a:avLst/>
          </a:prstGeom>
          <a:solidFill>
            <a:srgbClr val="FFE00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0" name="TextBox 9"/>
          <p:cNvSpPr txBox="1"/>
          <p:nvPr/>
        </p:nvSpPr>
        <p:spPr>
          <a:xfrm>
            <a:off x="2977684" y="4961563"/>
            <a:ext cx="3566160" cy="292608"/>
          </a:xfrm>
          <a:prstGeom prst="rect">
            <a:avLst/>
          </a:prstGeom>
          <a:noFill/>
        </p:spPr>
        <p:txBody>
          <a:bodyPr wrap="square" lIns="0" tIns="0" rIns="0" bIns="0" anchor="t"/>
          <a:lstStyle/>
          <a:p>
            <a:pPr algn="l"/>
            <a:r>
              <a:rPr sz="1200">
                <a:solidFill>
                  <a:srgbClr val="C9D4DC"/>
                </a:solidFill>
                <a:latin typeface="Source Sans Pro"/>
              </a:rPr>
              <a:t>Balclutha, February 2020</a:t>
            </a:r>
          </a:p>
        </p:txBody>
      </p:sp>
    </p:spTree>
    <p:extLst>
      <p:ext uri="{BB962C8B-B14F-4D97-AF65-F5344CB8AC3E}">
        <p14:creationId xmlns:p14="http://schemas.microsoft.com/office/powerpoint/2010/main" val="257251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The issues in brief</a:t>
            </a:r>
            <a:r>
              <a:rPr sz="1600">
                <a:solidFill>
                  <a:srgbClr val="5A6771"/>
                </a:solidFill>
                <a:latin typeface="Source Sans Pro"/>
              </a:rPr>
              <a:t>   ·   Problem statements 2 and 3</a:t>
            </a:r>
            <a:endParaRPr lang="en-US"/>
          </a:p>
        </p:txBody>
      </p:sp>
      <p:pic>
        <p:nvPicPr>
          <p:cNvPr id="6" name="Picture 5" descr="iss_condition.png"/>
          <p:cNvPicPr>
            <a:picLocks noChangeAspect="1"/>
          </p:cNvPicPr>
          <p:nvPr/>
        </p:nvPicPr>
        <p:blipFill>
          <a:blip r:embed="rId3"/>
          <a:srcRect l="2658" r="5269"/>
          <a:stretch>
            <a:fillRect/>
          </a:stretch>
        </p:blipFill>
        <p:spPr>
          <a:xfrm>
            <a:off x="529040" y="2571750"/>
            <a:ext cx="3578140" cy="1737360"/>
          </a:xfrm>
          <a:prstGeom prst="rect">
            <a:avLst/>
          </a:prstGeom>
          <a:ln>
            <a:solidFill>
              <a:schemeClr val="tx1"/>
            </a:solidFill>
          </a:ln>
        </p:spPr>
      </p:pic>
      <p:sp>
        <p:nvSpPr>
          <p:cNvPr id="7" name="TextBox 6"/>
          <p:cNvSpPr txBox="1"/>
          <p:nvPr/>
        </p:nvSpPr>
        <p:spPr>
          <a:xfrm>
            <a:off x="529039" y="1213551"/>
            <a:ext cx="7976193" cy="1273700"/>
          </a:xfrm>
          <a:prstGeom prst="rect">
            <a:avLst/>
          </a:prstGeom>
          <a:noFill/>
        </p:spPr>
        <p:txBody>
          <a:bodyPr wrap="square" lIns="0" tIns="0" rIns="0" bIns="0" anchor="t"/>
          <a:lstStyle/>
          <a:p>
            <a:pPr algn="l">
              <a:spcAft>
                <a:spcPts val="300"/>
              </a:spcAft>
            </a:pPr>
            <a:r>
              <a:rPr sz="1800">
                <a:solidFill>
                  <a:srgbClr val="0A395B"/>
                </a:solidFill>
                <a:latin typeface="Source Sans Pro Semibold"/>
              </a:rPr>
              <a:t>Infrastructure condition</a:t>
            </a:r>
          </a:p>
          <a:p>
            <a:pPr algn="l">
              <a:lnSpc>
                <a:spcPct val="105000"/>
              </a:lnSpc>
              <a:spcAft>
                <a:spcPts val="500"/>
              </a:spcAft>
            </a:pPr>
            <a:r>
              <a:rPr sz="1400">
                <a:solidFill>
                  <a:srgbClr val="1E1F21"/>
                </a:solidFill>
                <a:latin typeface="Source Sans Pro"/>
              </a:rPr>
              <a:t>Built over 150 years. Condition degrades, older records are patchy.</a:t>
            </a:r>
            <a:endParaRPr lang="en-NZ" sz="1400">
              <a:solidFill>
                <a:srgbClr val="1E1F21"/>
              </a:solidFill>
              <a:latin typeface="Source Sans Pro"/>
            </a:endParaRPr>
          </a:p>
          <a:p>
            <a:pPr algn="l">
              <a:lnSpc>
                <a:spcPct val="105000"/>
              </a:lnSpc>
              <a:spcAft>
                <a:spcPts val="500"/>
              </a:spcAft>
            </a:pPr>
            <a:endParaRPr sz="1400">
              <a:solidFill>
                <a:srgbClr val="1E1F21"/>
              </a:solidFill>
              <a:latin typeface="Source Sans Pro"/>
            </a:endParaRPr>
          </a:p>
          <a:p>
            <a:pPr algn="l">
              <a:lnSpc>
                <a:spcPct val="105000"/>
              </a:lnSpc>
            </a:pPr>
            <a:r>
              <a:rPr sz="1300">
                <a:solidFill>
                  <a:srgbClr val="0073A0"/>
                </a:solidFill>
                <a:latin typeface="Source Sans Pro Semibold"/>
              </a:rPr>
              <a:t>Approach   </a:t>
            </a:r>
            <a:r>
              <a:rPr lang="en-NZ" sz="1300">
                <a:solidFill>
                  <a:srgbClr val="1E1F21"/>
                </a:solidFill>
                <a:latin typeface="Source Sans Pro"/>
              </a:rPr>
              <a:t>Protecting what we own through prioritised r</a:t>
            </a:r>
            <a:r>
              <a:rPr sz="1300" err="1">
                <a:solidFill>
                  <a:srgbClr val="1E1F21"/>
                </a:solidFill>
                <a:latin typeface="Source Sans Pro"/>
              </a:rPr>
              <a:t>isk</a:t>
            </a:r>
            <a:r>
              <a:rPr sz="1300">
                <a:solidFill>
                  <a:srgbClr val="1E1F21"/>
                </a:solidFill>
                <a:latin typeface="Source Sans Pro"/>
              </a:rPr>
              <a:t> based renewals, backed by </a:t>
            </a:r>
            <a:r>
              <a:rPr lang="en-NZ" sz="1300">
                <a:solidFill>
                  <a:srgbClr val="1E1F21"/>
                </a:solidFill>
                <a:latin typeface="Source Sans Pro"/>
              </a:rPr>
              <a:t>robust </a:t>
            </a:r>
            <a:r>
              <a:rPr sz="1300">
                <a:solidFill>
                  <a:srgbClr val="1E1F21"/>
                </a:solidFill>
                <a:latin typeface="Source Sans Pro"/>
              </a:rPr>
              <a:t>inspection and condition data</a:t>
            </a:r>
            <a:r>
              <a:rPr lang="en-NZ" sz="1300">
                <a:solidFill>
                  <a:srgbClr val="1E1F21"/>
                </a:solidFill>
                <a:latin typeface="Source Sans Pro"/>
              </a:rPr>
              <a:t>.</a:t>
            </a:r>
            <a:endParaRPr sz="1300">
              <a:solidFill>
                <a:srgbClr val="1E1F21"/>
              </a:solidFill>
              <a:latin typeface="Source Sans Pro"/>
            </a:endParaRPr>
          </a:p>
        </p:txBody>
      </p:sp>
      <p:pic>
        <p:nvPicPr>
          <p:cNvPr id="8" name="Picture 7" descr="iss_hazards.png"/>
          <p:cNvPicPr>
            <a:picLocks noChangeAspect="1"/>
          </p:cNvPicPr>
          <p:nvPr/>
        </p:nvPicPr>
        <p:blipFill>
          <a:blip r:embed="rId4"/>
          <a:stretch>
            <a:fillRect/>
          </a:stretch>
        </p:blipFill>
        <p:spPr>
          <a:xfrm>
            <a:off x="4517136" y="2571750"/>
            <a:ext cx="3886200" cy="1737360"/>
          </a:xfrm>
          <a:prstGeom prst="rect">
            <a:avLst/>
          </a:prstGeom>
          <a:ln>
            <a:solidFill>
              <a:schemeClr val="tx1"/>
            </a:solidFill>
          </a:ln>
        </p:spPr>
      </p:pic>
      <p:sp>
        <p:nvSpPr>
          <p:cNvPr id="9" name="TextBox 8"/>
          <p:cNvSpPr txBox="1"/>
          <p:nvPr/>
        </p:nvSpPr>
        <p:spPr>
          <a:xfrm>
            <a:off x="4517136" y="4448967"/>
            <a:ext cx="3886200" cy="1554480"/>
          </a:xfrm>
          <a:prstGeom prst="rect">
            <a:avLst/>
          </a:prstGeom>
          <a:noFill/>
        </p:spPr>
        <p:txBody>
          <a:bodyPr wrap="square" lIns="0" tIns="0" rIns="0" bIns="0" anchor="t"/>
          <a:lstStyle/>
          <a:p>
            <a:pPr algn="l">
              <a:spcAft>
                <a:spcPts val="300"/>
              </a:spcAft>
            </a:pPr>
            <a:r>
              <a:rPr sz="1100" i="1">
                <a:solidFill>
                  <a:srgbClr val="5A6771"/>
                </a:solidFill>
                <a:latin typeface="Source Sans Pro"/>
              </a:rPr>
              <a:t>Mill Creek Pump Station, East Taieri, 2017</a:t>
            </a:r>
            <a:r>
              <a:rPr lang="en-NZ" sz="1100" i="1">
                <a:solidFill>
                  <a:srgbClr val="5A6771"/>
                </a:solidFill>
                <a:latin typeface="Source Sans Pro"/>
              </a:rPr>
              <a:t> flood</a:t>
            </a:r>
            <a:endParaRPr sz="1100" i="1">
              <a:solidFill>
                <a:srgbClr val="5A6771"/>
              </a:solidFill>
              <a:latin typeface="Source Sans Pro"/>
            </a:endParaRPr>
          </a:p>
        </p:txBody>
      </p:sp>
      <p:sp>
        <p:nvSpPr>
          <p:cNvPr id="3" name="TextBox 2">
            <a:extLst>
              <a:ext uri="{FF2B5EF4-FFF2-40B4-BE49-F238E27FC236}">
                <a16:creationId xmlns:a16="http://schemas.microsoft.com/office/drawing/2014/main" id="{C68311C0-660D-92ED-60E8-8694B93E5FC3}"/>
              </a:ext>
            </a:extLst>
          </p:cNvPr>
          <p:cNvSpPr txBox="1"/>
          <p:nvPr/>
        </p:nvSpPr>
        <p:spPr>
          <a:xfrm>
            <a:off x="425748" y="4448967"/>
            <a:ext cx="3886200" cy="1554480"/>
          </a:xfrm>
          <a:prstGeom prst="rect">
            <a:avLst/>
          </a:prstGeom>
          <a:noFill/>
        </p:spPr>
        <p:txBody>
          <a:bodyPr wrap="square" lIns="0" tIns="0" rIns="0" bIns="0" anchor="t"/>
          <a:lstStyle/>
          <a:p>
            <a:pPr>
              <a:spcAft>
                <a:spcPts val="300"/>
              </a:spcAft>
            </a:pPr>
            <a:r>
              <a:rPr lang="en-NZ" sz="1100" i="1">
                <a:solidFill>
                  <a:srgbClr val="5A6771"/>
                </a:solidFill>
                <a:latin typeface="Source Sans Pro"/>
              </a:rPr>
              <a:t>Contour Channel under construction, early 1900s</a:t>
            </a:r>
          </a:p>
        </p:txBody>
      </p:sp>
    </p:spTree>
    <p:extLst>
      <p:ext uri="{BB962C8B-B14F-4D97-AF65-F5344CB8AC3E}">
        <p14:creationId xmlns:p14="http://schemas.microsoft.com/office/powerpoint/2010/main" val="257251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B906D-D8D5-B2B3-F118-5139C6D98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BF4DA-38D5-A889-0173-BAB88BDE91F2}"/>
              </a:ext>
            </a:extLst>
          </p:cNvPr>
          <p:cNvSpPr>
            <a:spLocks noGrp="1"/>
          </p:cNvSpPr>
          <p:nvPr>
            <p:ph type="title"/>
          </p:nvPr>
        </p:nvSpPr>
        <p:spPr/>
        <p:txBody>
          <a:bodyPr/>
          <a:lstStyle/>
          <a:p>
            <a:r>
              <a:t>The issues in brief</a:t>
            </a:r>
            <a:r>
              <a:rPr sz="1600">
                <a:solidFill>
                  <a:srgbClr val="5A6771"/>
                </a:solidFill>
                <a:latin typeface="Source Sans Pro"/>
              </a:rPr>
              <a:t>   ·   Problem statement 2</a:t>
            </a:r>
            <a:endParaRPr lang="en-US"/>
          </a:p>
        </p:txBody>
      </p:sp>
      <p:sp>
        <p:nvSpPr>
          <p:cNvPr id="9" name="TextBox 8">
            <a:extLst>
              <a:ext uri="{FF2B5EF4-FFF2-40B4-BE49-F238E27FC236}">
                <a16:creationId xmlns:a16="http://schemas.microsoft.com/office/drawing/2014/main" id="{DC18187F-B14C-3702-F629-CD03EE684053}"/>
              </a:ext>
            </a:extLst>
          </p:cNvPr>
          <p:cNvSpPr txBox="1"/>
          <p:nvPr/>
        </p:nvSpPr>
        <p:spPr>
          <a:xfrm>
            <a:off x="543923" y="1222542"/>
            <a:ext cx="3886200" cy="1554480"/>
          </a:xfrm>
          <a:prstGeom prst="rect">
            <a:avLst/>
          </a:prstGeom>
          <a:noFill/>
        </p:spPr>
        <p:txBody>
          <a:bodyPr wrap="square" lIns="0" tIns="0" rIns="0" bIns="0" anchor="t"/>
          <a:lstStyle/>
          <a:p>
            <a:pPr algn="l">
              <a:spcAft>
                <a:spcPts val="300"/>
              </a:spcAft>
            </a:pPr>
            <a:r>
              <a:rPr sz="1800">
                <a:solidFill>
                  <a:srgbClr val="0A395B"/>
                </a:solidFill>
                <a:latin typeface="Source Sans Pro Semibold"/>
              </a:rPr>
              <a:t>Funding</a:t>
            </a:r>
          </a:p>
          <a:p>
            <a:pPr>
              <a:lnSpc>
                <a:spcPct val="105000"/>
              </a:lnSpc>
              <a:spcAft>
                <a:spcPts val="500"/>
              </a:spcAft>
            </a:pPr>
            <a:r>
              <a:rPr lang="en-NZ" sz="1400">
                <a:solidFill>
                  <a:srgbClr val="1E1F21"/>
                </a:solidFill>
                <a:latin typeface="Source Sans Pro"/>
              </a:rPr>
              <a:t>General ageing infrastructure and funding pressures. </a:t>
            </a:r>
          </a:p>
          <a:p>
            <a:pPr>
              <a:lnSpc>
                <a:spcPct val="105000"/>
              </a:lnSpc>
              <a:spcAft>
                <a:spcPts val="500"/>
              </a:spcAft>
            </a:pPr>
            <a:r>
              <a:rPr lang="en-NZ" sz="1400">
                <a:solidFill>
                  <a:srgbClr val="1E1F21"/>
                </a:solidFill>
                <a:latin typeface="Source Sans Pro"/>
              </a:rPr>
              <a:t>Rating impacts and pressure on communities. </a:t>
            </a:r>
          </a:p>
          <a:p>
            <a:pPr algn="l">
              <a:lnSpc>
                <a:spcPct val="105000"/>
              </a:lnSpc>
              <a:spcAft>
                <a:spcPts val="500"/>
              </a:spcAft>
            </a:pPr>
            <a:r>
              <a:rPr lang="en-NZ" sz="1400">
                <a:solidFill>
                  <a:srgbClr val="1E1F21"/>
                </a:solidFill>
                <a:latin typeface="Source Sans Pro"/>
              </a:rPr>
              <a:t>There is an expectation to do more with less or same level of funding. </a:t>
            </a:r>
          </a:p>
          <a:p>
            <a:pPr>
              <a:lnSpc>
                <a:spcPct val="105000"/>
              </a:lnSpc>
              <a:spcAft>
                <a:spcPts val="500"/>
              </a:spcAft>
            </a:pPr>
            <a:r>
              <a:rPr lang="en-NZ" sz="1400">
                <a:solidFill>
                  <a:srgbClr val="1E1F21"/>
                </a:solidFill>
                <a:latin typeface="Source Sans Pro"/>
              </a:rPr>
              <a:t>Recovery from the 2020 to 2023 floods often displaced planned work. </a:t>
            </a:r>
          </a:p>
          <a:p>
            <a:pPr algn="l">
              <a:lnSpc>
                <a:spcPct val="105000"/>
              </a:lnSpc>
              <a:spcAft>
                <a:spcPts val="500"/>
              </a:spcAft>
            </a:pPr>
            <a:endParaRPr lang="en-NZ" sz="1400">
              <a:solidFill>
                <a:srgbClr val="1E1F21"/>
              </a:solidFill>
              <a:latin typeface="Source Sans Pro"/>
            </a:endParaRPr>
          </a:p>
          <a:p>
            <a:pPr algn="l">
              <a:lnSpc>
                <a:spcPct val="105000"/>
              </a:lnSpc>
            </a:pPr>
            <a:r>
              <a:rPr sz="1300">
                <a:solidFill>
                  <a:srgbClr val="0073A0"/>
                </a:solidFill>
                <a:latin typeface="Source Sans Pro Semibold"/>
              </a:rPr>
              <a:t>Approach   </a:t>
            </a:r>
            <a:r>
              <a:rPr lang="en-NZ" sz="1300">
                <a:solidFill>
                  <a:srgbClr val="1E1F21"/>
                </a:solidFill>
                <a:latin typeface="Source Sans Pro"/>
              </a:rPr>
              <a:t>Maintain current levels of service and continue to </a:t>
            </a:r>
            <a:r>
              <a:rPr sz="1300">
                <a:solidFill>
                  <a:srgbClr val="1E1F21"/>
                </a:solidFill>
                <a:latin typeface="Source Sans Pro"/>
              </a:rPr>
              <a:t>pursue central government co-investment, plan with and without it.</a:t>
            </a:r>
            <a:r>
              <a:rPr lang="en-NZ" sz="1300">
                <a:solidFill>
                  <a:srgbClr val="1E1F21"/>
                </a:solidFill>
                <a:latin typeface="Source Sans Pro"/>
              </a:rPr>
              <a:t> </a:t>
            </a:r>
            <a:endParaRPr sz="1300">
              <a:solidFill>
                <a:srgbClr val="1E1F21"/>
              </a:solidFill>
              <a:latin typeface="Source Sans Pro"/>
            </a:endParaRPr>
          </a:p>
        </p:txBody>
      </p:sp>
    </p:spTree>
    <p:extLst>
      <p:ext uri="{BB962C8B-B14F-4D97-AF65-F5344CB8AC3E}">
        <p14:creationId xmlns:p14="http://schemas.microsoft.com/office/powerpoint/2010/main" val="3193628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B906D-D8D5-B2B3-F118-5139C6D98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BF4DA-38D5-A889-0173-BAB88BDE91F2}"/>
              </a:ext>
            </a:extLst>
          </p:cNvPr>
          <p:cNvSpPr>
            <a:spLocks noGrp="1"/>
          </p:cNvSpPr>
          <p:nvPr>
            <p:ph type="title"/>
          </p:nvPr>
        </p:nvSpPr>
        <p:spPr/>
        <p:txBody>
          <a:bodyPr/>
          <a:lstStyle/>
          <a:p>
            <a:r>
              <a:t>Draft problem statement 3</a:t>
            </a:r>
            <a:endParaRPr lang="en-US"/>
          </a:p>
        </p:txBody>
      </p:sp>
      <p:sp>
        <p:nvSpPr>
          <p:cNvPr id="6" name="Rounded Rectangle 5"/>
          <p:cNvSpPr/>
          <p:nvPr/>
        </p:nvSpPr>
        <p:spPr>
          <a:xfrm>
            <a:off x="539496" y="1188720"/>
            <a:ext cx="7973568" cy="1188720"/>
          </a:xfrm>
          <a:prstGeom prst="roundRect">
            <a:avLst>
              <a:gd name="adj" fmla="val 7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7" name="Oval 6"/>
          <p:cNvSpPr/>
          <p:nvPr/>
        </p:nvSpPr>
        <p:spPr>
          <a:xfrm>
            <a:off x="786384" y="1362456"/>
            <a:ext cx="841248" cy="841248"/>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700">
                <a:solidFill>
                  <a:srgbClr val="FFFFFF"/>
                </a:solidFill>
                <a:latin typeface="Source Sans Pro Semibold"/>
              </a:rPr>
              <a:t>20%</a:t>
            </a:r>
          </a:p>
        </p:txBody>
      </p:sp>
      <p:sp>
        <p:nvSpPr>
          <p:cNvPr id="8" name="TextBox 7"/>
          <p:cNvSpPr txBox="1"/>
          <p:nvPr/>
        </p:nvSpPr>
        <p:spPr>
          <a:xfrm>
            <a:off x="1874519" y="1316736"/>
            <a:ext cx="6446520" cy="932688"/>
          </a:xfrm>
          <a:prstGeom prst="rect">
            <a:avLst/>
          </a:prstGeom>
          <a:noFill/>
        </p:spPr>
        <p:txBody>
          <a:bodyPr wrap="square" lIns="0" tIns="0" rIns="0" bIns="0" anchor="ctr"/>
          <a:lstStyle/>
          <a:p>
            <a:pPr algn="l">
              <a:lnSpc>
                <a:spcPct val="106000"/>
              </a:lnSpc>
            </a:pPr>
            <a:r>
              <a:rPr sz="1500">
                <a:solidFill>
                  <a:srgbClr val="0A395B"/>
                </a:solidFill>
                <a:latin typeface="Source Sans Pro Semibold"/>
              </a:rPr>
              <a:t>Asset condition and hazard information gaps limit confidence in decisions about scheme performance and risk.</a:t>
            </a:r>
          </a:p>
        </p:txBody>
      </p:sp>
      <p:sp>
        <p:nvSpPr>
          <p:cNvPr id="9" name="TextBox 8"/>
          <p:cNvSpPr txBox="1"/>
          <p:nvPr/>
        </p:nvSpPr>
        <p:spPr>
          <a:xfrm>
            <a:off x="539496" y="2542032"/>
            <a:ext cx="4983480" cy="274320"/>
          </a:xfrm>
          <a:prstGeom prst="rect">
            <a:avLst/>
          </a:prstGeom>
          <a:noFill/>
        </p:spPr>
        <p:txBody>
          <a:bodyPr wrap="square" lIns="0" tIns="0" rIns="0" bIns="0" anchor="t"/>
          <a:lstStyle/>
          <a:p>
            <a:pPr algn="l"/>
            <a:r>
              <a:rPr sz="1350">
                <a:solidFill>
                  <a:srgbClr val="0A395B"/>
                </a:solidFill>
                <a:latin typeface="Source Sans Pro Semibold"/>
              </a:rPr>
              <a:t>How we got here</a:t>
            </a:r>
          </a:p>
        </p:txBody>
      </p:sp>
      <p:sp>
        <p:nvSpPr>
          <p:cNvPr id="10" name="Rectangle 9"/>
          <p:cNvSpPr/>
          <p:nvPr/>
        </p:nvSpPr>
        <p:spPr>
          <a:xfrm>
            <a:off x="539496" y="2880360"/>
            <a:ext cx="109728" cy="109728"/>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1" name="TextBox 10"/>
          <p:cNvSpPr txBox="1"/>
          <p:nvPr/>
        </p:nvSpPr>
        <p:spPr>
          <a:xfrm>
            <a:off x="768096" y="2834640"/>
            <a:ext cx="4754880" cy="457200"/>
          </a:xfrm>
          <a:prstGeom prst="rect">
            <a:avLst/>
          </a:prstGeom>
          <a:noFill/>
        </p:spPr>
        <p:txBody>
          <a:bodyPr wrap="square" lIns="0" tIns="0" rIns="0" bIns="0" anchor="t"/>
          <a:lstStyle/>
          <a:p>
            <a:pPr algn="l">
              <a:lnSpc>
                <a:spcPct val="104000"/>
              </a:lnSpc>
            </a:pPr>
            <a:r>
              <a:rPr sz="1250">
                <a:solidFill>
                  <a:srgbClr val="1E1F21"/>
                </a:solidFill>
                <a:latin typeface="Source Sans Pro"/>
              </a:rPr>
              <a:t>Missing records, incomplete condition information, and limited understanding of how schemes function.</a:t>
            </a:r>
          </a:p>
        </p:txBody>
      </p:sp>
      <p:sp>
        <p:nvSpPr>
          <p:cNvPr id="12" name="Rectangle 11"/>
          <p:cNvSpPr/>
          <p:nvPr/>
        </p:nvSpPr>
        <p:spPr>
          <a:xfrm>
            <a:off x="539496" y="3364991"/>
            <a:ext cx="109728" cy="109728"/>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3" name="TextBox 12"/>
          <p:cNvSpPr txBox="1"/>
          <p:nvPr/>
        </p:nvSpPr>
        <p:spPr>
          <a:xfrm>
            <a:off x="768096" y="3319272"/>
            <a:ext cx="4754880" cy="457200"/>
          </a:xfrm>
          <a:prstGeom prst="rect">
            <a:avLst/>
          </a:prstGeom>
          <a:noFill/>
        </p:spPr>
        <p:txBody>
          <a:bodyPr wrap="square" lIns="0" tIns="0" rIns="0" bIns="0" anchor="t"/>
          <a:lstStyle/>
          <a:p>
            <a:pPr algn="l">
              <a:lnSpc>
                <a:spcPct val="104000"/>
              </a:lnSpc>
            </a:pPr>
            <a:r>
              <a:rPr sz="1250">
                <a:solidFill>
                  <a:srgbClr val="1E1F21"/>
                </a:solidFill>
                <a:latin typeface="Source Sans Pro"/>
              </a:rPr>
              <a:t>Schemes are rarely tested at full design standard, yet must perform when significant events arrive.</a:t>
            </a:r>
          </a:p>
        </p:txBody>
      </p:sp>
      <p:sp>
        <p:nvSpPr>
          <p:cNvPr id="14" name="Rectangle 13"/>
          <p:cNvSpPr/>
          <p:nvPr/>
        </p:nvSpPr>
        <p:spPr>
          <a:xfrm>
            <a:off x="539496" y="3849624"/>
            <a:ext cx="109728" cy="109728"/>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5" name="TextBox 14"/>
          <p:cNvSpPr txBox="1"/>
          <p:nvPr/>
        </p:nvSpPr>
        <p:spPr>
          <a:xfrm>
            <a:off x="768096" y="3803904"/>
            <a:ext cx="4754880" cy="457200"/>
          </a:xfrm>
          <a:prstGeom prst="rect">
            <a:avLst/>
          </a:prstGeom>
          <a:noFill/>
        </p:spPr>
        <p:txBody>
          <a:bodyPr wrap="square" lIns="0" tIns="0" rIns="0" bIns="0" anchor="t"/>
          <a:lstStyle/>
          <a:p>
            <a:pPr algn="l">
              <a:lnSpc>
                <a:spcPct val="104000"/>
              </a:lnSpc>
            </a:pPr>
            <a:r>
              <a:rPr sz="1250">
                <a:solidFill>
                  <a:srgbClr val="1E1F21"/>
                </a:solidFill>
                <a:latin typeface="Source Sans Pro"/>
              </a:rPr>
              <a:t>An enabling problem: it shapes how well we prioritise investment and understand the risk communities carry.</a:t>
            </a:r>
          </a:p>
        </p:txBody>
      </p:sp>
      <p:sp>
        <p:nvSpPr>
          <p:cNvPr id="16" name="TextBox 15"/>
          <p:cNvSpPr txBox="1"/>
          <p:nvPr/>
        </p:nvSpPr>
        <p:spPr>
          <a:xfrm>
            <a:off x="539496" y="4261104"/>
            <a:ext cx="4983480" cy="411480"/>
          </a:xfrm>
          <a:prstGeom prst="rect">
            <a:avLst/>
          </a:prstGeom>
          <a:noFill/>
        </p:spPr>
        <p:txBody>
          <a:bodyPr wrap="square" lIns="0" tIns="0" rIns="0" bIns="0" anchor="t"/>
          <a:lstStyle/>
          <a:p>
            <a:pPr algn="l">
              <a:lnSpc>
                <a:spcPct val="105000"/>
              </a:lnSpc>
            </a:pPr>
            <a:r>
              <a:rPr sz="1100">
                <a:solidFill>
                  <a:srgbClr val="5A6771"/>
                </a:solidFill>
                <a:latin typeface="Source Sans Pro"/>
              </a:rPr>
              <a:t>Evidence raised: incomplete historic records, condition data being formalised, evolving hazard and climate knowledge.</a:t>
            </a:r>
          </a:p>
        </p:txBody>
      </p:sp>
      <p:sp>
        <p:nvSpPr>
          <p:cNvPr id="17" name="Rounded Rectangle 16"/>
          <p:cNvSpPr/>
          <p:nvPr/>
        </p:nvSpPr>
        <p:spPr>
          <a:xfrm>
            <a:off x="5760720" y="2542032"/>
            <a:ext cx="2752344" cy="2066543"/>
          </a:xfrm>
          <a:prstGeom prst="roundRect">
            <a:avLst>
              <a:gd name="adj" fmla="val 8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8" name="TextBox 17"/>
          <p:cNvSpPr txBox="1"/>
          <p:nvPr/>
        </p:nvSpPr>
        <p:spPr>
          <a:xfrm>
            <a:off x="5943600" y="2688336"/>
            <a:ext cx="2395728" cy="1828800"/>
          </a:xfrm>
          <a:prstGeom prst="rect">
            <a:avLst/>
          </a:prstGeom>
          <a:noFill/>
        </p:spPr>
        <p:txBody>
          <a:bodyPr wrap="square" lIns="0" tIns="0" rIns="0" bIns="0" anchor="t"/>
          <a:lstStyle/>
          <a:p>
            <a:pPr algn="l">
              <a:lnSpc>
                <a:spcPct val="100000"/>
              </a:lnSpc>
              <a:spcAft>
                <a:spcPts val="600"/>
              </a:spcAft>
            </a:pPr>
            <a:r>
              <a:rPr sz="1250">
                <a:solidFill>
                  <a:srgbClr val="0A395B"/>
                </a:solidFill>
                <a:latin typeface="Source Sans Pro Semibold"/>
              </a:rPr>
              <a:t>Draws on the significant issues</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Infrastructure condition</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Natural hazards</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Climate change</a:t>
            </a:r>
          </a:p>
          <a:p>
            <a:pPr algn="l">
              <a:lnSpc>
                <a:spcPct val="102000"/>
              </a:lnSpc>
              <a:spcAft>
                <a:spcPts val="400"/>
              </a:spcAft>
            </a:pPr>
            <a:r>
              <a:rPr sz="1000">
                <a:solidFill>
                  <a:srgbClr val="0073A0"/>
                </a:solidFill>
                <a:latin typeface="Source Sans Pro"/>
              </a:rPr>
              <a:t>■  </a:t>
            </a:r>
            <a:r>
              <a:rPr sz="1250">
                <a:solidFill>
                  <a:srgbClr val="1E1F21"/>
                </a:solidFill>
                <a:latin typeface="Source Sans Pro"/>
              </a:rPr>
              <a:t>Risk exposure</a:t>
            </a:r>
          </a:p>
        </p:txBody>
      </p:sp>
    </p:spTree>
    <p:extLst>
      <p:ext uri="{BB962C8B-B14F-4D97-AF65-F5344CB8AC3E}">
        <p14:creationId xmlns:p14="http://schemas.microsoft.com/office/powerpoint/2010/main" val="3193628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E75B9-7FA0-E558-DC57-9965F5389F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82A0FF-11F2-E8E6-2E12-07E4BB17A535}"/>
              </a:ext>
            </a:extLst>
          </p:cNvPr>
          <p:cNvSpPr>
            <a:spLocks noGrp="1"/>
          </p:cNvSpPr>
          <p:nvPr>
            <p:ph type="title"/>
          </p:nvPr>
        </p:nvSpPr>
        <p:spPr/>
        <p:txBody>
          <a:bodyPr/>
          <a:lstStyle/>
          <a:p>
            <a:r>
              <a:t>The issues in brief</a:t>
            </a:r>
            <a:r>
              <a:rPr sz="1600">
                <a:solidFill>
                  <a:srgbClr val="5A6771"/>
                </a:solidFill>
                <a:latin typeface="Source Sans Pro"/>
              </a:rPr>
              <a:t>   ·   Problem statement 3</a:t>
            </a:r>
            <a:endParaRPr lang="en-US"/>
          </a:p>
        </p:txBody>
      </p:sp>
      <p:sp>
        <p:nvSpPr>
          <p:cNvPr id="9" name="TextBox 8">
            <a:extLst>
              <a:ext uri="{FF2B5EF4-FFF2-40B4-BE49-F238E27FC236}">
                <a16:creationId xmlns:a16="http://schemas.microsoft.com/office/drawing/2014/main" id="{A35E4707-363A-1B5E-C157-4148C2E016D5}"/>
              </a:ext>
            </a:extLst>
          </p:cNvPr>
          <p:cNvSpPr txBox="1"/>
          <p:nvPr/>
        </p:nvSpPr>
        <p:spPr>
          <a:xfrm>
            <a:off x="477486" y="1280160"/>
            <a:ext cx="3886200" cy="1900702"/>
          </a:xfrm>
          <a:prstGeom prst="rect">
            <a:avLst/>
          </a:prstGeom>
          <a:noFill/>
        </p:spPr>
        <p:txBody>
          <a:bodyPr wrap="square" lIns="0" tIns="0" rIns="0" bIns="0" anchor="t"/>
          <a:lstStyle/>
          <a:p>
            <a:pPr algn="l">
              <a:spcAft>
                <a:spcPts val="300"/>
              </a:spcAft>
            </a:pPr>
            <a:r>
              <a:rPr sz="1800">
                <a:solidFill>
                  <a:srgbClr val="0A395B"/>
                </a:solidFill>
                <a:latin typeface="Source Sans Pro Semibold"/>
              </a:rPr>
              <a:t>Natural hazards</a:t>
            </a:r>
          </a:p>
          <a:p>
            <a:pPr algn="l">
              <a:lnSpc>
                <a:spcPct val="105000"/>
              </a:lnSpc>
              <a:spcAft>
                <a:spcPts val="500"/>
              </a:spcAft>
            </a:pPr>
            <a:r>
              <a:rPr sz="1400">
                <a:solidFill>
                  <a:srgbClr val="1E1F21"/>
                </a:solidFill>
                <a:latin typeface="Source Sans Pro"/>
              </a:rPr>
              <a:t>Floods, </a:t>
            </a:r>
            <a:r>
              <a:rPr lang="en-NZ" sz="1400">
                <a:solidFill>
                  <a:srgbClr val="1E1F21"/>
                </a:solidFill>
                <a:latin typeface="Source Sans Pro"/>
              </a:rPr>
              <a:t>landslides, </a:t>
            </a:r>
            <a:r>
              <a:rPr sz="1400">
                <a:solidFill>
                  <a:srgbClr val="1E1F21"/>
                </a:solidFill>
                <a:latin typeface="Source Sans Pro"/>
              </a:rPr>
              <a:t>earthquakes,</a:t>
            </a:r>
            <a:r>
              <a:rPr lang="en-NZ" sz="1400">
                <a:solidFill>
                  <a:srgbClr val="1E1F21"/>
                </a:solidFill>
                <a:latin typeface="Source Sans Pro"/>
              </a:rPr>
              <a:t> tsunamis,</a:t>
            </a:r>
            <a:r>
              <a:rPr sz="1400">
                <a:solidFill>
                  <a:srgbClr val="1E1F21"/>
                </a:solidFill>
                <a:latin typeface="Source Sans Pro"/>
              </a:rPr>
              <a:t> </a:t>
            </a:r>
            <a:r>
              <a:rPr lang="en-NZ" sz="1400">
                <a:solidFill>
                  <a:srgbClr val="1E1F21"/>
                </a:solidFill>
                <a:latin typeface="Source Sans Pro"/>
              </a:rPr>
              <a:t>coastal </a:t>
            </a:r>
            <a:r>
              <a:rPr sz="1400">
                <a:solidFill>
                  <a:srgbClr val="1E1F21"/>
                </a:solidFill>
                <a:latin typeface="Source Sans Pro"/>
              </a:rPr>
              <a:t>erosion and storm surge can damage the scheme</a:t>
            </a:r>
            <a:r>
              <a:rPr lang="en-NZ" sz="1400">
                <a:solidFill>
                  <a:srgbClr val="1E1F21"/>
                </a:solidFill>
                <a:latin typeface="Source Sans Pro"/>
              </a:rPr>
              <a:t> infrastructure</a:t>
            </a:r>
            <a:r>
              <a:rPr sz="1400">
                <a:solidFill>
                  <a:srgbClr val="1E1F21"/>
                </a:solidFill>
                <a:latin typeface="Source Sans Pro"/>
              </a:rPr>
              <a:t>.</a:t>
            </a:r>
            <a:endParaRPr lang="en-NZ" sz="1400">
              <a:solidFill>
                <a:srgbClr val="1E1F21"/>
              </a:solidFill>
              <a:latin typeface="Source Sans Pro"/>
            </a:endParaRPr>
          </a:p>
          <a:p>
            <a:pPr algn="l">
              <a:lnSpc>
                <a:spcPct val="105000"/>
              </a:lnSpc>
              <a:spcAft>
                <a:spcPts val="500"/>
              </a:spcAft>
            </a:pPr>
            <a:endParaRPr sz="1400">
              <a:solidFill>
                <a:srgbClr val="1E1F21"/>
              </a:solidFill>
              <a:latin typeface="Source Sans Pro"/>
            </a:endParaRPr>
          </a:p>
          <a:p>
            <a:pPr algn="l">
              <a:lnSpc>
                <a:spcPct val="105000"/>
              </a:lnSpc>
            </a:pPr>
            <a:r>
              <a:rPr sz="1300">
                <a:solidFill>
                  <a:srgbClr val="0073A0"/>
                </a:solidFill>
                <a:latin typeface="Source Sans Pro Semibold"/>
              </a:rPr>
              <a:t>Approach   </a:t>
            </a:r>
            <a:r>
              <a:rPr lang="en-NZ" sz="1300">
                <a:solidFill>
                  <a:srgbClr val="1E1F21"/>
                </a:solidFill>
                <a:latin typeface="Source Sans Pro"/>
              </a:rPr>
              <a:t>Maintain and </a:t>
            </a:r>
            <a:r>
              <a:rPr sz="1300">
                <a:solidFill>
                  <a:srgbClr val="1E1F21"/>
                </a:solidFill>
                <a:latin typeface="Source Sans Pro"/>
              </a:rPr>
              <a:t>improve </a:t>
            </a:r>
            <a:r>
              <a:rPr lang="en-NZ" sz="1300">
                <a:solidFill>
                  <a:srgbClr val="1E1F21"/>
                </a:solidFill>
                <a:latin typeface="Source Sans Pro"/>
              </a:rPr>
              <a:t>practices relating to hazard </a:t>
            </a:r>
            <a:r>
              <a:rPr sz="1300">
                <a:solidFill>
                  <a:srgbClr val="1E1F21"/>
                </a:solidFill>
                <a:latin typeface="Source Sans Pro"/>
              </a:rPr>
              <a:t>readiness</a:t>
            </a:r>
            <a:r>
              <a:rPr lang="en-NZ" sz="1300">
                <a:solidFill>
                  <a:srgbClr val="1E1F21"/>
                </a:solidFill>
                <a:latin typeface="Source Sans Pro"/>
              </a:rPr>
              <a:t>, </a:t>
            </a:r>
            <a:r>
              <a:rPr sz="1300">
                <a:solidFill>
                  <a:srgbClr val="1E1F21"/>
                </a:solidFill>
                <a:latin typeface="Source Sans Pro"/>
              </a:rPr>
              <a:t>response and recovery</a:t>
            </a:r>
            <a:r>
              <a:rPr lang="en-NZ" sz="1300">
                <a:solidFill>
                  <a:srgbClr val="1E1F21"/>
                </a:solidFill>
                <a:latin typeface="Source Sans Pro"/>
              </a:rPr>
              <a:t>. Increased efforts to raise awareness and educate communities around natural hazards they may be at risk from. </a:t>
            </a:r>
            <a:endParaRPr sz="1300">
              <a:solidFill>
                <a:srgbClr val="1E1F21"/>
              </a:solidFill>
              <a:latin typeface="Source Sans Pro"/>
            </a:endParaRPr>
          </a:p>
        </p:txBody>
      </p:sp>
      <p:pic>
        <p:nvPicPr>
          <p:cNvPr id="4" name="Picture 3">
            <a:extLst>
              <a:ext uri="{FF2B5EF4-FFF2-40B4-BE49-F238E27FC236}">
                <a16:creationId xmlns:a16="http://schemas.microsoft.com/office/drawing/2014/main" id="{50094C51-A346-7BC7-3E41-063A4256A81B}"/>
              </a:ext>
            </a:extLst>
          </p:cNvPr>
          <p:cNvPicPr>
            <a:picLocks noChangeAspect="1"/>
          </p:cNvPicPr>
          <p:nvPr/>
        </p:nvPicPr>
        <p:blipFill>
          <a:blip r:embed="rId3"/>
          <a:stretch>
            <a:fillRect/>
          </a:stretch>
        </p:blipFill>
        <p:spPr>
          <a:xfrm>
            <a:off x="5835494" y="780156"/>
            <a:ext cx="3128459" cy="3948143"/>
          </a:xfrm>
          <a:prstGeom prst="rect">
            <a:avLst/>
          </a:prstGeom>
        </p:spPr>
      </p:pic>
      <p:sp>
        <p:nvSpPr>
          <p:cNvPr id="11" name="TextBox 10">
            <a:extLst>
              <a:ext uri="{FF2B5EF4-FFF2-40B4-BE49-F238E27FC236}">
                <a16:creationId xmlns:a16="http://schemas.microsoft.com/office/drawing/2014/main" id="{7200E483-E694-12E6-CFDF-C6795E0F2B68}"/>
              </a:ext>
            </a:extLst>
          </p:cNvPr>
          <p:cNvSpPr txBox="1"/>
          <p:nvPr/>
        </p:nvSpPr>
        <p:spPr>
          <a:xfrm>
            <a:off x="5792702" y="4765045"/>
            <a:ext cx="4572000" cy="276999"/>
          </a:xfrm>
          <a:prstGeom prst="rect">
            <a:avLst/>
          </a:prstGeom>
          <a:noFill/>
        </p:spPr>
        <p:txBody>
          <a:bodyPr wrap="square">
            <a:spAutoFit/>
          </a:bodyPr>
          <a:lstStyle/>
          <a:p>
            <a:pPr algn="l">
              <a:spcAft>
                <a:spcPts val="300"/>
              </a:spcAft>
            </a:pPr>
            <a:r>
              <a:rPr lang="en-NZ" sz="1200" i="1">
                <a:solidFill>
                  <a:srgbClr val="5A6771"/>
                </a:solidFill>
                <a:latin typeface="Source Sans Pro"/>
              </a:rPr>
              <a:t>Lower Clutha Delta</a:t>
            </a:r>
          </a:p>
        </p:txBody>
      </p:sp>
    </p:spTree>
    <p:extLst>
      <p:ext uri="{BB962C8B-B14F-4D97-AF65-F5344CB8AC3E}">
        <p14:creationId xmlns:p14="http://schemas.microsoft.com/office/powerpoint/2010/main" val="3191934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The issues in brief</a:t>
            </a:r>
            <a:r>
              <a:rPr sz="1600">
                <a:solidFill>
                  <a:srgbClr val="5A6771"/>
                </a:solidFill>
                <a:latin typeface="Source Sans Pro"/>
              </a:rPr>
              <a:t>   ·   Problem statement 3</a:t>
            </a:r>
            <a:endParaRPr lang="en-US"/>
          </a:p>
        </p:txBody>
      </p:sp>
      <p:pic>
        <p:nvPicPr>
          <p:cNvPr id="6" name="Picture 5" descr="iss_climate.png"/>
          <p:cNvPicPr>
            <a:picLocks noChangeAspect="1"/>
          </p:cNvPicPr>
          <p:nvPr/>
        </p:nvPicPr>
        <p:blipFill>
          <a:blip r:embed="rId3"/>
          <a:stretch>
            <a:fillRect/>
          </a:stretch>
        </p:blipFill>
        <p:spPr>
          <a:xfrm>
            <a:off x="5430998" y="2857983"/>
            <a:ext cx="3576397" cy="1873273"/>
          </a:xfrm>
          <a:prstGeom prst="rect">
            <a:avLst/>
          </a:prstGeom>
          <a:ln>
            <a:solidFill>
              <a:schemeClr val="tx1"/>
            </a:solidFill>
          </a:ln>
        </p:spPr>
      </p:pic>
      <p:sp>
        <p:nvSpPr>
          <p:cNvPr id="7" name="TextBox 6"/>
          <p:cNvSpPr txBox="1"/>
          <p:nvPr/>
        </p:nvSpPr>
        <p:spPr>
          <a:xfrm>
            <a:off x="470916" y="1253299"/>
            <a:ext cx="6562344" cy="1554480"/>
          </a:xfrm>
          <a:prstGeom prst="rect">
            <a:avLst/>
          </a:prstGeom>
          <a:noFill/>
        </p:spPr>
        <p:txBody>
          <a:bodyPr wrap="square" lIns="0" tIns="0" rIns="0" bIns="0" anchor="t"/>
          <a:lstStyle/>
          <a:p>
            <a:pPr algn="l">
              <a:spcAft>
                <a:spcPts val="300"/>
              </a:spcAft>
            </a:pPr>
            <a:r>
              <a:rPr sz="1800">
                <a:solidFill>
                  <a:srgbClr val="0A395B"/>
                </a:solidFill>
                <a:latin typeface="Source Sans Pro Semibold"/>
              </a:rPr>
              <a:t>Climate change</a:t>
            </a:r>
          </a:p>
          <a:p>
            <a:pPr algn="l">
              <a:lnSpc>
                <a:spcPct val="105000"/>
              </a:lnSpc>
              <a:spcAft>
                <a:spcPts val="500"/>
              </a:spcAft>
            </a:pPr>
            <a:r>
              <a:rPr lang="en-NZ" sz="1400">
                <a:solidFill>
                  <a:srgbClr val="1E1F21"/>
                </a:solidFill>
                <a:latin typeface="Source Sans Pro"/>
              </a:rPr>
              <a:t>The National Institute of Water and Atmospheric Research (</a:t>
            </a:r>
            <a:r>
              <a:rPr sz="1400">
                <a:solidFill>
                  <a:srgbClr val="1E1F21"/>
                </a:solidFill>
                <a:latin typeface="Source Sans Pro"/>
              </a:rPr>
              <a:t>NIWA</a:t>
            </a:r>
            <a:r>
              <a:rPr lang="en-NZ" sz="1400">
                <a:solidFill>
                  <a:srgbClr val="1E1F21"/>
                </a:solidFill>
                <a:latin typeface="Source Sans Pro"/>
              </a:rPr>
              <a:t>)</a:t>
            </a:r>
            <a:r>
              <a:rPr sz="1400">
                <a:solidFill>
                  <a:srgbClr val="1E1F21"/>
                </a:solidFill>
                <a:latin typeface="Source Sans Pro"/>
              </a:rPr>
              <a:t> projects larger floods</a:t>
            </a:r>
            <a:r>
              <a:rPr lang="en-NZ" sz="1400">
                <a:solidFill>
                  <a:srgbClr val="1E1F21"/>
                </a:solidFill>
                <a:latin typeface="Source Sans Pro"/>
              </a:rPr>
              <a:t> and intensity,</a:t>
            </a:r>
            <a:r>
              <a:rPr sz="1400">
                <a:solidFill>
                  <a:srgbClr val="1E1F21"/>
                </a:solidFill>
                <a:latin typeface="Source Sans Pro"/>
              </a:rPr>
              <a:t> rising seas and higher water tables.</a:t>
            </a:r>
            <a:endParaRPr lang="en-NZ" sz="1400">
              <a:solidFill>
                <a:srgbClr val="1E1F21"/>
              </a:solidFill>
              <a:latin typeface="Source Sans Pro"/>
            </a:endParaRPr>
          </a:p>
          <a:p>
            <a:pPr algn="l">
              <a:lnSpc>
                <a:spcPct val="105000"/>
              </a:lnSpc>
              <a:spcAft>
                <a:spcPts val="500"/>
              </a:spcAft>
            </a:pPr>
            <a:endParaRPr sz="1400">
              <a:solidFill>
                <a:srgbClr val="1E1F21"/>
              </a:solidFill>
              <a:latin typeface="Source Sans Pro"/>
            </a:endParaRPr>
          </a:p>
          <a:p>
            <a:pPr algn="l">
              <a:lnSpc>
                <a:spcPct val="105000"/>
              </a:lnSpc>
            </a:pPr>
            <a:r>
              <a:rPr sz="1300">
                <a:solidFill>
                  <a:srgbClr val="0073A0"/>
                </a:solidFill>
                <a:latin typeface="Source Sans Pro Semibold"/>
              </a:rPr>
              <a:t>Approach   </a:t>
            </a:r>
            <a:r>
              <a:rPr sz="1300">
                <a:solidFill>
                  <a:srgbClr val="1E1F21"/>
                </a:solidFill>
                <a:latin typeface="Source Sans Pro"/>
              </a:rPr>
              <a:t>Understand each scheme's exposure, build it into adaptation planning.</a:t>
            </a:r>
          </a:p>
        </p:txBody>
      </p:sp>
      <p:sp>
        <p:nvSpPr>
          <p:cNvPr id="4" name="TextBox 3">
            <a:extLst>
              <a:ext uri="{FF2B5EF4-FFF2-40B4-BE49-F238E27FC236}">
                <a16:creationId xmlns:a16="http://schemas.microsoft.com/office/drawing/2014/main" id="{35E046E8-0467-41DC-FCF1-CD570C54930B}"/>
              </a:ext>
            </a:extLst>
          </p:cNvPr>
          <p:cNvSpPr txBox="1"/>
          <p:nvPr/>
        </p:nvSpPr>
        <p:spPr>
          <a:xfrm>
            <a:off x="5570715" y="4745732"/>
            <a:ext cx="4572000" cy="276999"/>
          </a:xfrm>
          <a:prstGeom prst="rect">
            <a:avLst/>
          </a:prstGeom>
          <a:noFill/>
        </p:spPr>
        <p:txBody>
          <a:bodyPr wrap="square">
            <a:spAutoFit/>
          </a:bodyPr>
          <a:lstStyle/>
          <a:p>
            <a:pPr algn="l">
              <a:spcAft>
                <a:spcPts val="300"/>
              </a:spcAft>
            </a:pPr>
            <a:r>
              <a:rPr lang="en-NZ" sz="1200" i="1" err="1">
                <a:solidFill>
                  <a:srgbClr val="5A6771"/>
                </a:solidFill>
                <a:latin typeface="Source Sans Pro"/>
              </a:rPr>
              <a:t>Puerua</a:t>
            </a:r>
            <a:r>
              <a:rPr lang="en-NZ" sz="1200" i="1">
                <a:solidFill>
                  <a:srgbClr val="5A6771"/>
                </a:solidFill>
                <a:latin typeface="Source Sans Pro"/>
              </a:rPr>
              <a:t> Outfall, Lower Clutha, August 2023</a:t>
            </a:r>
          </a:p>
        </p:txBody>
      </p:sp>
      <p:pic>
        <p:nvPicPr>
          <p:cNvPr id="11" name="Picture 10">
            <a:extLst>
              <a:ext uri="{FF2B5EF4-FFF2-40B4-BE49-F238E27FC236}">
                <a16:creationId xmlns:a16="http://schemas.microsoft.com/office/drawing/2014/main" id="{3681552F-CAE4-78D3-56FA-3DC1A5498244}"/>
              </a:ext>
            </a:extLst>
          </p:cNvPr>
          <p:cNvPicPr>
            <a:picLocks noChangeAspect="1"/>
          </p:cNvPicPr>
          <p:nvPr/>
        </p:nvPicPr>
        <p:blipFill>
          <a:blip r:embed="rId4"/>
          <a:srcRect l="2756" t="3438" r="3093" b="1897"/>
          <a:stretch>
            <a:fillRect/>
          </a:stretch>
        </p:blipFill>
        <p:spPr>
          <a:xfrm>
            <a:off x="241062" y="2857983"/>
            <a:ext cx="2437905" cy="1873273"/>
          </a:xfrm>
          <a:prstGeom prst="rect">
            <a:avLst/>
          </a:prstGeom>
          <a:ln>
            <a:solidFill>
              <a:schemeClr val="tx1"/>
            </a:solidFill>
          </a:ln>
        </p:spPr>
      </p:pic>
      <p:pic>
        <p:nvPicPr>
          <p:cNvPr id="13" name="Picture 12">
            <a:extLst>
              <a:ext uri="{FF2B5EF4-FFF2-40B4-BE49-F238E27FC236}">
                <a16:creationId xmlns:a16="http://schemas.microsoft.com/office/drawing/2014/main" id="{A70A08D2-37D7-275B-74DF-CAAE7BC9C261}"/>
              </a:ext>
            </a:extLst>
          </p:cNvPr>
          <p:cNvPicPr>
            <a:picLocks noChangeAspect="1"/>
          </p:cNvPicPr>
          <p:nvPr/>
        </p:nvPicPr>
        <p:blipFill>
          <a:blip r:embed="rId5"/>
          <a:srcRect t="1897" r="5104" b="1897"/>
          <a:stretch>
            <a:fillRect/>
          </a:stretch>
        </p:blipFill>
        <p:spPr>
          <a:xfrm>
            <a:off x="2756074" y="2857983"/>
            <a:ext cx="2597816" cy="1873273"/>
          </a:xfrm>
          <a:prstGeom prst="rect">
            <a:avLst/>
          </a:prstGeom>
          <a:ln>
            <a:solidFill>
              <a:schemeClr val="tx1"/>
            </a:solidFill>
          </a:ln>
        </p:spPr>
      </p:pic>
      <p:sp>
        <p:nvSpPr>
          <p:cNvPr id="14" name="TextBox 13">
            <a:extLst>
              <a:ext uri="{FF2B5EF4-FFF2-40B4-BE49-F238E27FC236}">
                <a16:creationId xmlns:a16="http://schemas.microsoft.com/office/drawing/2014/main" id="{21CA8366-9DDD-67F2-58B8-6FB6CA4C2667}"/>
              </a:ext>
            </a:extLst>
          </p:cNvPr>
          <p:cNvSpPr txBox="1"/>
          <p:nvPr/>
        </p:nvSpPr>
        <p:spPr>
          <a:xfrm>
            <a:off x="91935" y="4751824"/>
            <a:ext cx="2437905" cy="276999"/>
          </a:xfrm>
          <a:prstGeom prst="rect">
            <a:avLst/>
          </a:prstGeom>
          <a:noFill/>
        </p:spPr>
        <p:txBody>
          <a:bodyPr wrap="square">
            <a:spAutoFit/>
          </a:bodyPr>
          <a:lstStyle/>
          <a:p>
            <a:pPr algn="l">
              <a:spcAft>
                <a:spcPts val="300"/>
              </a:spcAft>
            </a:pPr>
            <a:r>
              <a:rPr lang="en-NZ" sz="1200" i="1" err="1">
                <a:solidFill>
                  <a:srgbClr val="5A6771"/>
                </a:solidFill>
                <a:latin typeface="Source Sans Pro"/>
              </a:rPr>
              <a:t>Puerua</a:t>
            </a:r>
            <a:r>
              <a:rPr lang="en-NZ" sz="1200" i="1">
                <a:solidFill>
                  <a:srgbClr val="5A6771"/>
                </a:solidFill>
                <a:latin typeface="Source Sans Pro"/>
              </a:rPr>
              <a:t> Outfall, Lower Clutha, 2020</a:t>
            </a:r>
          </a:p>
        </p:txBody>
      </p:sp>
      <p:sp>
        <p:nvSpPr>
          <p:cNvPr id="15" name="TextBox 14">
            <a:extLst>
              <a:ext uri="{FF2B5EF4-FFF2-40B4-BE49-F238E27FC236}">
                <a16:creationId xmlns:a16="http://schemas.microsoft.com/office/drawing/2014/main" id="{2B4E4CD7-AEBB-ACB1-605E-CE801A93A71F}"/>
              </a:ext>
            </a:extLst>
          </p:cNvPr>
          <p:cNvSpPr txBox="1"/>
          <p:nvPr/>
        </p:nvSpPr>
        <p:spPr>
          <a:xfrm>
            <a:off x="2709446" y="4770784"/>
            <a:ext cx="2681663" cy="276999"/>
          </a:xfrm>
          <a:prstGeom prst="rect">
            <a:avLst/>
          </a:prstGeom>
          <a:noFill/>
        </p:spPr>
        <p:txBody>
          <a:bodyPr wrap="square">
            <a:spAutoFit/>
          </a:bodyPr>
          <a:lstStyle/>
          <a:p>
            <a:pPr algn="l">
              <a:spcAft>
                <a:spcPts val="300"/>
              </a:spcAft>
            </a:pPr>
            <a:r>
              <a:rPr lang="en-NZ" sz="1200" i="1" err="1">
                <a:solidFill>
                  <a:srgbClr val="5A6771"/>
                </a:solidFill>
                <a:latin typeface="Source Sans Pro"/>
              </a:rPr>
              <a:t>Puerua</a:t>
            </a:r>
            <a:r>
              <a:rPr lang="en-NZ" sz="1200" i="1">
                <a:solidFill>
                  <a:srgbClr val="5A6771"/>
                </a:solidFill>
                <a:latin typeface="Source Sans Pro"/>
              </a:rPr>
              <a:t> Outfall, Lower Clutha, July 2023</a:t>
            </a:r>
          </a:p>
        </p:txBody>
      </p:sp>
    </p:spTree>
    <p:extLst>
      <p:ext uri="{BB962C8B-B14F-4D97-AF65-F5344CB8AC3E}">
        <p14:creationId xmlns:p14="http://schemas.microsoft.com/office/powerpoint/2010/main" val="257251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B906D-D8D5-B2B3-F118-5139C6D98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BF4DA-38D5-A889-0173-BAB88BDE91F2}"/>
              </a:ext>
            </a:extLst>
          </p:cNvPr>
          <p:cNvSpPr>
            <a:spLocks noGrp="1"/>
          </p:cNvSpPr>
          <p:nvPr>
            <p:ph type="title"/>
          </p:nvPr>
        </p:nvSpPr>
        <p:spPr>
          <a:xfrm>
            <a:off x="539496" y="690728"/>
            <a:ext cx="7971766" cy="379161"/>
          </a:xfrm>
        </p:spPr>
        <p:txBody>
          <a:bodyPr/>
          <a:lstStyle/>
          <a:p>
            <a:r>
              <a:t>The benefits sought</a:t>
            </a:r>
            <a:endParaRPr lang="en-US"/>
          </a:p>
        </p:txBody>
      </p:sp>
      <p:sp>
        <p:nvSpPr>
          <p:cNvPr id="6" name="TextBox 5"/>
          <p:cNvSpPr txBox="1"/>
          <p:nvPr/>
        </p:nvSpPr>
        <p:spPr>
          <a:xfrm>
            <a:off x="539496" y="1088777"/>
            <a:ext cx="7973568" cy="292608"/>
          </a:xfrm>
          <a:prstGeom prst="rect">
            <a:avLst/>
          </a:prstGeom>
          <a:noFill/>
        </p:spPr>
        <p:txBody>
          <a:bodyPr wrap="square" lIns="0" tIns="0" rIns="0" bIns="0" anchor="t"/>
          <a:lstStyle/>
          <a:p>
            <a:pPr algn="l"/>
            <a:r>
              <a:rPr sz="1600">
                <a:solidFill>
                  <a:srgbClr val="5A6771"/>
                </a:solidFill>
                <a:latin typeface="Source Sans Pro"/>
              </a:rPr>
              <a:t>What success looks like if the problems are addressed</a:t>
            </a:r>
          </a:p>
        </p:txBody>
      </p:sp>
      <p:sp>
        <p:nvSpPr>
          <p:cNvPr id="7" name="Rounded Rectangle 6"/>
          <p:cNvSpPr/>
          <p:nvPr/>
        </p:nvSpPr>
        <p:spPr>
          <a:xfrm>
            <a:off x="539496" y="1371600"/>
            <a:ext cx="7973568" cy="768096"/>
          </a:xfrm>
          <a:prstGeom prst="roundRect">
            <a:avLst>
              <a:gd name="adj" fmla="val 12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8" name="Oval 7"/>
          <p:cNvSpPr/>
          <p:nvPr/>
        </p:nvSpPr>
        <p:spPr>
          <a:xfrm>
            <a:off x="694944" y="1481328"/>
            <a:ext cx="548640" cy="548640"/>
          </a:xfrm>
          <a:prstGeom prst="ellipse">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300">
                <a:solidFill>
                  <a:srgbClr val="FFFFFF"/>
                </a:solidFill>
                <a:latin typeface="Source Sans Pro Semibold"/>
              </a:rPr>
              <a:t>45%</a:t>
            </a:r>
          </a:p>
        </p:txBody>
      </p:sp>
      <p:sp>
        <p:nvSpPr>
          <p:cNvPr id="9" name="TextBox 8"/>
          <p:cNvSpPr txBox="1"/>
          <p:nvPr/>
        </p:nvSpPr>
        <p:spPr>
          <a:xfrm>
            <a:off x="1389888" y="1463040"/>
            <a:ext cx="6967728" cy="621792"/>
          </a:xfrm>
          <a:prstGeom prst="rect">
            <a:avLst/>
          </a:prstGeom>
          <a:noFill/>
        </p:spPr>
        <p:txBody>
          <a:bodyPr wrap="square" lIns="0" tIns="0" rIns="0" bIns="0" anchor="t"/>
          <a:lstStyle/>
          <a:p>
            <a:pPr algn="l">
              <a:lnSpc>
                <a:spcPct val="100000"/>
              </a:lnSpc>
              <a:spcAft>
                <a:spcPts val="200"/>
              </a:spcAft>
            </a:pPr>
            <a:r>
              <a:rPr sz="1250">
                <a:solidFill>
                  <a:srgbClr val="0A395B"/>
                </a:solidFill>
                <a:latin typeface="Source Sans Pro Semibold"/>
              </a:rPr>
              <a:t>Reliable scheme performance at an efficient whole-of-life cost.</a:t>
            </a:r>
          </a:p>
          <a:p>
            <a:pPr algn="l">
              <a:lnSpc>
                <a:spcPct val="100000"/>
              </a:lnSpc>
            </a:pPr>
            <a:r>
              <a:rPr lang="en-NZ" sz="1100">
                <a:solidFill>
                  <a:srgbClr val="5A6771"/>
                </a:solidFill>
                <a:latin typeface="Source Sans Pro"/>
              </a:rPr>
              <a:t>Draft Measure</a:t>
            </a:r>
            <a:r>
              <a:rPr sz="1100">
                <a:solidFill>
                  <a:srgbClr val="5A6771"/>
                </a:solidFill>
                <a:latin typeface="Source Sans Pro"/>
              </a:rPr>
              <a:t>: schemes verified capable of meeting agreed levels of service.</a:t>
            </a:r>
          </a:p>
        </p:txBody>
      </p:sp>
      <p:sp>
        <p:nvSpPr>
          <p:cNvPr id="10" name="Rounded Rectangle 9"/>
          <p:cNvSpPr/>
          <p:nvPr/>
        </p:nvSpPr>
        <p:spPr>
          <a:xfrm>
            <a:off x="539496" y="2194560"/>
            <a:ext cx="7973568" cy="768096"/>
          </a:xfrm>
          <a:prstGeom prst="roundRect">
            <a:avLst>
              <a:gd name="adj" fmla="val 12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1" name="Oval 10"/>
          <p:cNvSpPr/>
          <p:nvPr/>
        </p:nvSpPr>
        <p:spPr>
          <a:xfrm>
            <a:off x="694944" y="2304288"/>
            <a:ext cx="548640" cy="548640"/>
          </a:xfrm>
          <a:prstGeom prst="ellipse">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300">
                <a:solidFill>
                  <a:srgbClr val="FFFFFF"/>
                </a:solidFill>
                <a:latin typeface="Source Sans Pro Semibold"/>
              </a:rPr>
              <a:t>25%</a:t>
            </a:r>
          </a:p>
        </p:txBody>
      </p:sp>
      <p:sp>
        <p:nvSpPr>
          <p:cNvPr id="12" name="TextBox 11"/>
          <p:cNvSpPr txBox="1"/>
          <p:nvPr/>
        </p:nvSpPr>
        <p:spPr>
          <a:xfrm>
            <a:off x="1389888" y="2286000"/>
            <a:ext cx="6967728" cy="621792"/>
          </a:xfrm>
          <a:prstGeom prst="rect">
            <a:avLst/>
          </a:prstGeom>
          <a:noFill/>
        </p:spPr>
        <p:txBody>
          <a:bodyPr wrap="square" lIns="0" tIns="0" rIns="0" bIns="0" anchor="t"/>
          <a:lstStyle/>
          <a:p>
            <a:pPr algn="l">
              <a:lnSpc>
                <a:spcPct val="100000"/>
              </a:lnSpc>
              <a:spcAft>
                <a:spcPts val="200"/>
              </a:spcAft>
            </a:pPr>
            <a:r>
              <a:rPr sz="1250">
                <a:solidFill>
                  <a:srgbClr val="0A395B"/>
                </a:solidFill>
                <a:latin typeface="Source Sans Pro Semibold"/>
              </a:rPr>
              <a:t>Lower long-term risk exposure and greater resilience to changing hazards and climate.</a:t>
            </a:r>
          </a:p>
          <a:p>
            <a:r>
              <a:rPr lang="en-NZ" sz="1100">
                <a:solidFill>
                  <a:srgbClr val="5A6771"/>
                </a:solidFill>
                <a:latin typeface="Source Sans Pro"/>
              </a:rPr>
              <a:t>Draft Measure </a:t>
            </a:r>
            <a:r>
              <a:rPr sz="1100">
                <a:solidFill>
                  <a:srgbClr val="5A6771"/>
                </a:solidFill>
                <a:latin typeface="Source Sans Pro"/>
              </a:rPr>
              <a:t>: change in quantified residual risk to people, property and critical services.</a:t>
            </a:r>
          </a:p>
        </p:txBody>
      </p:sp>
      <p:sp>
        <p:nvSpPr>
          <p:cNvPr id="13" name="Rounded Rectangle 12"/>
          <p:cNvSpPr/>
          <p:nvPr/>
        </p:nvSpPr>
        <p:spPr>
          <a:xfrm>
            <a:off x="539496" y="3017520"/>
            <a:ext cx="7973568" cy="768096"/>
          </a:xfrm>
          <a:prstGeom prst="roundRect">
            <a:avLst>
              <a:gd name="adj" fmla="val 12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4" name="Oval 13"/>
          <p:cNvSpPr/>
          <p:nvPr/>
        </p:nvSpPr>
        <p:spPr>
          <a:xfrm>
            <a:off x="694944" y="3127248"/>
            <a:ext cx="548640" cy="548640"/>
          </a:xfrm>
          <a:prstGeom prst="ellipse">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300">
                <a:solidFill>
                  <a:srgbClr val="FFFFFF"/>
                </a:solidFill>
                <a:latin typeface="Source Sans Pro Semibold"/>
              </a:rPr>
              <a:t>15%</a:t>
            </a:r>
          </a:p>
        </p:txBody>
      </p:sp>
      <p:sp>
        <p:nvSpPr>
          <p:cNvPr id="15" name="TextBox 14"/>
          <p:cNvSpPr txBox="1"/>
          <p:nvPr/>
        </p:nvSpPr>
        <p:spPr>
          <a:xfrm>
            <a:off x="1389888" y="3108960"/>
            <a:ext cx="6967728" cy="621792"/>
          </a:xfrm>
          <a:prstGeom prst="rect">
            <a:avLst/>
          </a:prstGeom>
          <a:noFill/>
        </p:spPr>
        <p:txBody>
          <a:bodyPr wrap="square" lIns="0" tIns="0" rIns="0" bIns="0" anchor="t"/>
          <a:lstStyle/>
          <a:p>
            <a:pPr algn="l">
              <a:lnSpc>
                <a:spcPct val="100000"/>
              </a:lnSpc>
              <a:spcAft>
                <a:spcPts val="200"/>
              </a:spcAft>
            </a:pPr>
            <a:r>
              <a:rPr sz="1250">
                <a:solidFill>
                  <a:srgbClr val="0A395B"/>
                </a:solidFill>
                <a:latin typeface="Source Sans Pro Semibold"/>
              </a:rPr>
              <a:t>Communities understand scheme risks, limits and responsibilities and can participate in informed decisions.</a:t>
            </a:r>
          </a:p>
          <a:p>
            <a:r>
              <a:rPr lang="en-NZ" sz="1100">
                <a:solidFill>
                  <a:srgbClr val="5A6771"/>
                </a:solidFill>
                <a:latin typeface="Source Sans Pro"/>
              </a:rPr>
              <a:t>Draft Measure </a:t>
            </a:r>
            <a:r>
              <a:rPr sz="1100">
                <a:solidFill>
                  <a:srgbClr val="5A6771"/>
                </a:solidFill>
                <a:latin typeface="Source Sans Pro"/>
              </a:rPr>
              <a:t>: affected communities understanding scheme risk, limits and responsibilities.</a:t>
            </a:r>
          </a:p>
        </p:txBody>
      </p:sp>
      <p:sp>
        <p:nvSpPr>
          <p:cNvPr id="16" name="Rounded Rectangle 15"/>
          <p:cNvSpPr/>
          <p:nvPr/>
        </p:nvSpPr>
        <p:spPr>
          <a:xfrm>
            <a:off x="539496" y="3840480"/>
            <a:ext cx="7973568" cy="768096"/>
          </a:xfrm>
          <a:prstGeom prst="roundRect">
            <a:avLst>
              <a:gd name="adj" fmla="val 12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7" name="Oval 16"/>
          <p:cNvSpPr/>
          <p:nvPr/>
        </p:nvSpPr>
        <p:spPr>
          <a:xfrm>
            <a:off x="694944" y="3950208"/>
            <a:ext cx="548640" cy="548640"/>
          </a:xfrm>
          <a:prstGeom prst="ellipse">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lIns="18288" rIns="18288" rtlCol="0" anchor="ctr"/>
          <a:lstStyle/>
          <a:p>
            <a:pPr algn="ctr"/>
            <a:r>
              <a:rPr sz="1300">
                <a:solidFill>
                  <a:srgbClr val="FFFFFF"/>
                </a:solidFill>
                <a:latin typeface="Source Sans Pro Semibold"/>
              </a:rPr>
              <a:t>15%</a:t>
            </a:r>
          </a:p>
        </p:txBody>
      </p:sp>
      <p:sp>
        <p:nvSpPr>
          <p:cNvPr id="18" name="TextBox 17"/>
          <p:cNvSpPr txBox="1"/>
          <p:nvPr/>
        </p:nvSpPr>
        <p:spPr>
          <a:xfrm>
            <a:off x="1389888" y="3931920"/>
            <a:ext cx="6967728" cy="621792"/>
          </a:xfrm>
          <a:prstGeom prst="rect">
            <a:avLst/>
          </a:prstGeom>
          <a:noFill/>
        </p:spPr>
        <p:txBody>
          <a:bodyPr wrap="square" lIns="0" tIns="0" rIns="0" bIns="0" anchor="t"/>
          <a:lstStyle/>
          <a:p>
            <a:pPr algn="l">
              <a:lnSpc>
                <a:spcPct val="100000"/>
              </a:lnSpc>
              <a:spcAft>
                <a:spcPts val="200"/>
              </a:spcAft>
            </a:pPr>
            <a:r>
              <a:rPr sz="1250">
                <a:solidFill>
                  <a:srgbClr val="0A395B"/>
                </a:solidFill>
                <a:latin typeface="Source Sans Pro Semibold"/>
              </a:rPr>
              <a:t>Improved environmental condition and natural river function.</a:t>
            </a:r>
          </a:p>
          <a:p>
            <a:r>
              <a:rPr lang="en-NZ" sz="1100">
                <a:solidFill>
                  <a:srgbClr val="5A6771"/>
                </a:solidFill>
                <a:latin typeface="Source Sans Pro"/>
              </a:rPr>
              <a:t>Draft Measure </a:t>
            </a:r>
            <a:r>
              <a:rPr sz="1100">
                <a:solidFill>
                  <a:srgbClr val="5A6771"/>
                </a:solidFill>
                <a:latin typeface="Source Sans Pro"/>
              </a:rPr>
              <a:t>: monitored sites with maintained or improved ecological condition.</a:t>
            </a:r>
          </a:p>
        </p:txBody>
      </p:sp>
      <p:sp>
        <p:nvSpPr>
          <p:cNvPr id="19" name="TextBox 18"/>
          <p:cNvSpPr txBox="1"/>
          <p:nvPr/>
        </p:nvSpPr>
        <p:spPr>
          <a:xfrm>
            <a:off x="539496" y="4645152"/>
            <a:ext cx="6126480" cy="182880"/>
          </a:xfrm>
          <a:prstGeom prst="rect">
            <a:avLst/>
          </a:prstGeom>
          <a:noFill/>
        </p:spPr>
        <p:txBody>
          <a:bodyPr wrap="square" lIns="0" tIns="0" rIns="0" bIns="0" anchor="t"/>
          <a:lstStyle/>
          <a:p>
            <a:pPr algn="l"/>
            <a:r>
              <a:rPr sz="1100">
                <a:solidFill>
                  <a:srgbClr val="5A6771"/>
                </a:solidFill>
                <a:latin typeface="Source Sans Pro"/>
              </a:rPr>
              <a:t>Response and </a:t>
            </a:r>
            <a:r>
              <a:rPr lang="en-NZ" sz="1100">
                <a:solidFill>
                  <a:srgbClr val="5A6771"/>
                </a:solidFill>
                <a:latin typeface="Source Sans Pro"/>
              </a:rPr>
              <a:t>S</a:t>
            </a:r>
            <a:r>
              <a:rPr sz="1100" err="1">
                <a:solidFill>
                  <a:srgbClr val="5A6771"/>
                </a:solidFill>
                <a:latin typeface="Source Sans Pro"/>
              </a:rPr>
              <a:t>olution</a:t>
            </a:r>
            <a:r>
              <a:rPr sz="1100">
                <a:solidFill>
                  <a:srgbClr val="5A6771"/>
                </a:solidFill>
                <a:latin typeface="Source Sans Pro"/>
              </a:rPr>
              <a:t> stages follow.</a:t>
            </a:r>
          </a:p>
        </p:txBody>
      </p:sp>
    </p:spTree>
    <p:extLst>
      <p:ext uri="{BB962C8B-B14F-4D97-AF65-F5344CB8AC3E}">
        <p14:creationId xmlns:p14="http://schemas.microsoft.com/office/powerpoint/2010/main" val="3193628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Planning through reform</a:t>
            </a:r>
            <a:endParaRPr lang="en-US"/>
          </a:p>
        </p:txBody>
      </p:sp>
      <p:sp>
        <p:nvSpPr>
          <p:cNvPr id="6" name="Rounded Rectangle 5"/>
          <p:cNvSpPr/>
          <p:nvPr/>
        </p:nvSpPr>
        <p:spPr>
          <a:xfrm>
            <a:off x="539496" y="1298448"/>
            <a:ext cx="3383280" cy="3246120"/>
          </a:xfrm>
          <a:prstGeom prst="roundRect">
            <a:avLst>
              <a:gd name="adj" fmla="val 5000"/>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7" name="TextBox 6"/>
          <p:cNvSpPr txBox="1"/>
          <p:nvPr/>
        </p:nvSpPr>
        <p:spPr>
          <a:xfrm>
            <a:off x="777240" y="1664208"/>
            <a:ext cx="2907792" cy="2743200"/>
          </a:xfrm>
          <a:prstGeom prst="rect">
            <a:avLst/>
          </a:prstGeom>
          <a:noFill/>
        </p:spPr>
        <p:txBody>
          <a:bodyPr wrap="square" lIns="0" tIns="0" rIns="0" bIns="0" anchor="t"/>
          <a:lstStyle/>
          <a:p>
            <a:pPr algn="l">
              <a:lnSpc>
                <a:spcPct val="102000"/>
              </a:lnSpc>
              <a:spcAft>
                <a:spcPts val="900"/>
              </a:spcAft>
            </a:pPr>
            <a:r>
              <a:rPr sz="1900">
                <a:solidFill>
                  <a:srgbClr val="FFFFFF"/>
                </a:solidFill>
                <a:latin typeface="Source Sans Pro Semibold"/>
              </a:rPr>
              <a:t>Reform brings uncertainty</a:t>
            </a:r>
          </a:p>
          <a:p>
            <a:pPr algn="l">
              <a:lnSpc>
                <a:spcPct val="115000"/>
              </a:lnSpc>
            </a:pPr>
            <a:r>
              <a:rPr sz="1500">
                <a:solidFill>
                  <a:srgbClr val="FFFFFF"/>
                </a:solidFill>
                <a:latin typeface="Source Sans Pro"/>
              </a:rPr>
              <a:t>Water services, resource management and the shape of local government are all moving.</a:t>
            </a:r>
          </a:p>
        </p:txBody>
      </p:sp>
      <p:sp>
        <p:nvSpPr>
          <p:cNvPr id="8" name="TextBox 7"/>
          <p:cNvSpPr txBox="1"/>
          <p:nvPr/>
        </p:nvSpPr>
        <p:spPr>
          <a:xfrm>
            <a:off x="4315968" y="1335024"/>
            <a:ext cx="4197096" cy="585216"/>
          </a:xfrm>
          <a:prstGeom prst="rect">
            <a:avLst/>
          </a:prstGeom>
          <a:noFill/>
        </p:spPr>
        <p:txBody>
          <a:bodyPr wrap="square" lIns="0" tIns="0" rIns="0" bIns="0" anchor="t"/>
          <a:lstStyle/>
          <a:p>
            <a:pPr algn="l">
              <a:lnSpc>
                <a:spcPct val="100000"/>
              </a:lnSpc>
            </a:pPr>
            <a:r>
              <a:rPr sz="1700">
                <a:solidFill>
                  <a:srgbClr val="0A395B"/>
                </a:solidFill>
                <a:latin typeface="Source Sans Pro Semibold"/>
              </a:rPr>
              <a:t>For Engineering, it is business as usual</a:t>
            </a:r>
          </a:p>
        </p:txBody>
      </p:sp>
      <p:sp>
        <p:nvSpPr>
          <p:cNvPr id="9" name="Rectangle 8"/>
          <p:cNvSpPr/>
          <p:nvPr/>
        </p:nvSpPr>
        <p:spPr>
          <a:xfrm>
            <a:off x="4315968" y="2103120"/>
            <a:ext cx="146304" cy="146304"/>
          </a:xfrm>
          <a:prstGeom prst="rect">
            <a:avLst/>
          </a:prstGeom>
          <a:solidFill>
            <a:srgbClr val="FFE00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0" name="TextBox 9"/>
          <p:cNvSpPr txBox="1"/>
          <p:nvPr/>
        </p:nvSpPr>
        <p:spPr>
          <a:xfrm>
            <a:off x="4608576" y="2048256"/>
            <a:ext cx="3904487" cy="786384"/>
          </a:xfrm>
          <a:prstGeom prst="rect">
            <a:avLst/>
          </a:prstGeom>
          <a:noFill/>
        </p:spPr>
        <p:txBody>
          <a:bodyPr wrap="square" lIns="0" tIns="0" rIns="0" bIns="0" anchor="t"/>
          <a:lstStyle/>
          <a:p>
            <a:pPr algn="l">
              <a:lnSpc>
                <a:spcPct val="110000"/>
              </a:lnSpc>
            </a:pPr>
            <a:r>
              <a:rPr sz="1450">
                <a:solidFill>
                  <a:srgbClr val="1E1F21"/>
                </a:solidFill>
                <a:latin typeface="Source Sans Pro"/>
              </a:rPr>
              <a:t>The rivers keep flowing and the schemes keep running, whatever the structure.</a:t>
            </a:r>
          </a:p>
        </p:txBody>
      </p:sp>
      <p:sp>
        <p:nvSpPr>
          <p:cNvPr id="11" name="Rectangle 10"/>
          <p:cNvSpPr/>
          <p:nvPr/>
        </p:nvSpPr>
        <p:spPr>
          <a:xfrm>
            <a:off x="4315968" y="2944368"/>
            <a:ext cx="146304" cy="146304"/>
          </a:xfrm>
          <a:prstGeom prst="rect">
            <a:avLst/>
          </a:prstGeom>
          <a:solidFill>
            <a:srgbClr val="FFE00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2" name="TextBox 11"/>
          <p:cNvSpPr txBox="1"/>
          <p:nvPr/>
        </p:nvSpPr>
        <p:spPr>
          <a:xfrm>
            <a:off x="4608576" y="2889504"/>
            <a:ext cx="3904487" cy="786384"/>
          </a:xfrm>
          <a:prstGeom prst="rect">
            <a:avLst/>
          </a:prstGeom>
          <a:noFill/>
        </p:spPr>
        <p:txBody>
          <a:bodyPr wrap="square" lIns="0" tIns="0" rIns="0" bIns="0" anchor="t"/>
          <a:lstStyle/>
          <a:p>
            <a:pPr algn="l">
              <a:lnSpc>
                <a:spcPct val="110000"/>
              </a:lnSpc>
            </a:pPr>
            <a:r>
              <a:rPr sz="1450">
                <a:solidFill>
                  <a:srgbClr val="1E1F21"/>
                </a:solidFill>
                <a:latin typeface="Source Sans Pro"/>
              </a:rPr>
              <a:t>The </a:t>
            </a:r>
            <a:r>
              <a:rPr lang="en-NZ" sz="1450">
                <a:solidFill>
                  <a:srgbClr val="1E1F21"/>
                </a:solidFill>
                <a:latin typeface="Source Sans Pro"/>
              </a:rPr>
              <a:t>IS</a:t>
            </a:r>
            <a:r>
              <a:rPr sz="1450">
                <a:solidFill>
                  <a:srgbClr val="1E1F21"/>
                </a:solidFill>
                <a:latin typeface="Source Sans Pro"/>
              </a:rPr>
              <a:t> records what we own, the risks we carry and the investment needed.</a:t>
            </a:r>
          </a:p>
        </p:txBody>
      </p:sp>
      <p:sp>
        <p:nvSpPr>
          <p:cNvPr id="13" name="Rectangle 12"/>
          <p:cNvSpPr/>
          <p:nvPr/>
        </p:nvSpPr>
        <p:spPr>
          <a:xfrm>
            <a:off x="4315968" y="3785615"/>
            <a:ext cx="146304" cy="146304"/>
          </a:xfrm>
          <a:prstGeom prst="rect">
            <a:avLst/>
          </a:prstGeom>
          <a:solidFill>
            <a:srgbClr val="FFE00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4" name="TextBox 13"/>
          <p:cNvSpPr txBox="1"/>
          <p:nvPr/>
        </p:nvSpPr>
        <p:spPr>
          <a:xfrm>
            <a:off x="4608576" y="3730752"/>
            <a:ext cx="3904487" cy="786384"/>
          </a:xfrm>
          <a:prstGeom prst="rect">
            <a:avLst/>
          </a:prstGeom>
          <a:noFill/>
        </p:spPr>
        <p:txBody>
          <a:bodyPr wrap="square" lIns="0" tIns="0" rIns="0" bIns="0" anchor="t"/>
          <a:lstStyle/>
          <a:p>
            <a:pPr algn="l">
              <a:lnSpc>
                <a:spcPct val="110000"/>
              </a:lnSpc>
            </a:pPr>
            <a:r>
              <a:rPr sz="1450">
                <a:solidFill>
                  <a:srgbClr val="1E1F21"/>
                </a:solidFill>
                <a:latin typeface="Source Sans Pro"/>
              </a:rPr>
              <a:t>That evidence base makes any transition smoother, for Council and for communities.</a:t>
            </a:r>
          </a:p>
        </p:txBody>
      </p:sp>
    </p:spTree>
    <p:extLst>
      <p:ext uri="{BB962C8B-B14F-4D97-AF65-F5344CB8AC3E}">
        <p14:creationId xmlns:p14="http://schemas.microsoft.com/office/powerpoint/2010/main" val="257251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a:xfrm>
            <a:off x="516111" y="404368"/>
            <a:ext cx="7971766" cy="379161"/>
          </a:xfrm>
        </p:spPr>
        <p:txBody>
          <a:bodyPr/>
          <a:lstStyle/>
          <a:p>
            <a:r>
              <a:t>Testing the problem statements</a:t>
            </a:r>
            <a:endParaRPr lang="en-US"/>
          </a:p>
        </p:txBody>
      </p:sp>
      <p:sp>
        <p:nvSpPr>
          <p:cNvPr id="6" name="Rounded Rectangle 5"/>
          <p:cNvSpPr/>
          <p:nvPr/>
        </p:nvSpPr>
        <p:spPr>
          <a:xfrm>
            <a:off x="539496" y="1298448"/>
            <a:ext cx="3840480" cy="3246120"/>
          </a:xfrm>
          <a:prstGeom prst="roundRect">
            <a:avLst>
              <a:gd name="adj" fmla="val 5000"/>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7" name="TextBox 6"/>
          <p:cNvSpPr txBox="1"/>
          <p:nvPr/>
        </p:nvSpPr>
        <p:spPr>
          <a:xfrm>
            <a:off x="786384" y="1499616"/>
            <a:ext cx="3364992" cy="2926080"/>
          </a:xfrm>
          <a:prstGeom prst="rect">
            <a:avLst/>
          </a:prstGeom>
          <a:noFill/>
        </p:spPr>
        <p:txBody>
          <a:bodyPr wrap="square" lIns="0" tIns="0" rIns="0" bIns="0" anchor="t"/>
          <a:lstStyle/>
          <a:p>
            <a:pPr algn="l">
              <a:spcAft>
                <a:spcPts val="1000"/>
              </a:spcAft>
            </a:pPr>
            <a:r>
              <a:rPr sz="1600">
                <a:solidFill>
                  <a:srgbClr val="FFFFFF"/>
                </a:solidFill>
                <a:latin typeface="Source Sans Pro Semibold"/>
              </a:rPr>
              <a:t>What we are asking today</a:t>
            </a:r>
          </a:p>
          <a:p>
            <a:pPr algn="l">
              <a:lnSpc>
                <a:spcPct val="110000"/>
              </a:lnSpc>
              <a:spcAft>
                <a:spcPts val="1000"/>
              </a:spcAft>
            </a:pPr>
            <a:r>
              <a:rPr sz="1500">
                <a:solidFill>
                  <a:srgbClr val="FFE000"/>
                </a:solidFill>
                <a:latin typeface="Source Sans Pro Semibold"/>
              </a:rPr>
              <a:t>1   </a:t>
            </a:r>
            <a:r>
              <a:rPr sz="1500">
                <a:solidFill>
                  <a:srgbClr val="FFFFFF"/>
                </a:solidFill>
                <a:latin typeface="Source Sans Pro"/>
              </a:rPr>
              <a:t>Do the three problem statements ring true?</a:t>
            </a:r>
          </a:p>
          <a:p>
            <a:pPr algn="l">
              <a:lnSpc>
                <a:spcPct val="110000"/>
              </a:lnSpc>
              <a:spcAft>
                <a:spcPts val="1000"/>
              </a:spcAft>
            </a:pPr>
            <a:r>
              <a:rPr sz="1500">
                <a:solidFill>
                  <a:srgbClr val="FFE000"/>
                </a:solidFill>
                <a:latin typeface="Source Sans Pro Semibold"/>
              </a:rPr>
              <a:t>2   </a:t>
            </a:r>
            <a:r>
              <a:rPr sz="1500">
                <a:solidFill>
                  <a:srgbClr val="FFFFFF"/>
                </a:solidFill>
                <a:latin typeface="Source Sans Pro"/>
              </a:rPr>
              <a:t>Are the weightings about right?</a:t>
            </a:r>
          </a:p>
          <a:p>
            <a:pPr algn="l">
              <a:lnSpc>
                <a:spcPct val="110000"/>
              </a:lnSpc>
              <a:spcAft>
                <a:spcPts val="1000"/>
              </a:spcAft>
            </a:pPr>
            <a:r>
              <a:rPr lang="en-NZ" sz="1500">
                <a:solidFill>
                  <a:srgbClr val="FFE000"/>
                </a:solidFill>
                <a:latin typeface="Source Sans Pro Semibold"/>
              </a:rPr>
              <a:t>3   </a:t>
            </a:r>
            <a:r>
              <a:rPr lang="en-NZ" sz="1500">
                <a:solidFill>
                  <a:srgbClr val="FFFFFF"/>
                </a:solidFill>
                <a:latin typeface="Source Sans Pro"/>
              </a:rPr>
              <a:t>Are there any additional issues we should consider?</a:t>
            </a:r>
          </a:p>
          <a:p>
            <a:pPr algn="l">
              <a:lnSpc>
                <a:spcPct val="110000"/>
              </a:lnSpc>
              <a:spcAft>
                <a:spcPts val="1000"/>
              </a:spcAft>
            </a:pPr>
            <a:r>
              <a:rPr lang="en-NZ" sz="1500">
                <a:solidFill>
                  <a:srgbClr val="FFE000"/>
                </a:solidFill>
                <a:latin typeface="Source Sans Pro Semibold"/>
              </a:rPr>
              <a:t>4</a:t>
            </a:r>
            <a:r>
              <a:rPr sz="1500">
                <a:solidFill>
                  <a:srgbClr val="FFE000"/>
                </a:solidFill>
                <a:latin typeface="Source Sans Pro Semibold"/>
              </a:rPr>
              <a:t>   </a:t>
            </a:r>
            <a:r>
              <a:rPr sz="1500">
                <a:solidFill>
                  <a:srgbClr val="FFFFFF"/>
                </a:solidFill>
                <a:latin typeface="Source Sans Pro"/>
              </a:rPr>
              <a:t>Early views on the benefits sought?</a:t>
            </a:r>
          </a:p>
        </p:txBody>
      </p:sp>
      <p:sp>
        <p:nvSpPr>
          <p:cNvPr id="8" name="TextBox 7"/>
          <p:cNvSpPr txBox="1"/>
          <p:nvPr/>
        </p:nvSpPr>
        <p:spPr>
          <a:xfrm>
            <a:off x="4989306" y="884113"/>
            <a:ext cx="3712463" cy="3273552"/>
          </a:xfrm>
          <a:prstGeom prst="rect">
            <a:avLst/>
          </a:prstGeom>
          <a:noFill/>
        </p:spPr>
        <p:txBody>
          <a:bodyPr wrap="square" lIns="0" tIns="0" rIns="0" bIns="0" anchor="t"/>
          <a:lstStyle/>
          <a:p>
            <a:pPr algn="l">
              <a:spcAft>
                <a:spcPts val="800"/>
              </a:spcAft>
            </a:pPr>
            <a:r>
              <a:rPr lang="en-NZ" sz="1500">
                <a:solidFill>
                  <a:srgbClr val="0A395B"/>
                </a:solidFill>
                <a:latin typeface="Source Sans Pro Semibold"/>
              </a:rPr>
              <a:t>For context: </a:t>
            </a:r>
            <a:r>
              <a:rPr sz="1500">
                <a:solidFill>
                  <a:srgbClr val="0A395B"/>
                </a:solidFill>
                <a:latin typeface="Source Sans Pro Semibold"/>
              </a:rPr>
              <a:t>Since the </a:t>
            </a:r>
            <a:r>
              <a:rPr lang="en-NZ" sz="1500">
                <a:solidFill>
                  <a:srgbClr val="0A395B"/>
                </a:solidFill>
                <a:latin typeface="Source Sans Pro Semibold"/>
              </a:rPr>
              <a:t>IS</a:t>
            </a:r>
            <a:r>
              <a:rPr sz="1500">
                <a:solidFill>
                  <a:srgbClr val="0A395B"/>
                </a:solidFill>
                <a:latin typeface="Source Sans Pro Semibold"/>
              </a:rPr>
              <a:t> was adopted</a:t>
            </a:r>
          </a:p>
          <a:p>
            <a:pPr algn="l">
              <a:spcAft>
                <a:spcPts val="100"/>
              </a:spcAft>
            </a:pPr>
            <a:r>
              <a:rPr sz="1400">
                <a:solidFill>
                  <a:srgbClr val="0073A0"/>
                </a:solidFill>
                <a:latin typeface="Source Sans Pro Semibold"/>
              </a:rPr>
              <a:t>October 2024</a:t>
            </a:r>
          </a:p>
          <a:p>
            <a:pPr algn="l">
              <a:lnSpc>
                <a:spcPct val="108000"/>
              </a:lnSpc>
              <a:spcAft>
                <a:spcPts val="700"/>
              </a:spcAft>
            </a:pPr>
            <a:r>
              <a:rPr sz="1350">
                <a:solidFill>
                  <a:srgbClr val="1E1F21"/>
                </a:solidFill>
                <a:latin typeface="Source Sans Pro"/>
              </a:rPr>
              <a:t>Flooding across Dunedin, coastal Clutha and North Otago, with local emergencies declared.</a:t>
            </a:r>
            <a:endParaRPr lang="en-NZ" sz="1350">
              <a:solidFill>
                <a:srgbClr val="1E1F21"/>
              </a:solidFill>
              <a:latin typeface="Source Sans Pro"/>
            </a:endParaRPr>
          </a:p>
          <a:p>
            <a:pPr>
              <a:lnSpc>
                <a:spcPct val="108000"/>
              </a:lnSpc>
              <a:spcAft>
                <a:spcPts val="100"/>
              </a:spcAft>
            </a:pPr>
            <a:r>
              <a:rPr lang="en-NZ" sz="1400">
                <a:solidFill>
                  <a:srgbClr val="0073A0"/>
                </a:solidFill>
                <a:latin typeface="Source Sans Pro Semibold"/>
              </a:rPr>
              <a:t>October 2025</a:t>
            </a:r>
          </a:p>
          <a:p>
            <a:pPr algn="l">
              <a:lnSpc>
                <a:spcPct val="108000"/>
              </a:lnSpc>
              <a:spcAft>
                <a:spcPts val="700"/>
              </a:spcAft>
            </a:pPr>
            <a:r>
              <a:rPr lang="en-NZ" sz="1350">
                <a:solidFill>
                  <a:srgbClr val="1E1F21"/>
                </a:solidFill>
                <a:latin typeface="Source Sans Pro"/>
              </a:rPr>
              <a:t>Major wind event affecting several parts of Otago.</a:t>
            </a:r>
            <a:endParaRPr sz="1350">
              <a:solidFill>
                <a:srgbClr val="1E1F21"/>
              </a:solidFill>
              <a:latin typeface="Source Sans Pro"/>
            </a:endParaRPr>
          </a:p>
          <a:p>
            <a:pPr algn="l">
              <a:spcAft>
                <a:spcPts val="100"/>
              </a:spcAft>
            </a:pPr>
            <a:r>
              <a:rPr sz="1400">
                <a:solidFill>
                  <a:srgbClr val="0073A0"/>
                </a:solidFill>
                <a:latin typeface="Source Sans Pro Semibold"/>
              </a:rPr>
              <a:t>January 2026</a:t>
            </a:r>
          </a:p>
          <a:p>
            <a:pPr algn="l">
              <a:lnSpc>
                <a:spcPct val="108000"/>
              </a:lnSpc>
              <a:spcAft>
                <a:spcPts val="700"/>
              </a:spcAft>
            </a:pPr>
            <a:r>
              <a:rPr sz="1350">
                <a:solidFill>
                  <a:srgbClr val="1E1F21"/>
                </a:solidFill>
                <a:latin typeface="Source Sans Pro"/>
              </a:rPr>
              <a:t>The National Policy Statement for Infrastructure came into force, enabling operation, maintenance and upgrade.</a:t>
            </a:r>
            <a:endParaRPr lang="en-NZ" sz="1350">
              <a:solidFill>
                <a:srgbClr val="1E1F21"/>
              </a:solidFill>
              <a:latin typeface="Source Sans Pro"/>
            </a:endParaRPr>
          </a:p>
          <a:p>
            <a:pPr>
              <a:lnSpc>
                <a:spcPct val="108000"/>
              </a:lnSpc>
              <a:spcAft>
                <a:spcPts val="100"/>
              </a:spcAft>
            </a:pPr>
            <a:r>
              <a:rPr lang="en-NZ" sz="1400">
                <a:solidFill>
                  <a:srgbClr val="0073A0"/>
                </a:solidFill>
                <a:latin typeface="Source Sans Pro Semibold"/>
              </a:rPr>
              <a:t>July 2026</a:t>
            </a:r>
          </a:p>
          <a:p>
            <a:pPr>
              <a:lnSpc>
                <a:spcPct val="108000"/>
              </a:lnSpc>
              <a:spcAft>
                <a:spcPts val="700"/>
              </a:spcAft>
            </a:pPr>
            <a:r>
              <a:rPr lang="en-NZ" sz="1350">
                <a:solidFill>
                  <a:srgbClr val="1E1F21"/>
                </a:solidFill>
                <a:latin typeface="Source Sans Pro"/>
              </a:rPr>
              <a:t>Flooding across Dunedin, coastal Clutha and North Otago, with local emergencies declared.</a:t>
            </a:r>
          </a:p>
          <a:p>
            <a:pPr algn="l">
              <a:spcAft>
                <a:spcPts val="100"/>
              </a:spcAft>
            </a:pPr>
            <a:r>
              <a:rPr sz="1400">
                <a:solidFill>
                  <a:srgbClr val="0073A0"/>
                </a:solidFill>
                <a:latin typeface="Source Sans Pro Semibold"/>
              </a:rPr>
              <a:t>Ongoing</a:t>
            </a:r>
          </a:p>
          <a:p>
            <a:pPr algn="l">
              <a:lnSpc>
                <a:spcPct val="108000"/>
              </a:lnSpc>
              <a:spcAft>
                <a:spcPts val="700"/>
              </a:spcAft>
            </a:pPr>
            <a:r>
              <a:rPr sz="1350">
                <a:solidFill>
                  <a:srgbClr val="1E1F21"/>
                </a:solidFill>
                <a:latin typeface="Source Sans Pro"/>
              </a:rPr>
              <a:t>Resource management transition continues; </a:t>
            </a:r>
            <a:r>
              <a:rPr lang="en-NZ" sz="1350">
                <a:solidFill>
                  <a:srgbClr val="1E1F21"/>
                </a:solidFill>
                <a:latin typeface="Source Sans Pro"/>
              </a:rPr>
              <a:t>On the brink of major local government reform</a:t>
            </a:r>
            <a:r>
              <a:rPr sz="1350">
                <a:solidFill>
                  <a:srgbClr val="1E1F21"/>
                </a:solidFill>
                <a:latin typeface="Source Sans Pro"/>
              </a:rPr>
              <a:t>.</a:t>
            </a:r>
          </a:p>
        </p:txBody>
      </p:sp>
    </p:spTree>
    <p:extLst>
      <p:ext uri="{BB962C8B-B14F-4D97-AF65-F5344CB8AC3E}">
        <p14:creationId xmlns:p14="http://schemas.microsoft.com/office/powerpoint/2010/main" val="257251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Next steps and timing</a:t>
            </a:r>
            <a:endParaRPr lang="en-US"/>
          </a:p>
        </p:txBody>
      </p:sp>
      <p:cxnSp>
        <p:nvCxnSpPr>
          <p:cNvPr id="6" name="Connector 5"/>
          <p:cNvCxnSpPr/>
          <p:nvPr/>
        </p:nvCxnSpPr>
        <p:spPr>
          <a:xfrm>
            <a:off x="914400" y="2340864"/>
            <a:ext cx="6949440" cy="0"/>
          </a:xfrm>
          <a:prstGeom prst="line">
            <a:avLst/>
          </a:prstGeom>
          <a:ln w="28575">
            <a:solidFill>
              <a:srgbClr val="0A395B"/>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1325880" y="2185416"/>
            <a:ext cx="310896" cy="310896"/>
          </a:xfrm>
          <a:prstGeom prst="ellipse">
            <a:avLst/>
          </a:prstGeom>
          <a:solidFill>
            <a:srgbClr val="FFE000"/>
          </a:solidFill>
          <a:ln w="19050">
            <a:solidFill>
              <a:srgbClr val="0A395B"/>
            </a:solid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endParaRPr/>
          </a:p>
        </p:txBody>
      </p:sp>
      <p:sp>
        <p:nvSpPr>
          <p:cNvPr id="8" name="TextBox 7"/>
          <p:cNvSpPr txBox="1"/>
          <p:nvPr/>
        </p:nvSpPr>
        <p:spPr>
          <a:xfrm>
            <a:off x="548640" y="1792224"/>
            <a:ext cx="1874519" cy="530352"/>
          </a:xfrm>
          <a:prstGeom prst="rect">
            <a:avLst/>
          </a:prstGeom>
          <a:noFill/>
        </p:spPr>
        <p:txBody>
          <a:bodyPr wrap="square" lIns="0" tIns="0" rIns="0" bIns="0" anchor="t"/>
          <a:lstStyle/>
          <a:p>
            <a:pPr algn="ctr"/>
            <a:r>
              <a:rPr lang="en-NZ" sz="1450" dirty="0">
                <a:solidFill>
                  <a:srgbClr val="0A395B"/>
                </a:solidFill>
                <a:latin typeface="Source Sans Pro Semibold"/>
              </a:rPr>
              <a:t>27 </a:t>
            </a:r>
            <a:r>
              <a:rPr sz="1450" dirty="0">
                <a:solidFill>
                  <a:srgbClr val="0A395B"/>
                </a:solidFill>
                <a:latin typeface="Source Sans Pro Semibold"/>
              </a:rPr>
              <a:t>August 2026</a:t>
            </a:r>
          </a:p>
        </p:txBody>
      </p:sp>
      <p:sp>
        <p:nvSpPr>
          <p:cNvPr id="9" name="TextBox 8"/>
          <p:cNvSpPr txBox="1"/>
          <p:nvPr/>
        </p:nvSpPr>
        <p:spPr>
          <a:xfrm>
            <a:off x="548640" y="2633472"/>
            <a:ext cx="1874519" cy="1005840"/>
          </a:xfrm>
          <a:prstGeom prst="rect">
            <a:avLst/>
          </a:prstGeom>
          <a:noFill/>
        </p:spPr>
        <p:txBody>
          <a:bodyPr wrap="square" lIns="0" tIns="0" rIns="0" bIns="0" anchor="t"/>
          <a:lstStyle/>
          <a:p>
            <a:pPr algn="ctr">
              <a:lnSpc>
                <a:spcPct val="106000"/>
              </a:lnSpc>
            </a:pPr>
            <a:r>
              <a:rPr sz="1300" dirty="0">
                <a:solidFill>
                  <a:srgbClr val="1E1F21"/>
                </a:solidFill>
                <a:latin typeface="Source Sans Pro"/>
              </a:rPr>
              <a:t>Workshop 1: purpose, assets, testing the problem statements</a:t>
            </a:r>
          </a:p>
        </p:txBody>
      </p:sp>
      <p:sp>
        <p:nvSpPr>
          <p:cNvPr id="10" name="Oval 9"/>
          <p:cNvSpPr/>
          <p:nvPr/>
        </p:nvSpPr>
        <p:spPr>
          <a:xfrm>
            <a:off x="3209544" y="2185416"/>
            <a:ext cx="310896" cy="310896"/>
          </a:xfrm>
          <a:prstGeom prst="ellipse">
            <a:avLst/>
          </a:prstGeom>
          <a:solidFill>
            <a:srgbClr val="0A395B"/>
          </a:solidFill>
          <a:ln w="19050">
            <a:solidFill>
              <a:srgbClr val="0A395B"/>
            </a:solid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endParaRPr/>
          </a:p>
        </p:txBody>
      </p:sp>
      <p:sp>
        <p:nvSpPr>
          <p:cNvPr id="11" name="TextBox 10"/>
          <p:cNvSpPr txBox="1"/>
          <p:nvPr/>
        </p:nvSpPr>
        <p:spPr>
          <a:xfrm>
            <a:off x="2432304" y="1792224"/>
            <a:ext cx="1874519" cy="530352"/>
          </a:xfrm>
          <a:prstGeom prst="rect">
            <a:avLst/>
          </a:prstGeom>
          <a:noFill/>
        </p:spPr>
        <p:txBody>
          <a:bodyPr wrap="square" lIns="0" tIns="0" rIns="0" bIns="0" anchor="t"/>
          <a:lstStyle/>
          <a:p>
            <a:pPr algn="ctr"/>
            <a:r>
              <a:rPr sz="1450">
                <a:solidFill>
                  <a:srgbClr val="0A395B"/>
                </a:solidFill>
                <a:latin typeface="Source Sans Pro Semibold"/>
              </a:rPr>
              <a:t>August to October</a:t>
            </a:r>
          </a:p>
        </p:txBody>
      </p:sp>
      <p:sp>
        <p:nvSpPr>
          <p:cNvPr id="12" name="TextBox 11"/>
          <p:cNvSpPr txBox="1"/>
          <p:nvPr/>
        </p:nvSpPr>
        <p:spPr>
          <a:xfrm>
            <a:off x="2432304" y="2633472"/>
            <a:ext cx="1874519" cy="1005840"/>
          </a:xfrm>
          <a:prstGeom prst="rect">
            <a:avLst/>
          </a:prstGeom>
          <a:noFill/>
        </p:spPr>
        <p:txBody>
          <a:bodyPr wrap="square" lIns="0" tIns="0" rIns="0" bIns="0" anchor="t"/>
          <a:lstStyle/>
          <a:p>
            <a:pPr algn="ctr">
              <a:lnSpc>
                <a:spcPct val="106000"/>
              </a:lnSpc>
            </a:pPr>
            <a:r>
              <a:rPr sz="1300" dirty="0">
                <a:solidFill>
                  <a:srgbClr val="1E1F21"/>
                </a:solidFill>
                <a:latin typeface="Source Sans Pro"/>
              </a:rPr>
              <a:t>Problem statements refined, responses and solutions developed, draft prepared</a:t>
            </a:r>
          </a:p>
        </p:txBody>
      </p:sp>
      <p:sp>
        <p:nvSpPr>
          <p:cNvPr id="13" name="Oval 12"/>
          <p:cNvSpPr/>
          <p:nvPr/>
        </p:nvSpPr>
        <p:spPr>
          <a:xfrm>
            <a:off x="5093208" y="2185416"/>
            <a:ext cx="310896" cy="310896"/>
          </a:xfrm>
          <a:prstGeom prst="ellipse">
            <a:avLst/>
          </a:prstGeom>
          <a:solidFill>
            <a:srgbClr val="0A395B"/>
          </a:solidFill>
          <a:ln w="19050">
            <a:solidFill>
              <a:srgbClr val="0A395B"/>
            </a:solid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endParaRPr/>
          </a:p>
        </p:txBody>
      </p:sp>
      <p:sp>
        <p:nvSpPr>
          <p:cNvPr id="14" name="TextBox 13"/>
          <p:cNvSpPr txBox="1"/>
          <p:nvPr/>
        </p:nvSpPr>
        <p:spPr>
          <a:xfrm>
            <a:off x="4315968" y="1792224"/>
            <a:ext cx="1874519" cy="530352"/>
          </a:xfrm>
          <a:prstGeom prst="rect">
            <a:avLst/>
          </a:prstGeom>
          <a:noFill/>
        </p:spPr>
        <p:txBody>
          <a:bodyPr wrap="square" lIns="0" tIns="0" rIns="0" bIns="0" anchor="t"/>
          <a:lstStyle/>
          <a:p>
            <a:pPr algn="ctr"/>
            <a:r>
              <a:rPr lang="en-NZ" sz="1450" dirty="0">
                <a:solidFill>
                  <a:srgbClr val="0A395B"/>
                </a:solidFill>
                <a:latin typeface="Source Sans Pro Semibold"/>
              </a:rPr>
              <a:t>(</a:t>
            </a:r>
            <a:r>
              <a:rPr sz="1450" dirty="0">
                <a:solidFill>
                  <a:srgbClr val="0A395B"/>
                </a:solidFill>
                <a:latin typeface="Source Sans Pro Semibold"/>
              </a:rPr>
              <a:t>14</a:t>
            </a:r>
            <a:r>
              <a:rPr lang="en-NZ" sz="1450" dirty="0">
                <a:solidFill>
                  <a:srgbClr val="0A395B"/>
                </a:solidFill>
                <a:latin typeface="Source Sans Pro Semibold"/>
              </a:rPr>
              <a:t>-tbc)</a:t>
            </a:r>
            <a:r>
              <a:rPr sz="1450" dirty="0">
                <a:solidFill>
                  <a:srgbClr val="0A395B"/>
                </a:solidFill>
                <a:latin typeface="Source Sans Pro Semibold"/>
              </a:rPr>
              <a:t> October 2026</a:t>
            </a:r>
          </a:p>
        </p:txBody>
      </p:sp>
      <p:sp>
        <p:nvSpPr>
          <p:cNvPr id="15" name="TextBox 14"/>
          <p:cNvSpPr txBox="1"/>
          <p:nvPr/>
        </p:nvSpPr>
        <p:spPr>
          <a:xfrm>
            <a:off x="4315968" y="2633472"/>
            <a:ext cx="1874519" cy="1005840"/>
          </a:xfrm>
          <a:prstGeom prst="rect">
            <a:avLst/>
          </a:prstGeom>
          <a:noFill/>
        </p:spPr>
        <p:txBody>
          <a:bodyPr wrap="square" lIns="0" tIns="0" rIns="0" bIns="0" anchor="t"/>
          <a:lstStyle/>
          <a:p>
            <a:pPr algn="ctr">
              <a:lnSpc>
                <a:spcPct val="106000"/>
              </a:lnSpc>
            </a:pPr>
            <a:r>
              <a:rPr sz="1300">
                <a:solidFill>
                  <a:srgbClr val="1E1F21"/>
                </a:solidFill>
                <a:latin typeface="Source Sans Pro"/>
              </a:rPr>
              <a:t>Workshop 2: direction, options, draft </a:t>
            </a:r>
            <a:r>
              <a:rPr lang="en-NZ" sz="1300">
                <a:solidFill>
                  <a:srgbClr val="1E1F21"/>
                </a:solidFill>
                <a:latin typeface="Source Sans Pro"/>
              </a:rPr>
              <a:t>Infrastructure </a:t>
            </a:r>
            <a:r>
              <a:rPr sz="1300">
                <a:solidFill>
                  <a:srgbClr val="1E1F21"/>
                </a:solidFill>
                <a:latin typeface="Source Sans Pro"/>
              </a:rPr>
              <a:t>Strategy</a:t>
            </a:r>
          </a:p>
        </p:txBody>
      </p:sp>
      <p:sp>
        <p:nvSpPr>
          <p:cNvPr id="16" name="Oval 15"/>
          <p:cNvSpPr/>
          <p:nvPr/>
        </p:nvSpPr>
        <p:spPr>
          <a:xfrm>
            <a:off x="6976872" y="2185416"/>
            <a:ext cx="310896" cy="310896"/>
          </a:xfrm>
          <a:prstGeom prst="ellipse">
            <a:avLst/>
          </a:prstGeom>
          <a:solidFill>
            <a:srgbClr val="0A395B"/>
          </a:solidFill>
          <a:ln w="19050">
            <a:solidFill>
              <a:srgbClr val="0A395B"/>
            </a:solid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endParaRPr/>
          </a:p>
        </p:txBody>
      </p:sp>
      <p:sp>
        <p:nvSpPr>
          <p:cNvPr id="17" name="TextBox 16"/>
          <p:cNvSpPr txBox="1"/>
          <p:nvPr/>
        </p:nvSpPr>
        <p:spPr>
          <a:xfrm>
            <a:off x="6199631" y="1792224"/>
            <a:ext cx="1874519" cy="530352"/>
          </a:xfrm>
          <a:prstGeom prst="rect">
            <a:avLst/>
          </a:prstGeom>
          <a:noFill/>
        </p:spPr>
        <p:txBody>
          <a:bodyPr wrap="square" lIns="0" tIns="0" rIns="0" bIns="0" anchor="t"/>
          <a:lstStyle/>
          <a:p>
            <a:pPr algn="ctr"/>
            <a:r>
              <a:rPr sz="1450">
                <a:solidFill>
                  <a:srgbClr val="0A395B"/>
                </a:solidFill>
                <a:latin typeface="Source Sans Pro Semibold"/>
              </a:rPr>
              <a:t>By </a:t>
            </a:r>
            <a:r>
              <a:rPr lang="en-NZ" sz="1450">
                <a:solidFill>
                  <a:srgbClr val="0A395B"/>
                </a:solidFill>
                <a:latin typeface="Source Sans Pro Semibold"/>
              </a:rPr>
              <a:t>December </a:t>
            </a:r>
            <a:r>
              <a:rPr sz="1450">
                <a:solidFill>
                  <a:srgbClr val="0A395B"/>
                </a:solidFill>
                <a:latin typeface="Source Sans Pro Semibold"/>
              </a:rPr>
              <a:t>202</a:t>
            </a:r>
            <a:r>
              <a:rPr lang="en-NZ" sz="1450">
                <a:solidFill>
                  <a:srgbClr val="0A395B"/>
                </a:solidFill>
                <a:latin typeface="Source Sans Pro Semibold"/>
              </a:rPr>
              <a:t>6</a:t>
            </a:r>
            <a:endParaRPr sz="1450">
              <a:solidFill>
                <a:srgbClr val="0A395B"/>
              </a:solidFill>
              <a:latin typeface="Source Sans Pro Semibold"/>
            </a:endParaRPr>
          </a:p>
        </p:txBody>
      </p:sp>
      <p:sp>
        <p:nvSpPr>
          <p:cNvPr id="18" name="TextBox 17"/>
          <p:cNvSpPr txBox="1"/>
          <p:nvPr/>
        </p:nvSpPr>
        <p:spPr>
          <a:xfrm>
            <a:off x="6199631" y="2633472"/>
            <a:ext cx="1874519" cy="1005840"/>
          </a:xfrm>
          <a:prstGeom prst="rect">
            <a:avLst/>
          </a:prstGeom>
          <a:noFill/>
        </p:spPr>
        <p:txBody>
          <a:bodyPr wrap="square" lIns="0" tIns="0" rIns="0" bIns="0" anchor="t"/>
          <a:lstStyle/>
          <a:p>
            <a:pPr algn="ctr">
              <a:lnSpc>
                <a:spcPct val="106000"/>
              </a:lnSpc>
            </a:pPr>
            <a:r>
              <a:rPr lang="en-NZ" sz="1300">
                <a:solidFill>
                  <a:srgbClr val="1E1F21"/>
                </a:solidFill>
                <a:latin typeface="Source Sans Pro"/>
              </a:rPr>
              <a:t>IS </a:t>
            </a:r>
            <a:r>
              <a:rPr sz="1300">
                <a:solidFill>
                  <a:srgbClr val="1E1F21"/>
                </a:solidFill>
                <a:latin typeface="Source Sans Pro"/>
              </a:rPr>
              <a:t>adopted </a:t>
            </a:r>
            <a:r>
              <a:rPr lang="en-NZ" sz="1300">
                <a:solidFill>
                  <a:srgbClr val="1E1F21"/>
                </a:solidFill>
                <a:latin typeface="Source Sans Pro"/>
              </a:rPr>
              <a:t>December 2026 </a:t>
            </a:r>
            <a:endParaRPr sz="1300">
              <a:solidFill>
                <a:srgbClr val="1E1F21"/>
              </a:solidFill>
              <a:latin typeface="Source Sans Pro"/>
            </a:endParaRPr>
          </a:p>
        </p:txBody>
      </p:sp>
      <p:sp>
        <p:nvSpPr>
          <p:cNvPr id="19" name="Rounded Rectangle 18"/>
          <p:cNvSpPr/>
          <p:nvPr/>
        </p:nvSpPr>
        <p:spPr>
          <a:xfrm>
            <a:off x="539496" y="3803904"/>
            <a:ext cx="7973568" cy="786384"/>
          </a:xfrm>
          <a:prstGeom prst="roundRect">
            <a:avLst>
              <a:gd name="adj" fmla="val 10000"/>
            </a:avLst>
          </a:prstGeom>
          <a:solidFill>
            <a:srgbClr val="FFF3B8"/>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l">
              <a:lnSpc>
                <a:spcPct val="110000"/>
              </a:lnSpc>
            </a:pPr>
            <a:r>
              <a:rPr sz="1350">
                <a:solidFill>
                  <a:srgbClr val="0A395B"/>
                </a:solidFill>
                <a:latin typeface="Source Sans Pro Semibold"/>
              </a:rPr>
              <a:t>In parallel   </a:t>
            </a:r>
            <a:r>
              <a:rPr sz="1350">
                <a:solidFill>
                  <a:srgbClr val="1E1F21"/>
                </a:solidFill>
                <a:latin typeface="Source Sans Pro"/>
              </a:rPr>
              <a:t>the Asset Management Plan is updated alongside the Strategy, </a:t>
            </a:r>
            <a:r>
              <a:rPr sz="1350" err="1">
                <a:solidFill>
                  <a:srgbClr val="1E1F21"/>
                </a:solidFill>
                <a:latin typeface="Source Sans Pro"/>
              </a:rPr>
              <a:t>finalised</a:t>
            </a:r>
            <a:r>
              <a:rPr sz="1350">
                <a:solidFill>
                  <a:srgbClr val="1E1F21"/>
                </a:solidFill>
                <a:latin typeface="Source Sans Pro"/>
              </a:rPr>
              <a:t> between Strategy adoption and Long-term Plan adoption.</a:t>
            </a:r>
          </a:p>
        </p:txBody>
      </p:sp>
    </p:spTree>
    <p:extLst>
      <p:ext uri="{BB962C8B-B14F-4D97-AF65-F5344CB8AC3E}">
        <p14:creationId xmlns:p14="http://schemas.microsoft.com/office/powerpoint/2010/main" val="2572518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BE5371-1EE8-7819-C87E-E8AE6671BF3A}"/>
              </a:ext>
            </a:extLst>
          </p:cNvPr>
          <p:cNvSpPr>
            <a:spLocks noGrp="1"/>
          </p:cNvSpPr>
          <p:nvPr>
            <p:ph type="body" sz="quarter" idx="13"/>
          </p:nvPr>
        </p:nvSpPr>
        <p:spPr>
          <a:xfrm>
            <a:off x="1056915" y="2716464"/>
            <a:ext cx="6968919" cy="1080950"/>
          </a:xfrm>
        </p:spPr>
        <p:txBody>
          <a:bodyPr/>
          <a:lstStyle/>
          <a:p>
            <a:r>
              <a:t>Thank you</a:t>
            </a:r>
          </a:p>
        </p:txBody>
      </p:sp>
      <p:sp>
        <p:nvSpPr>
          <p:cNvPr id="4" name="Text Placeholder 3">
            <a:extLst>
              <a:ext uri="{FF2B5EF4-FFF2-40B4-BE49-F238E27FC236}">
                <a16:creationId xmlns:a16="http://schemas.microsoft.com/office/drawing/2014/main" id="{933A0D5D-CF92-D19E-9516-C8BBA2E4059E}"/>
              </a:ext>
            </a:extLst>
          </p:cNvPr>
          <p:cNvSpPr>
            <a:spLocks noGrp="1"/>
          </p:cNvSpPr>
          <p:nvPr>
            <p:ph type="body" sz="quarter" idx="15"/>
          </p:nvPr>
        </p:nvSpPr>
        <p:spPr/>
        <p:txBody>
          <a:bodyPr/>
          <a:lstStyle/>
          <a:p>
            <a:r>
              <a:t>Questions and discussion</a:t>
            </a:r>
            <a:endParaRPr lang="en-NZ"/>
          </a:p>
        </p:txBody>
      </p:sp>
    </p:spTree>
    <p:extLst>
      <p:ext uri="{BB962C8B-B14F-4D97-AF65-F5344CB8AC3E}">
        <p14:creationId xmlns:p14="http://schemas.microsoft.com/office/powerpoint/2010/main" val="3091322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Why we are here today</a:t>
            </a:r>
            <a:endParaRPr lang="en-US"/>
          </a:p>
        </p:txBody>
      </p:sp>
      <p:sp>
        <p:nvSpPr>
          <p:cNvPr id="6" name="TextBox 5"/>
          <p:cNvSpPr txBox="1"/>
          <p:nvPr/>
        </p:nvSpPr>
        <p:spPr>
          <a:xfrm>
            <a:off x="539496" y="1127196"/>
            <a:ext cx="7973568" cy="292608"/>
          </a:xfrm>
          <a:prstGeom prst="rect">
            <a:avLst/>
          </a:prstGeom>
          <a:noFill/>
        </p:spPr>
        <p:txBody>
          <a:bodyPr wrap="square" lIns="0" tIns="0" rIns="0" bIns="0" anchor="t"/>
          <a:lstStyle/>
          <a:p>
            <a:pPr algn="l"/>
            <a:r>
              <a:rPr sz="1600">
                <a:solidFill>
                  <a:srgbClr val="5A6771"/>
                </a:solidFill>
                <a:latin typeface="Source Sans Pro"/>
              </a:rPr>
              <a:t>First of two Council workshops </a:t>
            </a:r>
            <a:r>
              <a:rPr lang="en-NZ" sz="1600">
                <a:solidFill>
                  <a:srgbClr val="5A6771"/>
                </a:solidFill>
                <a:latin typeface="Source Sans Pro"/>
              </a:rPr>
              <a:t>informing</a:t>
            </a:r>
            <a:r>
              <a:rPr sz="1600">
                <a:solidFill>
                  <a:srgbClr val="5A6771"/>
                </a:solidFill>
                <a:latin typeface="Source Sans Pro"/>
              </a:rPr>
              <a:t> the </a:t>
            </a:r>
            <a:r>
              <a:rPr lang="en-NZ" sz="1600">
                <a:solidFill>
                  <a:srgbClr val="5A6771"/>
                </a:solidFill>
                <a:latin typeface="Source Sans Pro"/>
              </a:rPr>
              <a:t>Infrastructure </a:t>
            </a:r>
            <a:r>
              <a:rPr sz="1600">
                <a:solidFill>
                  <a:srgbClr val="5A6771"/>
                </a:solidFill>
                <a:latin typeface="Source Sans Pro"/>
              </a:rPr>
              <a:t>Strategy</a:t>
            </a:r>
            <a:r>
              <a:rPr lang="en-NZ" sz="1600">
                <a:solidFill>
                  <a:srgbClr val="5A6771"/>
                </a:solidFill>
                <a:latin typeface="Source Sans Pro"/>
              </a:rPr>
              <a:t> (IS)</a:t>
            </a:r>
            <a:r>
              <a:rPr sz="1600">
                <a:solidFill>
                  <a:srgbClr val="5A6771"/>
                </a:solidFill>
                <a:latin typeface="Source Sans Pro"/>
              </a:rPr>
              <a:t> review</a:t>
            </a:r>
          </a:p>
        </p:txBody>
      </p:sp>
      <p:sp>
        <p:nvSpPr>
          <p:cNvPr id="7" name="Oval 6"/>
          <p:cNvSpPr/>
          <p:nvPr/>
        </p:nvSpPr>
        <p:spPr>
          <a:xfrm>
            <a:off x="539496" y="1664208"/>
            <a:ext cx="475488" cy="475488"/>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r>
              <a:rPr sz="1900">
                <a:solidFill>
                  <a:srgbClr val="FFFFFF"/>
                </a:solidFill>
                <a:latin typeface="Source Sans Pro Semibold"/>
              </a:rPr>
              <a:t>1</a:t>
            </a:r>
          </a:p>
        </p:txBody>
      </p:sp>
      <p:sp>
        <p:nvSpPr>
          <p:cNvPr id="8" name="TextBox 7"/>
          <p:cNvSpPr txBox="1"/>
          <p:nvPr/>
        </p:nvSpPr>
        <p:spPr>
          <a:xfrm>
            <a:off x="1243584" y="1645920"/>
            <a:ext cx="7223760" cy="914400"/>
          </a:xfrm>
          <a:prstGeom prst="rect">
            <a:avLst/>
          </a:prstGeom>
          <a:noFill/>
        </p:spPr>
        <p:txBody>
          <a:bodyPr wrap="square" lIns="0" tIns="0" rIns="0" bIns="0" anchor="t"/>
          <a:lstStyle/>
          <a:p>
            <a:pPr algn="l">
              <a:spcAft>
                <a:spcPts val="200"/>
              </a:spcAft>
            </a:pPr>
            <a:r>
              <a:rPr sz="1800">
                <a:solidFill>
                  <a:srgbClr val="0A395B"/>
                </a:solidFill>
                <a:latin typeface="Source Sans Pro Semibold"/>
              </a:rPr>
              <a:t>The review is underway</a:t>
            </a:r>
          </a:p>
          <a:p>
            <a:pPr algn="l">
              <a:lnSpc>
                <a:spcPct val="108000"/>
              </a:lnSpc>
            </a:pPr>
            <a:r>
              <a:rPr sz="1500">
                <a:solidFill>
                  <a:srgbClr val="1E1F21"/>
                </a:solidFill>
                <a:latin typeface="Source Sans Pro"/>
              </a:rPr>
              <a:t>The next </a:t>
            </a:r>
            <a:r>
              <a:rPr lang="en-NZ" sz="1500">
                <a:solidFill>
                  <a:srgbClr val="1E1F21"/>
                </a:solidFill>
                <a:latin typeface="Source Sans Pro"/>
              </a:rPr>
              <a:t>IS</a:t>
            </a:r>
            <a:r>
              <a:rPr sz="1500">
                <a:solidFill>
                  <a:srgbClr val="1E1F21"/>
                </a:solidFill>
                <a:latin typeface="Source Sans Pro"/>
              </a:rPr>
              <a:t> will be adopted with the 2027-2037 Long-term Plan.</a:t>
            </a:r>
          </a:p>
        </p:txBody>
      </p:sp>
      <p:sp>
        <p:nvSpPr>
          <p:cNvPr id="9" name="Oval 8"/>
          <p:cNvSpPr/>
          <p:nvPr/>
        </p:nvSpPr>
        <p:spPr>
          <a:xfrm>
            <a:off x="539496" y="2670048"/>
            <a:ext cx="475488" cy="475488"/>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r>
              <a:rPr sz="1900">
                <a:solidFill>
                  <a:srgbClr val="FFFFFF"/>
                </a:solidFill>
                <a:latin typeface="Source Sans Pro Semibold"/>
              </a:rPr>
              <a:t>2</a:t>
            </a:r>
          </a:p>
        </p:txBody>
      </p:sp>
      <p:sp>
        <p:nvSpPr>
          <p:cNvPr id="10" name="TextBox 9"/>
          <p:cNvSpPr txBox="1"/>
          <p:nvPr/>
        </p:nvSpPr>
        <p:spPr>
          <a:xfrm>
            <a:off x="1243584" y="2651760"/>
            <a:ext cx="7223760" cy="914400"/>
          </a:xfrm>
          <a:prstGeom prst="rect">
            <a:avLst/>
          </a:prstGeom>
          <a:noFill/>
        </p:spPr>
        <p:txBody>
          <a:bodyPr wrap="square" lIns="0" tIns="0" rIns="0" bIns="0" anchor="t"/>
          <a:lstStyle/>
          <a:p>
            <a:pPr algn="l">
              <a:spcAft>
                <a:spcPts val="200"/>
              </a:spcAft>
            </a:pPr>
            <a:r>
              <a:rPr sz="1800" dirty="0">
                <a:solidFill>
                  <a:srgbClr val="0A395B"/>
                </a:solidFill>
                <a:latin typeface="Source Sans Pro Semibold"/>
              </a:rPr>
              <a:t>Today covers the basics</a:t>
            </a:r>
          </a:p>
          <a:p>
            <a:pPr algn="l">
              <a:lnSpc>
                <a:spcPct val="108000"/>
              </a:lnSpc>
            </a:pPr>
            <a:r>
              <a:rPr sz="1500" dirty="0">
                <a:solidFill>
                  <a:srgbClr val="1E1F21"/>
                </a:solidFill>
                <a:latin typeface="Source Sans Pro"/>
              </a:rPr>
              <a:t>What the</a:t>
            </a:r>
            <a:r>
              <a:rPr lang="en-NZ" sz="1500" dirty="0">
                <a:solidFill>
                  <a:srgbClr val="1E1F21"/>
                </a:solidFill>
                <a:latin typeface="Source Sans Pro"/>
              </a:rPr>
              <a:t> ‘IS’ is</a:t>
            </a:r>
            <a:r>
              <a:rPr sz="1500" dirty="0">
                <a:solidFill>
                  <a:srgbClr val="1E1F21"/>
                </a:solidFill>
                <a:latin typeface="Source Sans Pro"/>
              </a:rPr>
              <a:t>, why we prepare one, and the assets it covers.</a:t>
            </a:r>
          </a:p>
        </p:txBody>
      </p:sp>
      <p:sp>
        <p:nvSpPr>
          <p:cNvPr id="11" name="Oval 10"/>
          <p:cNvSpPr/>
          <p:nvPr/>
        </p:nvSpPr>
        <p:spPr>
          <a:xfrm>
            <a:off x="539496" y="3675888"/>
            <a:ext cx="475488" cy="475488"/>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r>
              <a:rPr sz="1900">
                <a:solidFill>
                  <a:srgbClr val="FFFFFF"/>
                </a:solidFill>
                <a:latin typeface="Source Sans Pro Semibold"/>
              </a:rPr>
              <a:t>3</a:t>
            </a:r>
          </a:p>
        </p:txBody>
      </p:sp>
      <p:sp>
        <p:nvSpPr>
          <p:cNvPr id="12" name="TextBox 11"/>
          <p:cNvSpPr txBox="1"/>
          <p:nvPr/>
        </p:nvSpPr>
        <p:spPr>
          <a:xfrm>
            <a:off x="1243584" y="3657600"/>
            <a:ext cx="7223760" cy="914400"/>
          </a:xfrm>
          <a:prstGeom prst="rect">
            <a:avLst/>
          </a:prstGeom>
          <a:noFill/>
        </p:spPr>
        <p:txBody>
          <a:bodyPr wrap="square" lIns="0" tIns="0" rIns="0" bIns="0" anchor="t"/>
          <a:lstStyle/>
          <a:p>
            <a:pPr algn="l">
              <a:spcAft>
                <a:spcPts val="200"/>
              </a:spcAft>
            </a:pPr>
            <a:r>
              <a:rPr sz="1800" dirty="0">
                <a:solidFill>
                  <a:srgbClr val="0A395B"/>
                </a:solidFill>
                <a:latin typeface="Source Sans Pro Semibold"/>
              </a:rPr>
              <a:t>We want your input</a:t>
            </a:r>
          </a:p>
          <a:p>
            <a:pPr algn="l">
              <a:lnSpc>
                <a:spcPct val="108000"/>
              </a:lnSpc>
            </a:pPr>
            <a:r>
              <a:rPr sz="1500" dirty="0">
                <a:solidFill>
                  <a:srgbClr val="1E1F21"/>
                </a:solidFill>
                <a:latin typeface="Source Sans Pro"/>
              </a:rPr>
              <a:t>Do the updated problem statements ring true? Your direction shapes the October draft.</a:t>
            </a:r>
          </a:p>
        </p:txBody>
      </p:sp>
    </p:spTree>
    <p:extLst>
      <p:ext uri="{BB962C8B-B14F-4D97-AF65-F5344CB8AC3E}">
        <p14:creationId xmlns:p14="http://schemas.microsoft.com/office/powerpoint/2010/main" val="257251809"/>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What is an Infrastructure Strategy?</a:t>
            </a:r>
            <a:endParaRPr lang="en-US"/>
          </a:p>
        </p:txBody>
      </p:sp>
      <p:sp>
        <p:nvSpPr>
          <p:cNvPr id="6" name="Rounded Rectangle 5"/>
          <p:cNvSpPr/>
          <p:nvPr/>
        </p:nvSpPr>
        <p:spPr>
          <a:xfrm>
            <a:off x="539496" y="1298448"/>
            <a:ext cx="2743200" cy="3246120"/>
          </a:xfrm>
          <a:prstGeom prst="roundRect">
            <a:avLst>
              <a:gd name="adj" fmla="val 5500"/>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7" name="TextBox 6"/>
          <p:cNvSpPr txBox="1"/>
          <p:nvPr/>
        </p:nvSpPr>
        <p:spPr>
          <a:xfrm>
            <a:off x="722376" y="1645920"/>
            <a:ext cx="2377440" cy="2743200"/>
          </a:xfrm>
          <a:prstGeom prst="rect">
            <a:avLst/>
          </a:prstGeom>
          <a:noFill/>
        </p:spPr>
        <p:txBody>
          <a:bodyPr wrap="square" lIns="0" tIns="0" rIns="0" bIns="0" anchor="t"/>
          <a:lstStyle/>
          <a:p>
            <a:pPr algn="ctr"/>
            <a:r>
              <a:rPr sz="6600">
                <a:solidFill>
                  <a:srgbClr val="FFFFFF"/>
                </a:solidFill>
                <a:latin typeface="Source Sans Pro Semibold"/>
              </a:rPr>
              <a:t>30</a:t>
            </a:r>
          </a:p>
          <a:p>
            <a:pPr algn="ctr">
              <a:lnSpc>
                <a:spcPct val="105000"/>
              </a:lnSpc>
              <a:spcBef>
                <a:spcPts val="200"/>
              </a:spcBef>
            </a:pPr>
            <a:r>
              <a:rPr sz="1500">
                <a:solidFill>
                  <a:srgbClr val="FFFFFF"/>
                </a:solidFill>
                <a:latin typeface="Source Sans Pro"/>
              </a:rPr>
              <a:t>year minimum planning horizon</a:t>
            </a:r>
          </a:p>
          <a:p>
            <a:pPr algn="ctr">
              <a:lnSpc>
                <a:spcPct val="110000"/>
              </a:lnSpc>
              <a:spcBef>
                <a:spcPts val="2000"/>
              </a:spcBef>
            </a:pPr>
            <a:r>
              <a:rPr sz="1350">
                <a:solidFill>
                  <a:srgbClr val="FFE000"/>
                </a:solidFill>
                <a:latin typeface="Source Sans Pro"/>
              </a:rPr>
              <a:t>Adopted as part of every Long-term Plan</a:t>
            </a:r>
          </a:p>
        </p:txBody>
      </p:sp>
      <p:sp>
        <p:nvSpPr>
          <p:cNvPr id="8" name="TextBox 7"/>
          <p:cNvSpPr txBox="1"/>
          <p:nvPr/>
        </p:nvSpPr>
        <p:spPr>
          <a:xfrm>
            <a:off x="3703320" y="1353312"/>
            <a:ext cx="4809744" cy="896112"/>
          </a:xfrm>
          <a:prstGeom prst="rect">
            <a:avLst/>
          </a:prstGeom>
          <a:noFill/>
        </p:spPr>
        <p:txBody>
          <a:bodyPr wrap="square" lIns="0" tIns="0" rIns="0" bIns="0" anchor="t"/>
          <a:lstStyle/>
          <a:p>
            <a:pPr algn="l">
              <a:spcAft>
                <a:spcPts val="200"/>
              </a:spcAft>
            </a:pPr>
            <a:r>
              <a:rPr sz="1700">
                <a:solidFill>
                  <a:srgbClr val="0A395B"/>
                </a:solidFill>
                <a:latin typeface="Source Sans Pro Semibold"/>
              </a:rPr>
              <a:t>Required by law</a:t>
            </a:r>
          </a:p>
          <a:p>
            <a:pPr algn="l">
              <a:lnSpc>
                <a:spcPct val="108000"/>
              </a:lnSpc>
            </a:pPr>
            <a:r>
              <a:rPr sz="1450">
                <a:solidFill>
                  <a:srgbClr val="1E1F21"/>
                </a:solidFill>
                <a:latin typeface="Source Sans Pro"/>
              </a:rPr>
              <a:t>Section 101B of the Local Government Act 2002.</a:t>
            </a:r>
          </a:p>
        </p:txBody>
      </p:sp>
      <p:sp>
        <p:nvSpPr>
          <p:cNvPr id="9" name="TextBox 8"/>
          <p:cNvSpPr txBox="1"/>
          <p:nvPr/>
        </p:nvSpPr>
        <p:spPr>
          <a:xfrm>
            <a:off x="3703320" y="2286000"/>
            <a:ext cx="4809744" cy="896112"/>
          </a:xfrm>
          <a:prstGeom prst="rect">
            <a:avLst/>
          </a:prstGeom>
          <a:noFill/>
        </p:spPr>
        <p:txBody>
          <a:bodyPr wrap="square" lIns="0" tIns="0" rIns="0" bIns="0" anchor="t"/>
          <a:lstStyle/>
          <a:p>
            <a:pPr algn="l">
              <a:spcAft>
                <a:spcPts val="200"/>
              </a:spcAft>
            </a:pPr>
            <a:r>
              <a:rPr sz="1700">
                <a:solidFill>
                  <a:srgbClr val="0A395B"/>
                </a:solidFill>
                <a:latin typeface="Source Sans Pro Semibold"/>
              </a:rPr>
              <a:t>A clear purpose</a:t>
            </a:r>
          </a:p>
          <a:p>
            <a:pPr algn="l">
              <a:lnSpc>
                <a:spcPct val="108000"/>
              </a:lnSpc>
            </a:pPr>
            <a:r>
              <a:rPr sz="1450">
                <a:solidFill>
                  <a:srgbClr val="1E1F21"/>
                </a:solidFill>
                <a:latin typeface="Source Sans Pro"/>
              </a:rPr>
              <a:t>Identify the significant infrastructure issues, the principal options, and implications.</a:t>
            </a:r>
          </a:p>
        </p:txBody>
      </p:sp>
      <p:sp>
        <p:nvSpPr>
          <p:cNvPr id="10" name="TextBox 9"/>
          <p:cNvSpPr txBox="1"/>
          <p:nvPr/>
        </p:nvSpPr>
        <p:spPr>
          <a:xfrm>
            <a:off x="3703320" y="3218688"/>
            <a:ext cx="4809744" cy="896112"/>
          </a:xfrm>
          <a:prstGeom prst="rect">
            <a:avLst/>
          </a:prstGeom>
          <a:noFill/>
        </p:spPr>
        <p:txBody>
          <a:bodyPr wrap="square" lIns="0" tIns="0" rIns="0" bIns="0" anchor="t"/>
          <a:lstStyle/>
          <a:p>
            <a:pPr algn="l">
              <a:spcAft>
                <a:spcPts val="200"/>
              </a:spcAft>
            </a:pPr>
            <a:r>
              <a:rPr sz="1700">
                <a:solidFill>
                  <a:srgbClr val="0A395B"/>
                </a:solidFill>
                <a:latin typeface="Source Sans Pro Semibold"/>
              </a:rPr>
              <a:t>Our scope</a:t>
            </a:r>
          </a:p>
          <a:p>
            <a:pPr algn="l">
              <a:lnSpc>
                <a:spcPct val="108000"/>
              </a:lnSpc>
            </a:pPr>
            <a:r>
              <a:rPr sz="1450">
                <a:solidFill>
                  <a:srgbClr val="1E1F21"/>
                </a:solidFill>
                <a:latin typeface="Source Sans Pro"/>
              </a:rPr>
              <a:t>Flood protection, land drainage and river management across Otago.</a:t>
            </a:r>
          </a:p>
        </p:txBody>
      </p:sp>
      <p:sp>
        <p:nvSpPr>
          <p:cNvPr id="11" name="TextBox 10"/>
          <p:cNvSpPr txBox="1"/>
          <p:nvPr/>
        </p:nvSpPr>
        <p:spPr>
          <a:xfrm>
            <a:off x="3703320" y="4151376"/>
            <a:ext cx="4809744" cy="457200"/>
          </a:xfrm>
          <a:prstGeom prst="rect">
            <a:avLst/>
          </a:prstGeom>
          <a:noFill/>
        </p:spPr>
        <p:txBody>
          <a:bodyPr wrap="square" lIns="0" tIns="0" rIns="0" bIns="0" anchor="t"/>
          <a:lstStyle/>
          <a:p>
            <a:pPr algn="l">
              <a:lnSpc>
                <a:spcPct val="105000"/>
              </a:lnSpc>
            </a:pPr>
            <a:r>
              <a:rPr sz="1200">
                <a:latin typeface="Source Sans Pro"/>
              </a:rPr>
              <a:t>Gives effect to the Soil Conservation and Rivers Control Act 1941 and Land Drainage Act 1908.</a:t>
            </a:r>
          </a:p>
        </p:txBody>
      </p:sp>
    </p:spTree>
    <p:extLst>
      <p:ext uri="{BB962C8B-B14F-4D97-AF65-F5344CB8AC3E}">
        <p14:creationId xmlns:p14="http://schemas.microsoft.com/office/powerpoint/2010/main" val="257251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rPr dirty="0"/>
              <a:t>What the </a:t>
            </a:r>
            <a:r>
              <a:rPr lang="en-NZ" dirty="0"/>
              <a:t>Infrastructure </a:t>
            </a:r>
            <a:r>
              <a:rPr dirty="0"/>
              <a:t>Strategy must set out</a:t>
            </a:r>
            <a:endParaRPr lang="en-US" dirty="0"/>
          </a:p>
        </p:txBody>
      </p:sp>
      <p:sp>
        <p:nvSpPr>
          <p:cNvPr id="6" name="TextBox 5"/>
          <p:cNvSpPr txBox="1"/>
          <p:nvPr/>
        </p:nvSpPr>
        <p:spPr>
          <a:xfrm>
            <a:off x="539496" y="1042415"/>
            <a:ext cx="7973568" cy="292608"/>
          </a:xfrm>
          <a:prstGeom prst="rect">
            <a:avLst/>
          </a:prstGeom>
          <a:noFill/>
        </p:spPr>
        <p:txBody>
          <a:bodyPr wrap="square" lIns="0" tIns="0" rIns="0" bIns="0" anchor="t"/>
          <a:lstStyle/>
          <a:p>
            <a:pPr algn="l"/>
            <a:r>
              <a:rPr sz="1600">
                <a:solidFill>
                  <a:srgbClr val="5A6771"/>
                </a:solidFill>
                <a:latin typeface="Source Sans Pro"/>
              </a:rPr>
              <a:t>Minimum content set by the Local Government Act 2002</a:t>
            </a:r>
          </a:p>
        </p:txBody>
      </p:sp>
      <p:sp>
        <p:nvSpPr>
          <p:cNvPr id="7" name="Rounded Rectangle 6"/>
          <p:cNvSpPr/>
          <p:nvPr/>
        </p:nvSpPr>
        <p:spPr>
          <a:xfrm>
            <a:off x="539496" y="1463040"/>
            <a:ext cx="2532888" cy="1481328"/>
          </a:xfrm>
          <a:prstGeom prst="roundRect">
            <a:avLst>
              <a:gd name="adj" fmla="val 6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8" name="Oval 7"/>
          <p:cNvSpPr/>
          <p:nvPr/>
        </p:nvSpPr>
        <p:spPr>
          <a:xfrm>
            <a:off x="685800" y="1609344"/>
            <a:ext cx="365760" cy="365760"/>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r>
              <a:rPr sz="1500">
                <a:solidFill>
                  <a:srgbClr val="FFFFFF"/>
                </a:solidFill>
                <a:latin typeface="Source Sans Pro Semibold"/>
              </a:rPr>
              <a:t>1</a:t>
            </a:r>
          </a:p>
        </p:txBody>
      </p:sp>
      <p:sp>
        <p:nvSpPr>
          <p:cNvPr id="9" name="TextBox 8"/>
          <p:cNvSpPr txBox="1"/>
          <p:nvPr/>
        </p:nvSpPr>
        <p:spPr>
          <a:xfrm>
            <a:off x="1124712" y="1591056"/>
            <a:ext cx="1783080" cy="512064"/>
          </a:xfrm>
          <a:prstGeom prst="rect">
            <a:avLst/>
          </a:prstGeom>
          <a:noFill/>
        </p:spPr>
        <p:txBody>
          <a:bodyPr wrap="square" lIns="0" tIns="0" rIns="0" bIns="0" anchor="t"/>
          <a:lstStyle/>
          <a:p>
            <a:pPr algn="l">
              <a:lnSpc>
                <a:spcPct val="95000"/>
              </a:lnSpc>
            </a:pPr>
            <a:r>
              <a:rPr sz="1500">
                <a:solidFill>
                  <a:srgbClr val="0A395B"/>
                </a:solidFill>
                <a:latin typeface="Source Sans Pro Semibold"/>
              </a:rPr>
              <a:t>Renew and replace</a:t>
            </a:r>
          </a:p>
        </p:txBody>
      </p:sp>
      <p:sp>
        <p:nvSpPr>
          <p:cNvPr id="10" name="TextBox 9"/>
          <p:cNvSpPr txBox="1"/>
          <p:nvPr/>
        </p:nvSpPr>
        <p:spPr>
          <a:xfrm>
            <a:off x="722376" y="2139696"/>
            <a:ext cx="2167128" cy="694944"/>
          </a:xfrm>
          <a:prstGeom prst="rect">
            <a:avLst/>
          </a:prstGeom>
          <a:noFill/>
        </p:spPr>
        <p:txBody>
          <a:bodyPr wrap="square" lIns="0" tIns="0" rIns="0" bIns="0" anchor="t"/>
          <a:lstStyle/>
          <a:p>
            <a:pPr algn="l">
              <a:lnSpc>
                <a:spcPct val="108000"/>
              </a:lnSpc>
            </a:pPr>
            <a:r>
              <a:rPr sz="1300">
                <a:solidFill>
                  <a:srgbClr val="1E1F21"/>
                </a:solidFill>
                <a:latin typeface="Source Sans Pro"/>
              </a:rPr>
              <a:t>How existing assets will be renewed or replaced as they age.</a:t>
            </a:r>
          </a:p>
        </p:txBody>
      </p:sp>
      <p:sp>
        <p:nvSpPr>
          <p:cNvPr id="11" name="Rounded Rectangle 10"/>
          <p:cNvSpPr/>
          <p:nvPr/>
        </p:nvSpPr>
        <p:spPr>
          <a:xfrm>
            <a:off x="3259836" y="1463040"/>
            <a:ext cx="2532888" cy="1481328"/>
          </a:xfrm>
          <a:prstGeom prst="roundRect">
            <a:avLst>
              <a:gd name="adj" fmla="val 6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2" name="Oval 11"/>
          <p:cNvSpPr/>
          <p:nvPr/>
        </p:nvSpPr>
        <p:spPr>
          <a:xfrm>
            <a:off x="3406139" y="1609344"/>
            <a:ext cx="365760" cy="365760"/>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r>
              <a:rPr sz="1500">
                <a:solidFill>
                  <a:srgbClr val="FFFFFF"/>
                </a:solidFill>
                <a:latin typeface="Source Sans Pro Semibold"/>
              </a:rPr>
              <a:t>2</a:t>
            </a:r>
          </a:p>
        </p:txBody>
      </p:sp>
      <p:sp>
        <p:nvSpPr>
          <p:cNvPr id="13" name="TextBox 12"/>
          <p:cNvSpPr txBox="1"/>
          <p:nvPr/>
        </p:nvSpPr>
        <p:spPr>
          <a:xfrm>
            <a:off x="3845052" y="1591056"/>
            <a:ext cx="1783080" cy="512064"/>
          </a:xfrm>
          <a:prstGeom prst="rect">
            <a:avLst/>
          </a:prstGeom>
          <a:noFill/>
        </p:spPr>
        <p:txBody>
          <a:bodyPr wrap="square" lIns="0" tIns="0" rIns="0" bIns="0" anchor="t"/>
          <a:lstStyle/>
          <a:p>
            <a:pPr algn="l">
              <a:lnSpc>
                <a:spcPct val="95000"/>
              </a:lnSpc>
            </a:pPr>
            <a:r>
              <a:rPr sz="1500">
                <a:solidFill>
                  <a:srgbClr val="0A395B"/>
                </a:solidFill>
                <a:latin typeface="Source Sans Pro Semibold"/>
              </a:rPr>
              <a:t>Respond to demand</a:t>
            </a:r>
          </a:p>
        </p:txBody>
      </p:sp>
      <p:sp>
        <p:nvSpPr>
          <p:cNvPr id="14" name="TextBox 13"/>
          <p:cNvSpPr txBox="1"/>
          <p:nvPr/>
        </p:nvSpPr>
        <p:spPr>
          <a:xfrm>
            <a:off x="3442716" y="2139696"/>
            <a:ext cx="2167128" cy="694944"/>
          </a:xfrm>
          <a:prstGeom prst="rect">
            <a:avLst/>
          </a:prstGeom>
          <a:noFill/>
        </p:spPr>
        <p:txBody>
          <a:bodyPr wrap="square" lIns="0" tIns="0" rIns="0" bIns="0" anchor="t"/>
          <a:lstStyle/>
          <a:p>
            <a:pPr algn="l">
              <a:lnSpc>
                <a:spcPct val="108000"/>
              </a:lnSpc>
            </a:pPr>
            <a:r>
              <a:rPr sz="1300">
                <a:solidFill>
                  <a:srgbClr val="1E1F21"/>
                </a:solidFill>
                <a:latin typeface="Source Sans Pro"/>
              </a:rPr>
              <a:t>How we respond to growth or decline in demand for services.</a:t>
            </a:r>
          </a:p>
        </p:txBody>
      </p:sp>
      <p:sp>
        <p:nvSpPr>
          <p:cNvPr id="15" name="Rounded Rectangle 14"/>
          <p:cNvSpPr/>
          <p:nvPr/>
        </p:nvSpPr>
        <p:spPr>
          <a:xfrm>
            <a:off x="5980176" y="1463040"/>
            <a:ext cx="2532888" cy="1481328"/>
          </a:xfrm>
          <a:prstGeom prst="roundRect">
            <a:avLst>
              <a:gd name="adj" fmla="val 6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6" name="Oval 15"/>
          <p:cNvSpPr/>
          <p:nvPr/>
        </p:nvSpPr>
        <p:spPr>
          <a:xfrm>
            <a:off x="6126480" y="1609344"/>
            <a:ext cx="365760" cy="365760"/>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r>
              <a:rPr sz="1500">
                <a:solidFill>
                  <a:srgbClr val="FFFFFF"/>
                </a:solidFill>
                <a:latin typeface="Source Sans Pro Semibold"/>
              </a:rPr>
              <a:t>3</a:t>
            </a:r>
          </a:p>
        </p:txBody>
      </p:sp>
      <p:sp>
        <p:nvSpPr>
          <p:cNvPr id="17" name="TextBox 16"/>
          <p:cNvSpPr txBox="1"/>
          <p:nvPr/>
        </p:nvSpPr>
        <p:spPr>
          <a:xfrm>
            <a:off x="6565392" y="1591056"/>
            <a:ext cx="1783080" cy="512064"/>
          </a:xfrm>
          <a:prstGeom prst="rect">
            <a:avLst/>
          </a:prstGeom>
          <a:noFill/>
        </p:spPr>
        <p:txBody>
          <a:bodyPr wrap="square" lIns="0" tIns="0" rIns="0" bIns="0" anchor="t"/>
          <a:lstStyle/>
          <a:p>
            <a:pPr algn="l">
              <a:lnSpc>
                <a:spcPct val="95000"/>
              </a:lnSpc>
            </a:pPr>
            <a:r>
              <a:rPr sz="1500">
                <a:solidFill>
                  <a:srgbClr val="0A395B"/>
                </a:solidFill>
                <a:latin typeface="Source Sans Pro Semibold"/>
              </a:rPr>
              <a:t>Levels of service</a:t>
            </a:r>
          </a:p>
        </p:txBody>
      </p:sp>
      <p:sp>
        <p:nvSpPr>
          <p:cNvPr id="18" name="TextBox 17"/>
          <p:cNvSpPr txBox="1"/>
          <p:nvPr/>
        </p:nvSpPr>
        <p:spPr>
          <a:xfrm>
            <a:off x="6163056" y="2139696"/>
            <a:ext cx="2167128" cy="694944"/>
          </a:xfrm>
          <a:prstGeom prst="rect">
            <a:avLst/>
          </a:prstGeom>
          <a:noFill/>
        </p:spPr>
        <p:txBody>
          <a:bodyPr wrap="square" lIns="0" tIns="0" rIns="0" bIns="0" anchor="t"/>
          <a:lstStyle/>
          <a:p>
            <a:pPr algn="l">
              <a:lnSpc>
                <a:spcPct val="108000"/>
              </a:lnSpc>
            </a:pPr>
            <a:r>
              <a:rPr sz="1300">
                <a:solidFill>
                  <a:srgbClr val="1E1F21"/>
                </a:solidFill>
                <a:latin typeface="Source Sans Pro"/>
              </a:rPr>
              <a:t>Planned increases or decreases in levels of service.</a:t>
            </a:r>
          </a:p>
        </p:txBody>
      </p:sp>
      <p:sp>
        <p:nvSpPr>
          <p:cNvPr id="19" name="Rounded Rectangle 18"/>
          <p:cNvSpPr/>
          <p:nvPr/>
        </p:nvSpPr>
        <p:spPr>
          <a:xfrm>
            <a:off x="539496" y="3127248"/>
            <a:ext cx="2532888" cy="1481328"/>
          </a:xfrm>
          <a:prstGeom prst="roundRect">
            <a:avLst>
              <a:gd name="adj" fmla="val 6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20" name="Oval 19"/>
          <p:cNvSpPr/>
          <p:nvPr/>
        </p:nvSpPr>
        <p:spPr>
          <a:xfrm>
            <a:off x="685800" y="3273551"/>
            <a:ext cx="365760" cy="365760"/>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r>
              <a:rPr sz="1500">
                <a:solidFill>
                  <a:srgbClr val="FFFFFF"/>
                </a:solidFill>
                <a:latin typeface="Source Sans Pro Semibold"/>
              </a:rPr>
              <a:t>4</a:t>
            </a:r>
          </a:p>
        </p:txBody>
      </p:sp>
      <p:sp>
        <p:nvSpPr>
          <p:cNvPr id="21" name="TextBox 20"/>
          <p:cNvSpPr txBox="1"/>
          <p:nvPr/>
        </p:nvSpPr>
        <p:spPr>
          <a:xfrm>
            <a:off x="1124712" y="3255264"/>
            <a:ext cx="1783080" cy="512064"/>
          </a:xfrm>
          <a:prstGeom prst="rect">
            <a:avLst/>
          </a:prstGeom>
          <a:noFill/>
        </p:spPr>
        <p:txBody>
          <a:bodyPr wrap="square" lIns="0" tIns="0" rIns="0" bIns="0" anchor="t"/>
          <a:lstStyle/>
          <a:p>
            <a:pPr algn="l">
              <a:lnSpc>
                <a:spcPct val="95000"/>
              </a:lnSpc>
            </a:pPr>
            <a:r>
              <a:rPr sz="1500">
                <a:solidFill>
                  <a:srgbClr val="0A395B"/>
                </a:solidFill>
                <a:latin typeface="Source Sans Pro Semibold"/>
              </a:rPr>
              <a:t>Health and environment</a:t>
            </a:r>
          </a:p>
        </p:txBody>
      </p:sp>
      <p:sp>
        <p:nvSpPr>
          <p:cNvPr id="22" name="TextBox 21"/>
          <p:cNvSpPr txBox="1"/>
          <p:nvPr/>
        </p:nvSpPr>
        <p:spPr>
          <a:xfrm>
            <a:off x="722376" y="3803904"/>
            <a:ext cx="2167128" cy="694944"/>
          </a:xfrm>
          <a:prstGeom prst="rect">
            <a:avLst/>
          </a:prstGeom>
          <a:noFill/>
        </p:spPr>
        <p:txBody>
          <a:bodyPr wrap="square" lIns="0" tIns="0" rIns="0" bIns="0" anchor="t"/>
          <a:lstStyle/>
          <a:p>
            <a:pPr algn="l">
              <a:lnSpc>
                <a:spcPct val="108000"/>
              </a:lnSpc>
            </a:pPr>
            <a:r>
              <a:rPr sz="1300">
                <a:solidFill>
                  <a:srgbClr val="1E1F21"/>
                </a:solidFill>
                <a:latin typeface="Source Sans Pro"/>
              </a:rPr>
              <a:t>Public health and environmental outcomes maintained or improved.</a:t>
            </a:r>
          </a:p>
        </p:txBody>
      </p:sp>
      <p:sp>
        <p:nvSpPr>
          <p:cNvPr id="23" name="Rounded Rectangle 22"/>
          <p:cNvSpPr/>
          <p:nvPr/>
        </p:nvSpPr>
        <p:spPr>
          <a:xfrm>
            <a:off x="3259836" y="3127248"/>
            <a:ext cx="2532888" cy="1481328"/>
          </a:xfrm>
          <a:prstGeom prst="roundRect">
            <a:avLst>
              <a:gd name="adj" fmla="val 6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24" name="Oval 23"/>
          <p:cNvSpPr/>
          <p:nvPr/>
        </p:nvSpPr>
        <p:spPr>
          <a:xfrm>
            <a:off x="3406139" y="3273551"/>
            <a:ext cx="365760" cy="365760"/>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r>
              <a:rPr sz="1500">
                <a:solidFill>
                  <a:srgbClr val="FFFFFF"/>
                </a:solidFill>
                <a:latin typeface="Source Sans Pro Semibold"/>
              </a:rPr>
              <a:t>5</a:t>
            </a:r>
          </a:p>
        </p:txBody>
      </p:sp>
      <p:sp>
        <p:nvSpPr>
          <p:cNvPr id="25" name="TextBox 24"/>
          <p:cNvSpPr txBox="1"/>
          <p:nvPr/>
        </p:nvSpPr>
        <p:spPr>
          <a:xfrm>
            <a:off x="3845052" y="3255264"/>
            <a:ext cx="1783080" cy="512064"/>
          </a:xfrm>
          <a:prstGeom prst="rect">
            <a:avLst/>
          </a:prstGeom>
          <a:noFill/>
        </p:spPr>
        <p:txBody>
          <a:bodyPr wrap="square" lIns="0" tIns="0" rIns="0" bIns="0" anchor="t"/>
          <a:lstStyle/>
          <a:p>
            <a:pPr algn="l">
              <a:lnSpc>
                <a:spcPct val="95000"/>
              </a:lnSpc>
            </a:pPr>
            <a:r>
              <a:rPr sz="1500">
                <a:solidFill>
                  <a:srgbClr val="0A395B"/>
                </a:solidFill>
                <a:latin typeface="Source Sans Pro Semibold"/>
              </a:rPr>
              <a:t>Resilience</a:t>
            </a:r>
          </a:p>
        </p:txBody>
      </p:sp>
      <p:sp>
        <p:nvSpPr>
          <p:cNvPr id="26" name="TextBox 25"/>
          <p:cNvSpPr txBox="1"/>
          <p:nvPr/>
        </p:nvSpPr>
        <p:spPr>
          <a:xfrm>
            <a:off x="3442716" y="3803904"/>
            <a:ext cx="2167128" cy="694944"/>
          </a:xfrm>
          <a:prstGeom prst="rect">
            <a:avLst/>
          </a:prstGeom>
          <a:noFill/>
        </p:spPr>
        <p:txBody>
          <a:bodyPr wrap="square" lIns="0" tIns="0" rIns="0" bIns="0" anchor="t"/>
          <a:lstStyle/>
          <a:p>
            <a:pPr algn="l">
              <a:lnSpc>
                <a:spcPct val="108000"/>
              </a:lnSpc>
            </a:pPr>
            <a:r>
              <a:rPr sz="1300">
                <a:solidFill>
                  <a:srgbClr val="1E1F21"/>
                </a:solidFill>
                <a:latin typeface="Source Sans Pro"/>
              </a:rPr>
              <a:t>Natural hazard risks identified and managed, with financial provision.</a:t>
            </a:r>
          </a:p>
        </p:txBody>
      </p:sp>
      <p:sp>
        <p:nvSpPr>
          <p:cNvPr id="27" name="Rounded Rectangle 26"/>
          <p:cNvSpPr/>
          <p:nvPr/>
        </p:nvSpPr>
        <p:spPr>
          <a:xfrm>
            <a:off x="5980176" y="3127248"/>
            <a:ext cx="2532888" cy="1481328"/>
          </a:xfrm>
          <a:prstGeom prst="roundRect">
            <a:avLst>
              <a:gd name="adj" fmla="val 6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28" name="Oval 27"/>
          <p:cNvSpPr/>
          <p:nvPr/>
        </p:nvSpPr>
        <p:spPr>
          <a:xfrm>
            <a:off x="6126480" y="3273551"/>
            <a:ext cx="365760" cy="365760"/>
          </a:xfrm>
          <a:prstGeom prst="ellips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r>
              <a:rPr sz="1500">
                <a:solidFill>
                  <a:srgbClr val="FFFFFF"/>
                </a:solidFill>
                <a:latin typeface="Source Sans Pro Semibold"/>
              </a:rPr>
              <a:t>6</a:t>
            </a:r>
          </a:p>
        </p:txBody>
      </p:sp>
      <p:sp>
        <p:nvSpPr>
          <p:cNvPr id="29" name="TextBox 28"/>
          <p:cNvSpPr txBox="1"/>
          <p:nvPr/>
        </p:nvSpPr>
        <p:spPr>
          <a:xfrm>
            <a:off x="6565392" y="3255264"/>
            <a:ext cx="1783080" cy="512064"/>
          </a:xfrm>
          <a:prstGeom prst="rect">
            <a:avLst/>
          </a:prstGeom>
          <a:noFill/>
        </p:spPr>
        <p:txBody>
          <a:bodyPr wrap="square" lIns="0" tIns="0" rIns="0" bIns="0" anchor="t"/>
          <a:lstStyle/>
          <a:p>
            <a:pPr algn="l">
              <a:lnSpc>
                <a:spcPct val="95000"/>
              </a:lnSpc>
            </a:pPr>
            <a:r>
              <a:rPr sz="1500">
                <a:solidFill>
                  <a:srgbClr val="0A395B"/>
                </a:solidFill>
                <a:latin typeface="Source Sans Pro Semibold"/>
              </a:rPr>
              <a:t>Most likely scenario</a:t>
            </a:r>
          </a:p>
        </p:txBody>
      </p:sp>
      <p:sp>
        <p:nvSpPr>
          <p:cNvPr id="30" name="TextBox 29"/>
          <p:cNvSpPr txBox="1"/>
          <p:nvPr/>
        </p:nvSpPr>
        <p:spPr>
          <a:xfrm>
            <a:off x="6163056" y="3803904"/>
            <a:ext cx="2167128" cy="694944"/>
          </a:xfrm>
          <a:prstGeom prst="rect">
            <a:avLst/>
          </a:prstGeom>
          <a:noFill/>
        </p:spPr>
        <p:txBody>
          <a:bodyPr wrap="square" lIns="0" tIns="0" rIns="0" bIns="0" anchor="t"/>
          <a:lstStyle/>
          <a:p>
            <a:pPr algn="l">
              <a:lnSpc>
                <a:spcPct val="108000"/>
              </a:lnSpc>
            </a:pPr>
            <a:r>
              <a:rPr sz="1300">
                <a:solidFill>
                  <a:srgbClr val="1E1F21"/>
                </a:solidFill>
                <a:latin typeface="Source Sans Pro"/>
              </a:rPr>
              <a:t>Indicative 30 year costs, significant decisions and assumptions.</a:t>
            </a:r>
          </a:p>
        </p:txBody>
      </p:sp>
    </p:spTree>
    <p:extLst>
      <p:ext uri="{BB962C8B-B14F-4D97-AF65-F5344CB8AC3E}">
        <p14:creationId xmlns:p14="http://schemas.microsoft.com/office/powerpoint/2010/main" val="257251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Where the </a:t>
            </a:r>
            <a:r>
              <a:rPr lang="en-NZ"/>
              <a:t>Infrastructure </a:t>
            </a:r>
            <a:r>
              <a:t>Strategy fits</a:t>
            </a:r>
            <a:endParaRPr lang="en-US"/>
          </a:p>
        </p:txBody>
      </p:sp>
      <p:sp>
        <p:nvSpPr>
          <p:cNvPr id="13" name="Rounded Rectangle 12"/>
          <p:cNvSpPr/>
          <p:nvPr/>
        </p:nvSpPr>
        <p:spPr>
          <a:xfrm>
            <a:off x="5184892" y="1328136"/>
            <a:ext cx="2689345" cy="1202905"/>
          </a:xfrm>
          <a:prstGeom prst="roundRect">
            <a:avLst>
              <a:gd name="adj" fmla="val 7000"/>
            </a:avLst>
          </a:prstGeom>
          <a:solidFill>
            <a:srgbClr val="EAECED"/>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4" name="TextBox 13"/>
          <p:cNvSpPr txBox="1"/>
          <p:nvPr/>
        </p:nvSpPr>
        <p:spPr>
          <a:xfrm>
            <a:off x="5340340" y="1437865"/>
            <a:ext cx="2358048" cy="1050814"/>
          </a:xfrm>
          <a:prstGeom prst="rect">
            <a:avLst/>
          </a:prstGeom>
          <a:noFill/>
        </p:spPr>
        <p:txBody>
          <a:bodyPr wrap="square" lIns="0" tIns="0" rIns="0" bIns="0" anchor="t"/>
          <a:lstStyle/>
          <a:p>
            <a:pPr algn="l">
              <a:lnSpc>
                <a:spcPct val="98000"/>
              </a:lnSpc>
              <a:spcAft>
                <a:spcPts val="300"/>
              </a:spcAft>
            </a:pPr>
            <a:r>
              <a:rPr sz="1400">
                <a:solidFill>
                  <a:srgbClr val="0A395B"/>
                </a:solidFill>
                <a:latin typeface="Source Sans Pro Semibold"/>
              </a:rPr>
              <a:t>Feeds the Long-term Plan</a:t>
            </a:r>
          </a:p>
          <a:p>
            <a:pPr algn="l">
              <a:lnSpc>
                <a:spcPct val="108000"/>
              </a:lnSpc>
            </a:pPr>
            <a:r>
              <a:rPr sz="1250">
                <a:solidFill>
                  <a:srgbClr val="1E1F21"/>
                </a:solidFill>
                <a:latin typeface="Source Sans Pro"/>
              </a:rPr>
              <a:t>With the Financial Strategy, this framework provides direction for the 2027-2037 Long-term Plan.</a:t>
            </a:r>
          </a:p>
        </p:txBody>
      </p:sp>
      <p:sp>
        <p:nvSpPr>
          <p:cNvPr id="15" name="Rounded Rectangle 14"/>
          <p:cNvSpPr/>
          <p:nvPr/>
        </p:nvSpPr>
        <p:spPr>
          <a:xfrm>
            <a:off x="5184892" y="2652724"/>
            <a:ext cx="2689346" cy="1202905"/>
          </a:xfrm>
          <a:prstGeom prst="roundRect">
            <a:avLst>
              <a:gd name="adj" fmla="val 7000"/>
            </a:avLst>
          </a:prstGeom>
          <a:solidFill>
            <a:srgbClr val="FFF3B8"/>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6" name="TextBox 15"/>
          <p:cNvSpPr txBox="1"/>
          <p:nvPr/>
        </p:nvSpPr>
        <p:spPr>
          <a:xfrm>
            <a:off x="5340339" y="2762452"/>
            <a:ext cx="2435175" cy="1063032"/>
          </a:xfrm>
          <a:prstGeom prst="rect">
            <a:avLst/>
          </a:prstGeom>
          <a:noFill/>
        </p:spPr>
        <p:txBody>
          <a:bodyPr wrap="square" lIns="0" tIns="0" rIns="0" bIns="0" anchor="t"/>
          <a:lstStyle/>
          <a:p>
            <a:pPr algn="l">
              <a:lnSpc>
                <a:spcPct val="98000"/>
              </a:lnSpc>
              <a:spcAft>
                <a:spcPts val="300"/>
              </a:spcAft>
            </a:pPr>
            <a:r>
              <a:rPr sz="1400">
                <a:solidFill>
                  <a:srgbClr val="0A395B"/>
                </a:solidFill>
                <a:latin typeface="Source Sans Pro Semibold"/>
              </a:rPr>
              <a:t>AMP timing</a:t>
            </a:r>
          </a:p>
          <a:p>
            <a:pPr algn="l">
              <a:lnSpc>
                <a:spcPct val="108000"/>
              </a:lnSpc>
            </a:pPr>
            <a:r>
              <a:rPr sz="1250">
                <a:solidFill>
                  <a:srgbClr val="1E1F21"/>
                </a:solidFill>
                <a:latin typeface="Source Sans Pro"/>
              </a:rPr>
              <a:t>Updated in parallel. Fina</a:t>
            </a:r>
            <a:r>
              <a:rPr lang="en-NZ" sz="1250" err="1">
                <a:solidFill>
                  <a:srgbClr val="1E1F21"/>
                </a:solidFill>
                <a:latin typeface="Source Sans Pro"/>
              </a:rPr>
              <a:t>lis</a:t>
            </a:r>
            <a:r>
              <a:rPr sz="1250">
                <a:solidFill>
                  <a:srgbClr val="1E1F21"/>
                </a:solidFill>
                <a:latin typeface="Source Sans Pro"/>
              </a:rPr>
              <a:t>ed once the </a:t>
            </a:r>
            <a:r>
              <a:rPr lang="en-NZ" sz="1250">
                <a:solidFill>
                  <a:srgbClr val="1E1F21"/>
                </a:solidFill>
                <a:latin typeface="Source Sans Pro"/>
              </a:rPr>
              <a:t>IS</a:t>
            </a:r>
            <a:r>
              <a:rPr sz="1250">
                <a:solidFill>
                  <a:srgbClr val="1E1F21"/>
                </a:solidFill>
                <a:latin typeface="Source Sans Pro"/>
              </a:rPr>
              <a:t> is adopted and before the </a:t>
            </a:r>
            <a:r>
              <a:rPr lang="en-NZ" sz="1250">
                <a:solidFill>
                  <a:srgbClr val="1E1F21"/>
                </a:solidFill>
                <a:latin typeface="Source Sans Pro"/>
              </a:rPr>
              <a:t>final </a:t>
            </a:r>
            <a:r>
              <a:rPr sz="1250">
                <a:solidFill>
                  <a:srgbClr val="1E1F21"/>
                </a:solidFill>
                <a:latin typeface="Source Sans Pro"/>
              </a:rPr>
              <a:t>Long-term Plan is adopted.</a:t>
            </a:r>
          </a:p>
        </p:txBody>
      </p:sp>
      <p:graphicFrame>
        <p:nvGraphicFramePr>
          <p:cNvPr id="17" name="Diagram 16">
            <a:extLst>
              <a:ext uri="{FF2B5EF4-FFF2-40B4-BE49-F238E27FC236}">
                <a16:creationId xmlns:a16="http://schemas.microsoft.com/office/drawing/2014/main" id="{53ECAD52-BAC7-988A-EF39-5DF1FC327DFF}"/>
              </a:ext>
            </a:extLst>
          </p:cNvPr>
          <p:cNvGraphicFramePr/>
          <p:nvPr>
            <p:extLst>
              <p:ext uri="{D42A27DB-BD31-4B8C-83A1-F6EECF244321}">
                <p14:modId xmlns:p14="http://schemas.microsoft.com/office/powerpoint/2010/main" val="1988739269"/>
              </p:ext>
            </p:extLst>
          </p:nvPr>
        </p:nvGraphicFramePr>
        <p:xfrm>
          <a:off x="833483" y="1335869"/>
          <a:ext cx="3965667" cy="2619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Rectangle 17">
            <a:extLst>
              <a:ext uri="{FF2B5EF4-FFF2-40B4-BE49-F238E27FC236}">
                <a16:creationId xmlns:a16="http://schemas.microsoft.com/office/drawing/2014/main" id="{79C563C5-9660-0D2A-CA7C-DC0548F76FE8}"/>
              </a:ext>
            </a:extLst>
          </p:cNvPr>
          <p:cNvSpPr/>
          <p:nvPr/>
        </p:nvSpPr>
        <p:spPr>
          <a:xfrm>
            <a:off x="810624" y="4180113"/>
            <a:ext cx="45719" cy="800603"/>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ln>
                <a:solidFill>
                  <a:schemeClr val="accent5">
                    <a:lumMod val="40000"/>
                    <a:lumOff val="60000"/>
                  </a:schemeClr>
                </a:solidFill>
              </a:ln>
              <a:solidFill>
                <a:schemeClr val="accent5">
                  <a:lumMod val="40000"/>
                  <a:lumOff val="60000"/>
                </a:schemeClr>
              </a:solidFill>
            </a:endParaRPr>
          </a:p>
        </p:txBody>
      </p:sp>
      <p:sp>
        <p:nvSpPr>
          <p:cNvPr id="19" name="TextBox 18">
            <a:extLst>
              <a:ext uri="{FF2B5EF4-FFF2-40B4-BE49-F238E27FC236}">
                <a16:creationId xmlns:a16="http://schemas.microsoft.com/office/drawing/2014/main" id="{A2D8D535-397B-D6A8-7342-AC39946F3F25}"/>
              </a:ext>
            </a:extLst>
          </p:cNvPr>
          <p:cNvSpPr txBox="1"/>
          <p:nvPr/>
        </p:nvSpPr>
        <p:spPr>
          <a:xfrm>
            <a:off x="856343" y="4180114"/>
            <a:ext cx="7017896" cy="820866"/>
          </a:xfrm>
          <a:prstGeom prst="rect">
            <a:avLst/>
          </a:prstGeom>
          <a:solidFill>
            <a:schemeClr val="accent1">
              <a:lumMod val="20000"/>
              <a:lumOff val="80000"/>
            </a:schemeClr>
          </a:solidFill>
        </p:spPr>
        <p:txBody>
          <a:bodyPr wrap="square" rtlCol="0">
            <a:spAutoFit/>
          </a:bodyPr>
          <a:lstStyle/>
          <a:p>
            <a:r>
              <a:rPr lang="en-NZ" sz="1600" b="1"/>
              <a:t>“</a:t>
            </a:r>
            <a:r>
              <a:rPr lang="en-NZ" sz="1600" b="1" i="1"/>
              <a:t>Strategy without tactics is the slowest route to victory. Tactics without strategy is the noise heard before defeat ”_</a:t>
            </a:r>
            <a:r>
              <a:rPr lang="en-NZ" sz="1400" b="1" i="1"/>
              <a:t>Sun Tzu</a:t>
            </a:r>
            <a:endParaRPr lang="en-NZ" sz="1800" b="1" i="1"/>
          </a:p>
          <a:p>
            <a:endParaRPr lang="en-NZ"/>
          </a:p>
        </p:txBody>
      </p:sp>
    </p:spTree>
    <p:extLst>
      <p:ext uri="{BB962C8B-B14F-4D97-AF65-F5344CB8AC3E}">
        <p14:creationId xmlns:p14="http://schemas.microsoft.com/office/powerpoint/2010/main" val="257251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a:xfrm>
            <a:off x="451394" y="569347"/>
            <a:ext cx="7971766" cy="379161"/>
          </a:xfrm>
        </p:spPr>
        <p:txBody>
          <a:bodyPr/>
          <a:lstStyle/>
          <a:p>
            <a:r>
              <a:t>Asset management</a:t>
            </a:r>
            <a:r>
              <a:rPr lang="en-NZ"/>
              <a:t> planning</a:t>
            </a:r>
            <a:endParaRPr lang="en-US"/>
          </a:p>
        </p:txBody>
      </p:sp>
      <p:sp>
        <p:nvSpPr>
          <p:cNvPr id="6" name="TextBox 5"/>
          <p:cNvSpPr txBox="1"/>
          <p:nvPr/>
        </p:nvSpPr>
        <p:spPr>
          <a:xfrm>
            <a:off x="4233672" y="1004697"/>
            <a:ext cx="3883502" cy="292608"/>
          </a:xfrm>
          <a:prstGeom prst="rect">
            <a:avLst/>
          </a:prstGeom>
          <a:noFill/>
        </p:spPr>
        <p:txBody>
          <a:bodyPr wrap="square" lIns="0" tIns="0" rIns="0" bIns="0" anchor="t"/>
          <a:lstStyle/>
          <a:p>
            <a:pPr algn="l"/>
            <a:r>
              <a:rPr sz="1600">
                <a:solidFill>
                  <a:srgbClr val="5A6771"/>
                </a:solidFill>
                <a:latin typeface="Source Sans Pro"/>
              </a:rPr>
              <a:t>Every asset, managed across its whole life</a:t>
            </a:r>
          </a:p>
        </p:txBody>
      </p:sp>
      <p:sp>
        <p:nvSpPr>
          <p:cNvPr id="7" name="TextBox 6"/>
          <p:cNvSpPr txBox="1"/>
          <p:nvPr/>
        </p:nvSpPr>
        <p:spPr>
          <a:xfrm>
            <a:off x="539496" y="1444752"/>
            <a:ext cx="3127248" cy="1097280"/>
          </a:xfrm>
          <a:prstGeom prst="rect">
            <a:avLst/>
          </a:prstGeom>
          <a:noFill/>
        </p:spPr>
        <p:txBody>
          <a:bodyPr wrap="square" lIns="0" tIns="0" rIns="0" bIns="0" anchor="t"/>
          <a:lstStyle/>
          <a:p>
            <a:pPr algn="l">
              <a:lnSpc>
                <a:spcPct val="100000"/>
              </a:lnSpc>
              <a:spcAft>
                <a:spcPts val="500"/>
              </a:spcAft>
            </a:pPr>
            <a:r>
              <a:rPr lang="en-NZ" sz="1600">
                <a:solidFill>
                  <a:srgbClr val="0A395B"/>
                </a:solidFill>
                <a:latin typeface="Source Sans Pro Semibold"/>
              </a:rPr>
              <a:t>Structured Asset Management gives effect to </a:t>
            </a:r>
            <a:r>
              <a:rPr sz="1600">
                <a:solidFill>
                  <a:srgbClr val="0A395B"/>
                </a:solidFill>
                <a:latin typeface="Source Sans Pro Semibold"/>
              </a:rPr>
              <a:t>the </a:t>
            </a:r>
            <a:r>
              <a:rPr lang="en-NZ" sz="1600">
                <a:solidFill>
                  <a:srgbClr val="0A395B"/>
                </a:solidFill>
                <a:latin typeface="Source Sans Pro Semibold"/>
              </a:rPr>
              <a:t>IS</a:t>
            </a:r>
            <a:endParaRPr sz="1600">
              <a:solidFill>
                <a:srgbClr val="0A395B"/>
              </a:solidFill>
              <a:latin typeface="Source Sans Pro Semibold"/>
            </a:endParaRPr>
          </a:p>
          <a:p>
            <a:pPr algn="l">
              <a:lnSpc>
                <a:spcPct val="110000"/>
              </a:lnSpc>
            </a:pPr>
            <a:r>
              <a:rPr sz="1400">
                <a:solidFill>
                  <a:srgbClr val="1E1F21"/>
                </a:solidFill>
                <a:latin typeface="Source Sans Pro"/>
              </a:rPr>
              <a:t>Knowing what we own, its condition, and when to intervene.</a:t>
            </a:r>
          </a:p>
        </p:txBody>
      </p:sp>
      <p:sp>
        <p:nvSpPr>
          <p:cNvPr id="8" name="TextBox 7"/>
          <p:cNvSpPr txBox="1"/>
          <p:nvPr/>
        </p:nvSpPr>
        <p:spPr>
          <a:xfrm>
            <a:off x="507101" y="2596869"/>
            <a:ext cx="3127248" cy="274320"/>
          </a:xfrm>
          <a:prstGeom prst="rect">
            <a:avLst/>
          </a:prstGeom>
          <a:noFill/>
        </p:spPr>
        <p:txBody>
          <a:bodyPr wrap="square" lIns="0" tIns="0" rIns="0" bIns="0" anchor="t"/>
          <a:lstStyle/>
          <a:p>
            <a:pPr algn="l">
              <a:lnSpc>
                <a:spcPct val="105000"/>
              </a:lnSpc>
            </a:pPr>
            <a:r>
              <a:rPr lang="en-NZ" sz="1250" b="1">
                <a:solidFill>
                  <a:srgbClr val="5A6771"/>
                </a:solidFill>
                <a:latin typeface="Source Sans Pro"/>
              </a:rPr>
              <a:t>Key AM improvements</a:t>
            </a:r>
            <a:r>
              <a:rPr sz="1250" b="1">
                <a:solidFill>
                  <a:srgbClr val="5A6771"/>
                </a:solidFill>
                <a:latin typeface="Source Sans Pro"/>
              </a:rPr>
              <a:t> </a:t>
            </a:r>
            <a:r>
              <a:rPr lang="en-NZ" sz="1250" b="1">
                <a:solidFill>
                  <a:srgbClr val="5A6771"/>
                </a:solidFill>
                <a:latin typeface="Source Sans Pro"/>
              </a:rPr>
              <a:t>into the future</a:t>
            </a:r>
            <a:r>
              <a:rPr sz="1250" b="1">
                <a:solidFill>
                  <a:srgbClr val="5A6771"/>
                </a:solidFill>
                <a:latin typeface="Source Sans Pro"/>
              </a:rPr>
              <a:t>:</a:t>
            </a:r>
          </a:p>
        </p:txBody>
      </p:sp>
      <p:sp>
        <p:nvSpPr>
          <p:cNvPr id="9" name="Rectangle 8"/>
          <p:cNvSpPr/>
          <p:nvPr/>
        </p:nvSpPr>
        <p:spPr>
          <a:xfrm>
            <a:off x="539496" y="2935224"/>
            <a:ext cx="137160" cy="137160"/>
          </a:xfrm>
          <a:prstGeom prst="rect">
            <a:avLst/>
          </a:prstGeom>
          <a:solidFill>
            <a:srgbClr val="FFE00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0" name="TextBox 9"/>
          <p:cNvSpPr txBox="1"/>
          <p:nvPr/>
        </p:nvSpPr>
        <p:spPr>
          <a:xfrm>
            <a:off x="804672" y="2889504"/>
            <a:ext cx="2862072" cy="530352"/>
          </a:xfrm>
          <a:prstGeom prst="rect">
            <a:avLst/>
          </a:prstGeom>
          <a:noFill/>
        </p:spPr>
        <p:txBody>
          <a:bodyPr wrap="square" lIns="0" tIns="0" rIns="0" bIns="0" anchor="t"/>
          <a:lstStyle/>
          <a:p>
            <a:pPr algn="l">
              <a:lnSpc>
                <a:spcPct val="106000"/>
              </a:lnSpc>
            </a:pPr>
            <a:r>
              <a:rPr sz="1300">
                <a:solidFill>
                  <a:srgbClr val="1E1F21"/>
                </a:solidFill>
                <a:latin typeface="Source Sans Pro"/>
              </a:rPr>
              <a:t>AM Policy</a:t>
            </a:r>
            <a:r>
              <a:rPr lang="en-NZ" sz="1300">
                <a:solidFill>
                  <a:srgbClr val="1E1F21"/>
                </a:solidFill>
                <a:latin typeface="Source Sans Pro"/>
              </a:rPr>
              <a:t> development</a:t>
            </a:r>
            <a:r>
              <a:rPr sz="1300">
                <a:solidFill>
                  <a:srgbClr val="1E1F21"/>
                </a:solidFill>
                <a:latin typeface="Source Sans Pro"/>
              </a:rPr>
              <a:t>, cyclic condition data collection</a:t>
            </a:r>
            <a:r>
              <a:rPr lang="en-NZ" sz="1300">
                <a:solidFill>
                  <a:srgbClr val="1E1F21"/>
                </a:solidFill>
                <a:latin typeface="Source Sans Pro"/>
              </a:rPr>
              <a:t> across the asset portfolio</a:t>
            </a:r>
            <a:endParaRPr sz="1300">
              <a:solidFill>
                <a:srgbClr val="1E1F21"/>
              </a:solidFill>
              <a:latin typeface="Source Sans Pro"/>
            </a:endParaRPr>
          </a:p>
        </p:txBody>
      </p:sp>
      <p:sp>
        <p:nvSpPr>
          <p:cNvPr id="11" name="Rectangle 10"/>
          <p:cNvSpPr/>
          <p:nvPr/>
        </p:nvSpPr>
        <p:spPr>
          <a:xfrm>
            <a:off x="539496" y="3611880"/>
            <a:ext cx="137160" cy="137160"/>
          </a:xfrm>
          <a:prstGeom prst="rect">
            <a:avLst/>
          </a:prstGeom>
          <a:solidFill>
            <a:srgbClr val="FFE00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2" name="TextBox 11"/>
          <p:cNvSpPr txBox="1"/>
          <p:nvPr/>
        </p:nvSpPr>
        <p:spPr>
          <a:xfrm>
            <a:off x="800100" y="3401608"/>
            <a:ext cx="2862072" cy="640080"/>
          </a:xfrm>
          <a:prstGeom prst="rect">
            <a:avLst/>
          </a:prstGeom>
          <a:noFill/>
        </p:spPr>
        <p:txBody>
          <a:bodyPr wrap="square" lIns="0" tIns="0" rIns="0" bIns="0" anchor="t"/>
          <a:lstStyle/>
          <a:p>
            <a:pPr algn="l">
              <a:lnSpc>
                <a:spcPct val="106000"/>
              </a:lnSpc>
            </a:pPr>
            <a:r>
              <a:rPr sz="1300">
                <a:solidFill>
                  <a:srgbClr val="1E1F21"/>
                </a:solidFill>
                <a:latin typeface="Source Sans Pro"/>
              </a:rPr>
              <a:t>A refreshed </a:t>
            </a:r>
            <a:r>
              <a:rPr lang="en-NZ" sz="1300">
                <a:solidFill>
                  <a:srgbClr val="1E1F21"/>
                </a:solidFill>
                <a:latin typeface="Source Sans Pro"/>
              </a:rPr>
              <a:t>asset </a:t>
            </a:r>
            <a:r>
              <a:rPr sz="1300">
                <a:solidFill>
                  <a:srgbClr val="1E1F21"/>
                </a:solidFill>
                <a:latin typeface="Source Sans Pro"/>
              </a:rPr>
              <a:t>information system, </a:t>
            </a:r>
            <a:r>
              <a:rPr lang="en-NZ" sz="1300">
                <a:solidFill>
                  <a:srgbClr val="1E1F21"/>
                </a:solidFill>
                <a:latin typeface="Source Sans Pro"/>
              </a:rPr>
              <a:t>enabling an integrated approach to asset and financial management</a:t>
            </a:r>
            <a:endParaRPr sz="1300">
              <a:solidFill>
                <a:srgbClr val="1E1F21"/>
              </a:solidFill>
              <a:latin typeface="Source Sans Pro"/>
            </a:endParaRPr>
          </a:p>
        </p:txBody>
      </p:sp>
      <p:sp>
        <p:nvSpPr>
          <p:cNvPr id="13" name="TextBox 12"/>
          <p:cNvSpPr txBox="1"/>
          <p:nvPr/>
        </p:nvSpPr>
        <p:spPr>
          <a:xfrm>
            <a:off x="539496" y="4238325"/>
            <a:ext cx="3127248" cy="502920"/>
          </a:xfrm>
          <a:prstGeom prst="rect">
            <a:avLst/>
          </a:prstGeom>
          <a:noFill/>
        </p:spPr>
        <p:txBody>
          <a:bodyPr wrap="square" lIns="0" tIns="0" rIns="0" bIns="0" anchor="t"/>
          <a:lstStyle/>
          <a:p>
            <a:pPr algn="l">
              <a:lnSpc>
                <a:spcPct val="108000"/>
              </a:lnSpc>
            </a:pPr>
            <a:r>
              <a:rPr sz="1300">
                <a:solidFill>
                  <a:srgbClr val="0073A0"/>
                </a:solidFill>
                <a:latin typeface="Source Sans Pro Semibold"/>
              </a:rPr>
              <a:t>The result  </a:t>
            </a:r>
            <a:r>
              <a:rPr lang="en-NZ" sz="1300">
                <a:solidFill>
                  <a:srgbClr val="1E1F21"/>
                </a:solidFill>
                <a:latin typeface="Source Sans Pro"/>
              </a:rPr>
              <a:t>Strategic direction,</a:t>
            </a:r>
            <a:r>
              <a:rPr sz="1300">
                <a:solidFill>
                  <a:srgbClr val="1E1F21"/>
                </a:solidFill>
                <a:latin typeface="Source Sans Pro"/>
              </a:rPr>
              <a:t> </a:t>
            </a:r>
            <a:r>
              <a:rPr lang="en-NZ" sz="1300">
                <a:solidFill>
                  <a:srgbClr val="1E1F21"/>
                </a:solidFill>
                <a:latin typeface="Source Sans Pro"/>
              </a:rPr>
              <a:t>confident </a:t>
            </a:r>
            <a:r>
              <a:rPr sz="1300">
                <a:solidFill>
                  <a:srgbClr val="1E1F21"/>
                </a:solidFill>
                <a:latin typeface="Source Sans Pro"/>
              </a:rPr>
              <a:t>lifecycle forecasts, </a:t>
            </a:r>
            <a:r>
              <a:rPr sz="1300" err="1">
                <a:solidFill>
                  <a:srgbClr val="1E1F21"/>
                </a:solidFill>
                <a:latin typeface="Source Sans Pro"/>
              </a:rPr>
              <a:t>optimised</a:t>
            </a:r>
            <a:r>
              <a:rPr sz="1300">
                <a:solidFill>
                  <a:srgbClr val="1E1F21"/>
                </a:solidFill>
                <a:latin typeface="Source Sans Pro"/>
              </a:rPr>
              <a:t> work</a:t>
            </a:r>
            <a:r>
              <a:rPr lang="en-NZ" sz="1300">
                <a:solidFill>
                  <a:srgbClr val="1E1F21"/>
                </a:solidFill>
                <a:latin typeface="Source Sans Pro"/>
              </a:rPr>
              <a:t> programmes. </a:t>
            </a:r>
            <a:endParaRPr sz="1300">
              <a:solidFill>
                <a:srgbClr val="1E1F21"/>
              </a:solidFill>
              <a:latin typeface="Source Sans Pro"/>
            </a:endParaRPr>
          </a:p>
        </p:txBody>
      </p:sp>
      <p:sp>
        <p:nvSpPr>
          <p:cNvPr id="14" name="Pie 13"/>
          <p:cNvSpPr/>
          <p:nvPr/>
        </p:nvSpPr>
        <p:spPr>
          <a:xfrm>
            <a:off x="4457700" y="1412748"/>
            <a:ext cx="3063240" cy="3063240"/>
          </a:xfrm>
          <a:prstGeom prst="pie">
            <a:avLst>
              <a:gd name="adj1" fmla="val 16440000"/>
              <a:gd name="adj2" fmla="val 19560000"/>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Pie 14"/>
          <p:cNvSpPr/>
          <p:nvPr/>
        </p:nvSpPr>
        <p:spPr>
          <a:xfrm>
            <a:off x="4457700" y="1412748"/>
            <a:ext cx="3063240" cy="3063240"/>
          </a:xfrm>
          <a:prstGeom prst="pie">
            <a:avLst>
              <a:gd name="adj1" fmla="val 20040000"/>
              <a:gd name="adj2" fmla="val 1560000"/>
            </a:avLst>
          </a:prstGeom>
          <a:solidFill>
            <a:srgbClr val="1250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Pie 15"/>
          <p:cNvSpPr/>
          <p:nvPr/>
        </p:nvSpPr>
        <p:spPr>
          <a:xfrm>
            <a:off x="4457700" y="1412748"/>
            <a:ext cx="3063240" cy="3063240"/>
          </a:xfrm>
          <a:prstGeom prst="pie">
            <a:avLst>
              <a:gd name="adj1" fmla="val 2040000"/>
              <a:gd name="adj2" fmla="val 5160000"/>
            </a:avLst>
          </a:prstGeom>
          <a:solidFill>
            <a:srgbClr val="0073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Pie 16"/>
          <p:cNvSpPr/>
          <p:nvPr/>
        </p:nvSpPr>
        <p:spPr>
          <a:xfrm>
            <a:off x="4478274" y="1382994"/>
            <a:ext cx="3063240" cy="3063240"/>
          </a:xfrm>
          <a:prstGeom prst="pie">
            <a:avLst>
              <a:gd name="adj1" fmla="val 5640000"/>
              <a:gd name="adj2" fmla="val 8760000"/>
            </a:avLst>
          </a:prstGeom>
          <a:solidFill>
            <a:srgbClr val="2E89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Pie 17"/>
          <p:cNvSpPr/>
          <p:nvPr/>
        </p:nvSpPr>
        <p:spPr>
          <a:xfrm>
            <a:off x="4457700" y="1412748"/>
            <a:ext cx="3063240" cy="3063240"/>
          </a:xfrm>
          <a:prstGeom prst="pie">
            <a:avLst>
              <a:gd name="adj1" fmla="val 9240000"/>
              <a:gd name="adj2" fmla="val 12360000"/>
            </a:avLst>
          </a:prstGeom>
          <a:solidFill>
            <a:srgbClr val="4D9F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Pie 18"/>
          <p:cNvSpPr/>
          <p:nvPr/>
        </p:nvSpPr>
        <p:spPr>
          <a:xfrm>
            <a:off x="4457700" y="1412748"/>
            <a:ext cx="3063240" cy="3063240"/>
          </a:xfrm>
          <a:prstGeom prst="pie">
            <a:avLst>
              <a:gd name="adj1" fmla="val 12840000"/>
              <a:gd name="adj2" fmla="val 15960000"/>
            </a:avLst>
          </a:prstGeom>
          <a:solidFill>
            <a:srgbClr val="6FB0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Isosceles Triangle 19"/>
          <p:cNvSpPr/>
          <p:nvPr/>
        </p:nvSpPr>
        <p:spPr>
          <a:xfrm rot="5400000">
            <a:off x="5916168" y="1652778"/>
            <a:ext cx="146304" cy="128016"/>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Isosceles Triangle 20"/>
          <p:cNvSpPr/>
          <p:nvPr/>
        </p:nvSpPr>
        <p:spPr>
          <a:xfrm rot="9000000">
            <a:off x="6979285" y="2266569"/>
            <a:ext cx="146304" cy="128016"/>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Isosceles Triangle 21"/>
          <p:cNvSpPr/>
          <p:nvPr/>
        </p:nvSpPr>
        <p:spPr>
          <a:xfrm rot="12600000">
            <a:off x="6979285" y="3494151"/>
            <a:ext cx="146304" cy="128016"/>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Isosceles Triangle 22"/>
          <p:cNvSpPr/>
          <p:nvPr/>
        </p:nvSpPr>
        <p:spPr>
          <a:xfrm rot="16200000">
            <a:off x="5916168" y="4107941"/>
            <a:ext cx="146304" cy="128016"/>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Isosceles Triangle 23"/>
          <p:cNvSpPr/>
          <p:nvPr/>
        </p:nvSpPr>
        <p:spPr>
          <a:xfrm rot="19800000">
            <a:off x="4853050" y="3494151"/>
            <a:ext cx="146304" cy="128016"/>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Isosceles Triangle 24"/>
          <p:cNvSpPr/>
          <p:nvPr/>
        </p:nvSpPr>
        <p:spPr>
          <a:xfrm rot="1800000">
            <a:off x="4853050" y="2266569"/>
            <a:ext cx="146304" cy="128016"/>
          </a:xfrm>
          <a:prstGeom prst="triangle">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Oval 25"/>
          <p:cNvSpPr/>
          <p:nvPr/>
        </p:nvSpPr>
        <p:spPr>
          <a:xfrm>
            <a:off x="5065776" y="2020824"/>
            <a:ext cx="1847088" cy="1847088"/>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lIns="18288" tIns="18288" rIns="18288" bIns="18288" rtlCol="0" anchor="ctr"/>
          <a:lstStyle/>
          <a:p>
            <a:pPr algn="ctr">
              <a:lnSpc>
                <a:spcPct val="95000"/>
              </a:lnSpc>
            </a:pPr>
            <a:r>
              <a:rPr lang="en-NZ" sz="1400">
                <a:solidFill>
                  <a:srgbClr val="0A395B"/>
                </a:solidFill>
                <a:latin typeface="Source Sans Pro Semibold"/>
              </a:rPr>
              <a:t>Asset</a:t>
            </a:r>
            <a:endParaRPr sz="1400">
              <a:solidFill>
                <a:srgbClr val="0A395B"/>
              </a:solidFill>
              <a:latin typeface="Source Sans Pro Semibold"/>
            </a:endParaRPr>
          </a:p>
          <a:p>
            <a:pPr algn="ctr">
              <a:lnSpc>
                <a:spcPct val="95000"/>
              </a:lnSpc>
            </a:pPr>
            <a:r>
              <a:rPr sz="1400">
                <a:solidFill>
                  <a:srgbClr val="0A395B"/>
                </a:solidFill>
                <a:latin typeface="Source Sans Pro Semibold"/>
              </a:rPr>
              <a:t>lifecycle</a:t>
            </a:r>
          </a:p>
        </p:txBody>
      </p:sp>
      <p:sp>
        <p:nvSpPr>
          <p:cNvPr id="27" name="TextBox 26"/>
          <p:cNvSpPr txBox="1"/>
          <p:nvPr/>
        </p:nvSpPr>
        <p:spPr>
          <a:xfrm>
            <a:off x="6903720" y="1280078"/>
            <a:ext cx="777240" cy="274320"/>
          </a:xfrm>
          <a:prstGeom prst="rect">
            <a:avLst/>
          </a:prstGeom>
          <a:noFill/>
        </p:spPr>
        <p:txBody>
          <a:bodyPr wrap="square" lIns="0" tIns="0" rIns="0" bIns="0" anchor="t"/>
          <a:lstStyle/>
          <a:p>
            <a:pPr algn="l"/>
            <a:r>
              <a:rPr sz="1500">
                <a:solidFill>
                  <a:srgbClr val="0A395B"/>
                </a:solidFill>
                <a:latin typeface="Source Sans Pro Semibold"/>
              </a:rPr>
              <a:t>Plan</a:t>
            </a:r>
          </a:p>
        </p:txBody>
      </p:sp>
      <p:sp>
        <p:nvSpPr>
          <p:cNvPr id="28" name="TextBox 27"/>
          <p:cNvSpPr txBox="1"/>
          <p:nvPr/>
        </p:nvSpPr>
        <p:spPr>
          <a:xfrm>
            <a:off x="7562088" y="2805103"/>
            <a:ext cx="777240" cy="274320"/>
          </a:xfrm>
          <a:prstGeom prst="rect">
            <a:avLst/>
          </a:prstGeom>
          <a:noFill/>
        </p:spPr>
        <p:txBody>
          <a:bodyPr wrap="square" lIns="0" tIns="0" rIns="0" bIns="0" anchor="t"/>
          <a:lstStyle/>
          <a:p>
            <a:pPr algn="l"/>
            <a:r>
              <a:rPr sz="1500">
                <a:solidFill>
                  <a:srgbClr val="0A395B"/>
                </a:solidFill>
                <a:latin typeface="Source Sans Pro Semibold"/>
              </a:rPr>
              <a:t>Create</a:t>
            </a:r>
          </a:p>
        </p:txBody>
      </p:sp>
      <p:sp>
        <p:nvSpPr>
          <p:cNvPr id="29" name="TextBox 28"/>
          <p:cNvSpPr txBox="1"/>
          <p:nvPr/>
        </p:nvSpPr>
        <p:spPr>
          <a:xfrm>
            <a:off x="6903720" y="4352625"/>
            <a:ext cx="777240" cy="274320"/>
          </a:xfrm>
          <a:prstGeom prst="rect">
            <a:avLst/>
          </a:prstGeom>
          <a:noFill/>
        </p:spPr>
        <p:txBody>
          <a:bodyPr wrap="square" lIns="0" tIns="0" rIns="0" bIns="0" anchor="t"/>
          <a:lstStyle/>
          <a:p>
            <a:pPr algn="l"/>
            <a:r>
              <a:rPr sz="1500">
                <a:solidFill>
                  <a:srgbClr val="0A395B"/>
                </a:solidFill>
                <a:latin typeface="Source Sans Pro Semibold"/>
              </a:rPr>
              <a:t>Operate</a:t>
            </a:r>
          </a:p>
        </p:txBody>
      </p:sp>
      <p:sp>
        <p:nvSpPr>
          <p:cNvPr id="30" name="TextBox 29"/>
          <p:cNvSpPr txBox="1"/>
          <p:nvPr/>
        </p:nvSpPr>
        <p:spPr>
          <a:xfrm>
            <a:off x="3977640" y="4352625"/>
            <a:ext cx="1097280" cy="274320"/>
          </a:xfrm>
          <a:prstGeom prst="rect">
            <a:avLst/>
          </a:prstGeom>
          <a:noFill/>
        </p:spPr>
        <p:txBody>
          <a:bodyPr wrap="square" lIns="0" tIns="0" rIns="0" bIns="0" anchor="t"/>
          <a:lstStyle/>
          <a:p>
            <a:pPr algn="r"/>
            <a:r>
              <a:rPr sz="1500">
                <a:solidFill>
                  <a:srgbClr val="0A395B"/>
                </a:solidFill>
                <a:latin typeface="Source Sans Pro Semibold"/>
              </a:rPr>
              <a:t>Maintain</a:t>
            </a:r>
          </a:p>
        </p:txBody>
      </p:sp>
      <p:sp>
        <p:nvSpPr>
          <p:cNvPr id="31" name="TextBox 30"/>
          <p:cNvSpPr txBox="1"/>
          <p:nvPr/>
        </p:nvSpPr>
        <p:spPr>
          <a:xfrm>
            <a:off x="3336777" y="2805103"/>
            <a:ext cx="1097280" cy="274320"/>
          </a:xfrm>
          <a:prstGeom prst="rect">
            <a:avLst/>
          </a:prstGeom>
          <a:noFill/>
        </p:spPr>
        <p:txBody>
          <a:bodyPr wrap="square" lIns="0" tIns="0" rIns="0" bIns="0" anchor="t"/>
          <a:lstStyle/>
          <a:p>
            <a:pPr algn="r"/>
            <a:r>
              <a:rPr sz="1500">
                <a:solidFill>
                  <a:srgbClr val="0A395B"/>
                </a:solidFill>
                <a:latin typeface="Source Sans Pro Semibold"/>
              </a:rPr>
              <a:t>Renew</a:t>
            </a:r>
          </a:p>
        </p:txBody>
      </p:sp>
      <p:sp>
        <p:nvSpPr>
          <p:cNvPr id="32" name="TextBox 31"/>
          <p:cNvSpPr txBox="1"/>
          <p:nvPr/>
        </p:nvSpPr>
        <p:spPr>
          <a:xfrm>
            <a:off x="3977639" y="1280078"/>
            <a:ext cx="1097280" cy="274320"/>
          </a:xfrm>
          <a:prstGeom prst="rect">
            <a:avLst/>
          </a:prstGeom>
          <a:noFill/>
        </p:spPr>
        <p:txBody>
          <a:bodyPr wrap="square" lIns="0" tIns="0" rIns="0" bIns="0" anchor="t"/>
          <a:lstStyle/>
          <a:p>
            <a:pPr algn="r"/>
            <a:r>
              <a:rPr sz="1500">
                <a:solidFill>
                  <a:srgbClr val="0A395B"/>
                </a:solidFill>
                <a:latin typeface="Source Sans Pro Semibold"/>
              </a:rPr>
              <a:t>Dispose</a:t>
            </a:r>
          </a:p>
        </p:txBody>
      </p:sp>
    </p:spTree>
    <p:extLst>
      <p:ext uri="{BB962C8B-B14F-4D97-AF65-F5344CB8AC3E}">
        <p14:creationId xmlns:p14="http://schemas.microsoft.com/office/powerpoint/2010/main" val="257251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river running through a valley&#10;&#10;AI-generated content may be incorrect.">
            <a:extLst>
              <a:ext uri="{FF2B5EF4-FFF2-40B4-BE49-F238E27FC236}">
                <a16:creationId xmlns:a16="http://schemas.microsoft.com/office/drawing/2014/main" id="{21C25E4A-090E-72D0-F5BE-F9D1C55454B5}"/>
              </a:ext>
            </a:extLst>
          </p:cNvPr>
          <p:cNvPicPr>
            <a:picLocks noGrp="1" noChangeAspect="1"/>
          </p:cNvPicPr>
          <p:nvPr>
            <p:ph type="pic" sz="quarter" idx="17"/>
          </p:nvPr>
        </p:nvPicPr>
        <p:blipFill>
          <a:blip r:embed="rId3"/>
          <a:srcRect t="8982" b="8982"/>
          <a:stretch/>
        </p:blipFill>
        <p:spPr>
          <a:xfrm>
            <a:off x="543271" y="1558977"/>
            <a:ext cx="8196192" cy="3025723"/>
          </a:xfrm>
          <a:noFill/>
        </p:spPr>
      </p:pic>
      <p:sp>
        <p:nvSpPr>
          <p:cNvPr id="3" name="Text Placeholder 2">
            <a:extLst>
              <a:ext uri="{FF2B5EF4-FFF2-40B4-BE49-F238E27FC236}">
                <a16:creationId xmlns:a16="http://schemas.microsoft.com/office/drawing/2014/main" id="{EFC01300-E920-055F-EC75-527EBC6B904B}"/>
              </a:ext>
            </a:extLst>
          </p:cNvPr>
          <p:cNvSpPr>
            <a:spLocks noGrp="1"/>
          </p:cNvSpPr>
          <p:nvPr>
            <p:ph type="title"/>
          </p:nvPr>
        </p:nvSpPr>
        <p:spPr>
          <a:xfrm>
            <a:off x="543923" y="694533"/>
            <a:ext cx="6736741" cy="379161"/>
          </a:xfrm>
        </p:spPr>
        <p:txBody>
          <a:bodyPr vert="horz" lIns="91440" tIns="45720" rIns="91440" bIns="45720" rtlCol="0" anchor="ctr">
            <a:normAutofit/>
          </a:bodyPr>
          <a:lstStyle/>
          <a:p>
            <a:r>
              <a:rPr lang="en-NZ" sz="1900"/>
              <a:t>Our </a:t>
            </a:r>
            <a:r>
              <a:rPr lang="en-NZ" sz="2000"/>
              <a:t>infrastructure</a:t>
            </a:r>
            <a:endParaRPr lang="en-NZ" sz="1900"/>
          </a:p>
        </p:txBody>
      </p:sp>
      <p:sp>
        <p:nvSpPr>
          <p:cNvPr id="4" name="TextBox 3"/>
          <p:cNvSpPr txBox="1"/>
          <p:nvPr/>
        </p:nvSpPr>
        <p:spPr>
          <a:xfrm>
            <a:off x="542926" y="1095451"/>
            <a:ext cx="6737298" cy="260350"/>
          </a:xfrm>
          <a:prstGeom prst="rect">
            <a:avLst/>
          </a:prstGeom>
        </p:spPr>
        <p:txBody>
          <a:bodyPr vert="horz" lIns="91440" tIns="45720" rIns="91440" bIns="45720" rtlCol="0">
            <a:noAutofit/>
          </a:bodyPr>
          <a:lstStyle/>
          <a:p>
            <a:pPr defTabSz="685800">
              <a:lnSpc>
                <a:spcPts val="2200"/>
              </a:lnSpc>
              <a:spcAft>
                <a:spcPts val="200"/>
              </a:spcAft>
            </a:pPr>
            <a:r>
              <a:rPr lang="en-GB" sz="1050" b="1" i="0" kern="1200" baseline="0">
                <a:solidFill>
                  <a:schemeClr val="bg2"/>
                </a:solidFill>
                <a:latin typeface="Source Sans Pro Semibold" panose="020B0603030403020204" pitchFamily="34" charset="0"/>
                <a:ea typeface="+mn-ea"/>
                <a:cs typeface="Arial" panose="020B0604020202020204" pitchFamily="34" charset="0"/>
              </a:rPr>
              <a:t>What the IS covers, and where</a:t>
            </a:r>
          </a:p>
        </p:txBody>
      </p:sp>
      <p:sp>
        <p:nvSpPr>
          <p:cNvPr id="7" name="Rectangle 6">
            <a:extLst>
              <a:ext uri="{FF2B5EF4-FFF2-40B4-BE49-F238E27FC236}">
                <a16:creationId xmlns:a16="http://schemas.microsoft.com/office/drawing/2014/main" id="{A00AC96B-4158-F481-DD76-6FFB4DE4DE08}"/>
              </a:ext>
            </a:extLst>
          </p:cNvPr>
          <p:cNvSpPr/>
          <p:nvPr/>
        </p:nvSpPr>
        <p:spPr>
          <a:xfrm>
            <a:off x="543923" y="4739877"/>
            <a:ext cx="155448" cy="155448"/>
          </a:xfrm>
          <a:prstGeom prst="rect">
            <a:avLst/>
          </a:prstGeom>
          <a:solidFill>
            <a:srgbClr val="FFE000"/>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8" name="TextBox 7">
            <a:extLst>
              <a:ext uri="{FF2B5EF4-FFF2-40B4-BE49-F238E27FC236}">
                <a16:creationId xmlns:a16="http://schemas.microsoft.com/office/drawing/2014/main" id="{FDF0E376-EB99-EF5D-9633-083B32B40D21}"/>
              </a:ext>
            </a:extLst>
          </p:cNvPr>
          <p:cNvSpPr txBox="1"/>
          <p:nvPr/>
        </p:nvSpPr>
        <p:spPr>
          <a:xfrm>
            <a:off x="717334" y="4739877"/>
            <a:ext cx="3566160" cy="240508"/>
          </a:xfrm>
          <a:prstGeom prst="rect">
            <a:avLst/>
          </a:prstGeom>
          <a:noFill/>
        </p:spPr>
        <p:txBody>
          <a:bodyPr wrap="square" lIns="0" tIns="0" rIns="0" bIns="0" anchor="t"/>
          <a:lstStyle/>
          <a:p>
            <a:pPr algn="l"/>
            <a:r>
              <a:rPr lang="en-NZ" sz="1200" err="1">
                <a:solidFill>
                  <a:srgbClr val="C9D4DC"/>
                </a:solidFill>
                <a:latin typeface="Source Sans Pro"/>
              </a:rPr>
              <a:t>Matukituki</a:t>
            </a:r>
            <a:r>
              <a:rPr lang="en-NZ" sz="1200">
                <a:solidFill>
                  <a:srgbClr val="C9D4DC"/>
                </a:solidFill>
                <a:latin typeface="Source Sans Pro"/>
              </a:rPr>
              <a:t> River Braiding, </a:t>
            </a:r>
            <a:r>
              <a:rPr lang="en-NZ" sz="1200" err="1">
                <a:solidFill>
                  <a:srgbClr val="C9D4DC"/>
                </a:solidFill>
                <a:latin typeface="Source Sans Pro"/>
              </a:rPr>
              <a:t>Apline</a:t>
            </a:r>
            <a:r>
              <a:rPr lang="en-NZ" sz="1200">
                <a:solidFill>
                  <a:srgbClr val="C9D4DC"/>
                </a:solidFill>
                <a:latin typeface="Source Sans Pro"/>
              </a:rPr>
              <a:t> Headwaters</a:t>
            </a:r>
            <a:endParaRPr sz="1200">
              <a:solidFill>
                <a:srgbClr val="C9D4DC"/>
              </a:solidFill>
              <a:latin typeface="Source Sans Pro"/>
            </a:endParaRPr>
          </a:p>
        </p:txBody>
      </p:sp>
    </p:spTree>
    <p:extLst>
      <p:ext uri="{BB962C8B-B14F-4D97-AF65-F5344CB8AC3E}">
        <p14:creationId xmlns:p14="http://schemas.microsoft.com/office/powerpoint/2010/main" val="392188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AA77-4512-7B48-A7CA-06B70B059038}"/>
              </a:ext>
            </a:extLst>
          </p:cNvPr>
          <p:cNvSpPr>
            <a:spLocks noGrp="1"/>
          </p:cNvSpPr>
          <p:nvPr>
            <p:ph type="title"/>
          </p:nvPr>
        </p:nvSpPr>
        <p:spPr/>
        <p:txBody>
          <a:bodyPr/>
          <a:lstStyle/>
          <a:p>
            <a:r>
              <a:t>What the </a:t>
            </a:r>
            <a:r>
              <a:rPr lang="en-NZ"/>
              <a:t>Infrastructure </a:t>
            </a:r>
            <a:r>
              <a:t>Strategy covers</a:t>
            </a:r>
            <a:endParaRPr lang="en-US"/>
          </a:p>
        </p:txBody>
      </p:sp>
      <p:sp>
        <p:nvSpPr>
          <p:cNvPr id="6" name="TextBox 5"/>
          <p:cNvSpPr txBox="1"/>
          <p:nvPr/>
        </p:nvSpPr>
        <p:spPr>
          <a:xfrm>
            <a:off x="539496" y="1072332"/>
            <a:ext cx="7973568" cy="292608"/>
          </a:xfrm>
          <a:prstGeom prst="rect">
            <a:avLst/>
          </a:prstGeom>
          <a:noFill/>
        </p:spPr>
        <p:txBody>
          <a:bodyPr wrap="square" lIns="0" tIns="0" rIns="0" bIns="0" anchor="t"/>
          <a:lstStyle/>
          <a:p>
            <a:pPr algn="l"/>
            <a:r>
              <a:rPr sz="1600">
                <a:solidFill>
                  <a:srgbClr val="5A6771"/>
                </a:solidFill>
                <a:latin typeface="Source Sans Pro"/>
              </a:rPr>
              <a:t>Three types of infrastructure, working together</a:t>
            </a:r>
          </a:p>
        </p:txBody>
      </p:sp>
      <p:sp>
        <p:nvSpPr>
          <p:cNvPr id="7" name="Rectangle 6"/>
          <p:cNvSpPr/>
          <p:nvPr/>
        </p:nvSpPr>
        <p:spPr>
          <a:xfrm>
            <a:off x="539496" y="1444752"/>
            <a:ext cx="2532888" cy="676656"/>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l">
              <a:lnSpc>
                <a:spcPct val="95000"/>
              </a:lnSpc>
            </a:pPr>
            <a:r>
              <a:rPr sz="1500">
                <a:solidFill>
                  <a:srgbClr val="FFFFFF"/>
                </a:solidFill>
                <a:latin typeface="Source Sans Pro Semibold"/>
              </a:rPr>
              <a:t>Flood protection</a:t>
            </a:r>
          </a:p>
          <a:p>
            <a:pPr algn="l">
              <a:lnSpc>
                <a:spcPct val="95000"/>
              </a:lnSpc>
            </a:pPr>
            <a:r>
              <a:rPr sz="1200">
                <a:solidFill>
                  <a:srgbClr val="FFFFFF"/>
                </a:solidFill>
                <a:latin typeface="Source Sans Pro"/>
              </a:rPr>
              <a:t>Mitigates floods</a:t>
            </a:r>
          </a:p>
        </p:txBody>
      </p:sp>
      <p:sp>
        <p:nvSpPr>
          <p:cNvPr id="8" name="Rectangle 7"/>
          <p:cNvSpPr/>
          <p:nvPr/>
        </p:nvSpPr>
        <p:spPr>
          <a:xfrm>
            <a:off x="539496" y="2121408"/>
            <a:ext cx="2532888" cy="2487168"/>
          </a:xfrm>
          <a:prstGeom prst="rect">
            <a:avLst/>
          </a:prstGeom>
          <a:solidFill>
            <a:srgbClr val="F4F5F6"/>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9" name="TextBox 8"/>
          <p:cNvSpPr txBox="1"/>
          <p:nvPr/>
        </p:nvSpPr>
        <p:spPr>
          <a:xfrm>
            <a:off x="704088" y="2212848"/>
            <a:ext cx="2203704" cy="2359152"/>
          </a:xfrm>
          <a:prstGeom prst="rect">
            <a:avLst/>
          </a:prstGeom>
          <a:noFill/>
        </p:spPr>
        <p:txBody>
          <a:bodyPr wrap="square" lIns="0" tIns="0" rIns="0" bIns="0" anchor="t"/>
          <a:lstStyle/>
          <a:p>
            <a:pPr algn="l">
              <a:spcAft>
                <a:spcPts val="200"/>
              </a:spcAft>
            </a:pPr>
            <a:r>
              <a:rPr sz="1300">
                <a:solidFill>
                  <a:srgbClr val="1E1F21"/>
                </a:solidFill>
                <a:latin typeface="Source Sans Pro"/>
              </a:rPr>
              <a:t>Floodbanks</a:t>
            </a:r>
          </a:p>
          <a:p>
            <a:pPr algn="l">
              <a:spcAft>
                <a:spcPts val="200"/>
              </a:spcAft>
            </a:pPr>
            <a:r>
              <a:rPr sz="1300">
                <a:solidFill>
                  <a:srgbClr val="1E1F21"/>
                </a:solidFill>
                <a:latin typeface="Source Sans Pro"/>
              </a:rPr>
              <a:t>Pump stations</a:t>
            </a:r>
          </a:p>
          <a:p>
            <a:pPr algn="l">
              <a:spcAft>
                <a:spcPts val="200"/>
              </a:spcAft>
            </a:pPr>
            <a:r>
              <a:rPr sz="1300">
                <a:solidFill>
                  <a:srgbClr val="1E1F21"/>
                </a:solidFill>
                <a:latin typeface="Source Sans Pro"/>
              </a:rPr>
              <a:t>Gates and locks</a:t>
            </a:r>
          </a:p>
          <a:p>
            <a:pPr algn="l">
              <a:spcAft>
                <a:spcPts val="200"/>
              </a:spcAft>
            </a:pPr>
            <a:r>
              <a:rPr sz="1300">
                <a:solidFill>
                  <a:srgbClr val="1E1F21"/>
                </a:solidFill>
                <a:latin typeface="Source Sans Pro"/>
              </a:rPr>
              <a:t>Spillways</a:t>
            </a:r>
          </a:p>
          <a:p>
            <a:pPr algn="l">
              <a:spcAft>
                <a:spcPts val="200"/>
              </a:spcAft>
            </a:pPr>
            <a:r>
              <a:rPr sz="1300">
                <a:solidFill>
                  <a:srgbClr val="1E1F21"/>
                </a:solidFill>
                <a:latin typeface="Source Sans Pro"/>
              </a:rPr>
              <a:t>Ponding and floodways</a:t>
            </a:r>
          </a:p>
          <a:p>
            <a:pPr algn="l">
              <a:spcAft>
                <a:spcPts val="200"/>
              </a:spcAft>
            </a:pPr>
            <a:r>
              <a:rPr sz="1300">
                <a:solidFill>
                  <a:srgbClr val="1E1F21"/>
                </a:solidFill>
                <a:latin typeface="Source Sans Pro"/>
              </a:rPr>
              <a:t>Culverts and bridges</a:t>
            </a:r>
          </a:p>
          <a:p>
            <a:pPr algn="l">
              <a:spcAft>
                <a:spcPts val="200"/>
              </a:spcAft>
            </a:pPr>
            <a:r>
              <a:rPr sz="1300">
                <a:solidFill>
                  <a:srgbClr val="1E1F21"/>
                </a:solidFill>
                <a:latin typeface="Source Sans Pro"/>
              </a:rPr>
              <a:t>Flood walls</a:t>
            </a:r>
          </a:p>
          <a:p>
            <a:pPr algn="l">
              <a:spcAft>
                <a:spcPts val="200"/>
              </a:spcAft>
            </a:pPr>
            <a:r>
              <a:rPr sz="1300">
                <a:solidFill>
                  <a:srgbClr val="1E1F21"/>
                </a:solidFill>
                <a:latin typeface="Source Sans Pro"/>
              </a:rPr>
              <a:t>Rock work</a:t>
            </a:r>
          </a:p>
          <a:p>
            <a:pPr algn="l">
              <a:spcAft>
                <a:spcPts val="200"/>
              </a:spcAft>
            </a:pPr>
            <a:r>
              <a:rPr sz="1300">
                <a:solidFill>
                  <a:srgbClr val="1E1F21"/>
                </a:solidFill>
                <a:latin typeface="Source Sans Pro"/>
              </a:rPr>
              <a:t>Debris traps</a:t>
            </a:r>
          </a:p>
          <a:p>
            <a:pPr algn="l">
              <a:spcAft>
                <a:spcPts val="200"/>
              </a:spcAft>
            </a:pPr>
            <a:r>
              <a:rPr sz="1300">
                <a:solidFill>
                  <a:srgbClr val="1E1F21"/>
                </a:solidFill>
                <a:latin typeface="Source Sans Pro"/>
              </a:rPr>
              <a:t>Trees</a:t>
            </a:r>
          </a:p>
        </p:txBody>
      </p:sp>
      <p:sp>
        <p:nvSpPr>
          <p:cNvPr id="10" name="Rectangle 9"/>
          <p:cNvSpPr/>
          <p:nvPr/>
        </p:nvSpPr>
        <p:spPr>
          <a:xfrm>
            <a:off x="3259836" y="1444752"/>
            <a:ext cx="2532888" cy="676656"/>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l">
              <a:lnSpc>
                <a:spcPct val="95000"/>
              </a:lnSpc>
            </a:pPr>
            <a:r>
              <a:rPr sz="1500">
                <a:solidFill>
                  <a:srgbClr val="FFFFFF"/>
                </a:solidFill>
                <a:latin typeface="Source Sans Pro Semibold"/>
              </a:rPr>
              <a:t>Land drainage</a:t>
            </a:r>
          </a:p>
          <a:p>
            <a:pPr algn="l">
              <a:lnSpc>
                <a:spcPct val="95000"/>
              </a:lnSpc>
            </a:pPr>
            <a:r>
              <a:rPr sz="1200">
                <a:solidFill>
                  <a:srgbClr val="FFFFFF"/>
                </a:solidFill>
                <a:latin typeface="Source Sans Pro"/>
              </a:rPr>
              <a:t>Drains low-lying land</a:t>
            </a:r>
          </a:p>
        </p:txBody>
      </p:sp>
      <p:sp>
        <p:nvSpPr>
          <p:cNvPr id="11" name="Rectangle 10"/>
          <p:cNvSpPr/>
          <p:nvPr/>
        </p:nvSpPr>
        <p:spPr>
          <a:xfrm>
            <a:off x="3259836" y="2121408"/>
            <a:ext cx="2532888" cy="2487168"/>
          </a:xfrm>
          <a:prstGeom prst="rect">
            <a:avLst/>
          </a:prstGeom>
          <a:solidFill>
            <a:srgbClr val="F4F5F6"/>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2" name="TextBox 11"/>
          <p:cNvSpPr txBox="1"/>
          <p:nvPr/>
        </p:nvSpPr>
        <p:spPr>
          <a:xfrm>
            <a:off x="3424428" y="2212848"/>
            <a:ext cx="2203704" cy="2359152"/>
          </a:xfrm>
          <a:prstGeom prst="rect">
            <a:avLst/>
          </a:prstGeom>
          <a:noFill/>
        </p:spPr>
        <p:txBody>
          <a:bodyPr wrap="square" lIns="0" tIns="0" rIns="0" bIns="0" anchor="t"/>
          <a:lstStyle/>
          <a:p>
            <a:pPr algn="l">
              <a:spcAft>
                <a:spcPts val="200"/>
              </a:spcAft>
            </a:pPr>
            <a:r>
              <a:rPr sz="1300">
                <a:solidFill>
                  <a:srgbClr val="1E1F21"/>
                </a:solidFill>
                <a:latin typeface="Source Sans Pro"/>
              </a:rPr>
              <a:t>Pump stations</a:t>
            </a:r>
          </a:p>
          <a:p>
            <a:pPr algn="l">
              <a:spcAft>
                <a:spcPts val="200"/>
              </a:spcAft>
            </a:pPr>
            <a:r>
              <a:rPr sz="1300">
                <a:solidFill>
                  <a:srgbClr val="1E1F21"/>
                </a:solidFill>
                <a:latin typeface="Source Sans Pro"/>
              </a:rPr>
              <a:t>Gravity outfalls</a:t>
            </a:r>
          </a:p>
          <a:p>
            <a:pPr algn="l">
              <a:spcAft>
                <a:spcPts val="200"/>
              </a:spcAft>
            </a:pPr>
            <a:r>
              <a:rPr sz="1300">
                <a:solidFill>
                  <a:srgbClr val="1E1F21"/>
                </a:solidFill>
                <a:latin typeface="Source Sans Pro"/>
              </a:rPr>
              <a:t>Open drains</a:t>
            </a:r>
          </a:p>
          <a:p>
            <a:pPr algn="l">
              <a:spcAft>
                <a:spcPts val="200"/>
              </a:spcAft>
            </a:pPr>
            <a:r>
              <a:rPr sz="1300">
                <a:solidFill>
                  <a:srgbClr val="1E1F21"/>
                </a:solidFill>
                <a:latin typeface="Source Sans Pro"/>
              </a:rPr>
              <a:t>Culverts and bridges</a:t>
            </a:r>
          </a:p>
        </p:txBody>
      </p:sp>
      <p:sp>
        <p:nvSpPr>
          <p:cNvPr id="13" name="Rectangle 12"/>
          <p:cNvSpPr/>
          <p:nvPr/>
        </p:nvSpPr>
        <p:spPr>
          <a:xfrm>
            <a:off x="5980176" y="1444752"/>
            <a:ext cx="2532888" cy="676656"/>
          </a:xfrm>
          <a:prstGeom prst="rect">
            <a:avLst/>
          </a:prstGeom>
          <a:solidFill>
            <a:srgbClr val="0A395B"/>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l">
              <a:lnSpc>
                <a:spcPct val="95000"/>
              </a:lnSpc>
            </a:pPr>
            <a:r>
              <a:rPr sz="1500">
                <a:solidFill>
                  <a:srgbClr val="FFFFFF"/>
                </a:solidFill>
                <a:latin typeface="Source Sans Pro Semibold"/>
              </a:rPr>
              <a:t>River management</a:t>
            </a:r>
          </a:p>
          <a:p>
            <a:pPr algn="l">
              <a:lnSpc>
                <a:spcPct val="95000"/>
              </a:lnSpc>
            </a:pPr>
            <a:r>
              <a:rPr sz="1200">
                <a:solidFill>
                  <a:srgbClr val="FFFFFF"/>
                </a:solidFill>
                <a:latin typeface="Source Sans Pro"/>
              </a:rPr>
              <a:t>Aids channel management</a:t>
            </a:r>
          </a:p>
        </p:txBody>
      </p:sp>
      <p:sp>
        <p:nvSpPr>
          <p:cNvPr id="14" name="Rectangle 13"/>
          <p:cNvSpPr/>
          <p:nvPr/>
        </p:nvSpPr>
        <p:spPr>
          <a:xfrm>
            <a:off x="5980176" y="2121408"/>
            <a:ext cx="2532888" cy="2487168"/>
          </a:xfrm>
          <a:prstGeom prst="rect">
            <a:avLst/>
          </a:prstGeom>
          <a:solidFill>
            <a:srgbClr val="F4F5F6"/>
          </a:solidFill>
          <a:ln>
            <a:noFill/>
          </a:ln>
          <a:effectLst/>
        </p:spPr>
        <p:style>
          <a:lnRef idx="1">
            <a:schemeClr val="accent1"/>
          </a:lnRef>
          <a:fillRef idx="3">
            <a:schemeClr val="accent1"/>
          </a:fillRef>
          <a:effectRef idx="2">
            <a:schemeClr val="accent1"/>
          </a:effectRef>
          <a:fontRef idx="minor">
            <a:schemeClr val="lt1"/>
          </a:fontRef>
        </p:style>
        <p:txBody>
          <a:bodyPr wrap="square" lIns="128016" tIns="64008" rIns="128016" bIns="64008" rtlCol="0" anchor="ctr"/>
          <a:lstStyle/>
          <a:p>
            <a:pPr algn="ctr"/>
            <a:endParaRPr/>
          </a:p>
        </p:txBody>
      </p:sp>
      <p:sp>
        <p:nvSpPr>
          <p:cNvPr id="15" name="TextBox 14"/>
          <p:cNvSpPr txBox="1"/>
          <p:nvPr/>
        </p:nvSpPr>
        <p:spPr>
          <a:xfrm>
            <a:off x="6144768" y="2212848"/>
            <a:ext cx="2203704" cy="2359152"/>
          </a:xfrm>
          <a:prstGeom prst="rect">
            <a:avLst/>
          </a:prstGeom>
          <a:noFill/>
        </p:spPr>
        <p:txBody>
          <a:bodyPr wrap="square" lIns="0" tIns="0" rIns="0" bIns="0" anchor="t"/>
          <a:lstStyle/>
          <a:p>
            <a:pPr algn="l">
              <a:spcAft>
                <a:spcPts val="200"/>
              </a:spcAft>
            </a:pPr>
            <a:r>
              <a:rPr sz="1300">
                <a:solidFill>
                  <a:srgbClr val="1E1F21"/>
                </a:solidFill>
                <a:latin typeface="Source Sans Pro"/>
              </a:rPr>
              <a:t>Rock buttresses</a:t>
            </a:r>
          </a:p>
          <a:p>
            <a:pPr algn="l">
              <a:spcAft>
                <a:spcPts val="200"/>
              </a:spcAft>
            </a:pPr>
            <a:r>
              <a:rPr sz="1300">
                <a:solidFill>
                  <a:srgbClr val="1E1F21"/>
                </a:solidFill>
                <a:latin typeface="Source Sans Pro"/>
              </a:rPr>
              <a:t>Training lines</a:t>
            </a:r>
          </a:p>
          <a:p>
            <a:pPr algn="l">
              <a:spcAft>
                <a:spcPts val="200"/>
              </a:spcAft>
            </a:pPr>
            <a:r>
              <a:rPr sz="1300" err="1">
                <a:solidFill>
                  <a:srgbClr val="1E1F21"/>
                </a:solidFill>
                <a:latin typeface="Source Sans Pro"/>
              </a:rPr>
              <a:t>Groynes</a:t>
            </a:r>
            <a:endParaRPr sz="1300">
              <a:solidFill>
                <a:srgbClr val="1E1F21"/>
              </a:solidFill>
              <a:latin typeface="Source Sans Pro"/>
            </a:endParaRPr>
          </a:p>
          <a:p>
            <a:pPr algn="l">
              <a:spcAft>
                <a:spcPts val="200"/>
              </a:spcAft>
            </a:pPr>
            <a:r>
              <a:rPr sz="1300">
                <a:solidFill>
                  <a:srgbClr val="1E1F21"/>
                </a:solidFill>
                <a:latin typeface="Source Sans Pro"/>
              </a:rPr>
              <a:t>Trees</a:t>
            </a:r>
          </a:p>
        </p:txBody>
      </p:sp>
    </p:spTree>
    <p:extLst>
      <p:ext uri="{BB962C8B-B14F-4D97-AF65-F5344CB8AC3E}">
        <p14:creationId xmlns:p14="http://schemas.microsoft.com/office/powerpoint/2010/main" val="2572518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2" id="{AE889C91-CB39-3B49-A807-521534682636}" vid="{371C15DE-A4B0-9A44-A998-B4C834F919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eDocument" ma:contentTypeID="0x0101002FFEDB9C6A73274794DF28531864304F" ma:contentTypeVersion="96" ma:contentTypeDescription="Create a new document." ma:contentTypeScope="" ma:versionID="d6caa212a589c049472efac1dd2e5c6d">
  <xsd:schema xmlns:xsd="http://www.w3.org/2001/XMLSchema" xmlns:xs="http://www.w3.org/2001/XMLSchema" xmlns:p="http://schemas.microsoft.com/office/2006/metadata/properties" xmlns:ns2="4f9c820c-e7e2-444d-97ee-45f2b3485c1d" xmlns:ns3="15ffb055-6eb4-45a1-bc20-bf2ac0d420da" xmlns:ns4="725c79e5-42ce-4aa0-ac78-b6418001f0d2" xmlns:ns5="c91a514c-9034-4fa3-897a-8352025b26ed" xmlns:ns6="7af8820d-5d77-49fd-a90f-de67c7df7ae1" xmlns:ns7="cf5c6748-c28d-4fd0-b98f-0f431de5959e" xmlns:ns8="ae74b65f-670c-4d45-8bb4-1dbd1920ddae" xmlns:ns9="6c624c20-d424-4528-aba7-7a785f7b45c8" targetNamespace="http://schemas.microsoft.com/office/2006/metadata/properties" ma:root="true" ma:fieldsID="f3ec49c7961edcf9a99dc62b7384dca6" ns2:_="" ns3:_="" ns4:_="" ns5:_="" ns6:_="" ns7:_="" ns8:_="" ns9:_="">
    <xsd:import namespace="4f9c820c-e7e2-444d-97ee-45f2b3485c1d"/>
    <xsd:import namespace="15ffb055-6eb4-45a1-bc20-bf2ac0d420da"/>
    <xsd:import namespace="725c79e5-42ce-4aa0-ac78-b6418001f0d2"/>
    <xsd:import namespace="c91a514c-9034-4fa3-897a-8352025b26ed"/>
    <xsd:import namespace="7af8820d-5d77-49fd-a90f-de67c7df7ae1"/>
    <xsd:import namespace="cf5c6748-c28d-4fd0-b98f-0f431de5959e"/>
    <xsd:import namespace="ae74b65f-670c-4d45-8bb4-1dbd1920ddae"/>
    <xsd:import namespace="6c624c20-d424-4528-aba7-7a785f7b45c8"/>
    <xsd:element name="properties">
      <xsd:complexType>
        <xsd:sequence>
          <xsd:element name="documentManagement">
            <xsd:complexType>
              <xsd:all>
                <xsd:element ref="ns2:DocumentType" minOccurs="0"/>
                <xsd:element ref="ns3:KeyWords" minOccurs="0"/>
                <xsd:element ref="ns2:Narrative" minOccurs="0"/>
                <xsd:element ref="ns3:SecurityClassification" minOccurs="0"/>
                <xsd:element ref="ns2:Subactivity" minOccurs="0"/>
                <xsd:element ref="ns2:Case" minOccurs="0"/>
                <xsd:element ref="ns2:RelatedPeople" minOccurs="0"/>
                <xsd:element ref="ns2:CategoryName" minOccurs="0"/>
                <xsd:element ref="ns2:CategoryValue" minOccurs="0"/>
                <xsd:element ref="ns2:BusinessValue" minOccurs="0"/>
                <xsd:element ref="ns2:FunctionGroup" minOccurs="0"/>
                <xsd:element ref="ns2:Function" minOccurs="0"/>
                <xsd:element ref="ns2:PRAType" minOccurs="0"/>
                <xsd:element ref="ns2:PRADate1" minOccurs="0"/>
                <xsd:element ref="ns2:PRADate2" minOccurs="0"/>
                <xsd:element ref="ns2:PRADate3" minOccurs="0"/>
                <xsd:element ref="ns2:PRADateDisposal" minOccurs="0"/>
                <xsd:element ref="ns2:PRADateTrigger" minOccurs="0"/>
                <xsd:element ref="ns2:PRAText1" minOccurs="0"/>
                <xsd:element ref="ns2:PRAText2" minOccurs="0"/>
                <xsd:element ref="ns2:PRAText3" minOccurs="0"/>
                <xsd:element ref="ns2:PRAText4" minOccurs="0"/>
                <xsd:element ref="ns2:PRAText5" minOccurs="0"/>
                <xsd:element ref="ns2:AggregationStatus" minOccurs="0"/>
                <xsd:element ref="ns2:Project" minOccurs="0"/>
                <xsd:element ref="ns2:Activity" minOccurs="0"/>
                <xsd:element ref="ns4:AggregationNarrative" minOccurs="0"/>
                <xsd:element ref="ns5:Channel" minOccurs="0"/>
                <xsd:element ref="ns5:Team" minOccurs="0"/>
                <xsd:element ref="ns5:Level2" minOccurs="0"/>
                <xsd:element ref="ns5:Level3" minOccurs="0"/>
                <xsd:element ref="ns5:Year" minOccurs="0"/>
                <xsd:element ref="ns5:OverrideLabel" minOccurs="0"/>
                <xsd:element ref="ns5:SetLabel" minOccurs="0"/>
                <xsd:element ref="ns6:zMigrationID" minOccurs="0"/>
                <xsd:element ref="ns6:zLegacy" minOccurs="0"/>
                <xsd:element ref="ns6:zLegacyJSON" minOccurs="0"/>
                <xsd:element ref="ns7:ObjectiveID" minOccurs="0"/>
                <xsd:element ref="ns8:MediaServiceMetadata" minOccurs="0"/>
                <xsd:element ref="ns8:MediaServiceFastMetadata" minOccurs="0"/>
                <xsd:element ref="ns8:MediaServiceObjectDetectorVersions" minOccurs="0"/>
                <xsd:element ref="ns8:MediaServiceDateTaken" minOccurs="0"/>
                <xsd:element ref="ns8:MediaServiceGenerationTime" minOccurs="0"/>
                <xsd:element ref="ns8:MediaServiceEventHashCode" minOccurs="0"/>
                <xsd:element ref="ns8:MediaLengthInSeconds" minOccurs="0"/>
                <xsd:element ref="ns8:lcf76f155ced4ddcb4097134ff3c332f" minOccurs="0"/>
                <xsd:element ref="ns9:TaxCatchAll" minOccurs="0"/>
                <xsd:element ref="ns8:MediaServiceOCR" minOccurs="0"/>
                <xsd:element ref="ns8:MediaServiceLocation" minOccurs="0"/>
                <xsd:element ref="ns8:Links" minOccurs="0"/>
                <xsd:element ref="ns9:SharedWithUsers" minOccurs="0"/>
                <xsd:element ref="ns9:SharedWithDetails" minOccurs="0"/>
                <xsd:element ref="ns9:_dlc_DocId" minOccurs="0"/>
                <xsd:element ref="ns9:_dlc_DocIdUrl" minOccurs="0"/>
                <xsd:element ref="ns9:_dlc_DocIdPersistId" minOccurs="0"/>
                <xsd:element ref="ns8:MediaServiceSearchProperties" minOccurs="0"/>
                <xsd:element ref="ns8: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9c820c-e7e2-444d-97ee-45f2b3485c1d" elementFormDefault="qualified">
    <xsd:import namespace="http://schemas.microsoft.com/office/2006/documentManagement/types"/>
    <xsd:import namespace="http://schemas.microsoft.com/office/infopath/2007/PartnerControls"/>
    <xsd:element name="DocumentType" ma:index="8" nillable="true" ma:displayName="Document Type" ma:format="Dropdown" ma:hidden="true" ma:internalName="DocumentType">
      <xsd:simpleType>
        <xsd:union memberTypes="dms:Text">
          <xsd:simpleType>
            <xsd:restriction base="dms:Choice">
              <xsd:enumeration value="APPLICATION, certificate, consent related"/>
              <xsd:enumeration value="CONTRACT, Variation, Agreement"/>
              <xsd:enumeration value="CORRESPONDENCE"/>
              <xsd:enumeration value="DRAWING, Plan, Map"/>
              <xsd:enumeration value="EMPLOYMENT related"/>
              <xsd:enumeration value="FINANCIAL related"/>
              <xsd:enumeration value="KNOWLEDGE article"/>
              <xsd:enumeration value="MEETING related"/>
              <xsd:enumeration value="MEMO, Filenote, Email"/>
              <xsd:enumeration value="MODEL, Calculation, Working"/>
              <xsd:enumeration value="PHOTO, Image or Multi-media"/>
              <xsd:enumeration value="PRESENTATION"/>
              <xsd:enumeration value="PUBLICATION material"/>
              <xsd:enumeration value="PURCHASING related"/>
              <xsd:enumeration value="REPORT, or planning related"/>
              <xsd:enumeration value="RULES, Policy, Bylaw, procedure"/>
              <xsd:enumeration value="SERVICE REQUEST related"/>
              <xsd:enumeration value="SPECIFICATION or standard"/>
              <xsd:enumeration value="SUPPLIER PRODUCT Info"/>
              <xsd:enumeration value="TEMPLATE, Checklist or Form"/>
            </xsd:restriction>
          </xsd:simpleType>
        </xsd:union>
      </xsd:simpleType>
    </xsd:element>
    <xsd:element name="Narrative" ma:index="10" nillable="true" ma:displayName="Narrative" ma:hidden="true" ma:internalName="Narrative" ma:readOnly="false">
      <xsd:simpleType>
        <xsd:restriction base="dms:Note"/>
      </xsd:simpleType>
    </xsd:element>
    <xsd:element name="Subactivity" ma:index="12" nillable="true" ma:displayName="Subactivity" ma:default="NA" ma:hidden="true" ma:internalName="Subactivity" ma:readOnly="false">
      <xsd:simpleType>
        <xsd:restriction base="dms:Text">
          <xsd:maxLength value="255"/>
        </xsd:restriction>
      </xsd:simpleType>
    </xsd:element>
    <xsd:element name="Case" ma:index="13" nillable="true" ma:displayName="Case" ma:default="NA" ma:hidden="true" ma:internalName="Case" ma:readOnly="false">
      <xsd:simpleType>
        <xsd:restriction base="dms:Text">
          <xsd:maxLength value="255"/>
        </xsd:restriction>
      </xsd:simpleType>
    </xsd:element>
    <xsd:element name="RelatedPeople" ma:index="14" nillable="true" ma:displayName="Related People" ma:hidden="true" ma:list="UserInfo" ma:SharePointGroup="0" ma:internalName="RelatedPeople"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ategoryName" ma:index="15" nillable="true" ma:displayName="Category 1" ma:default="NA" ma:hidden="true" ma:internalName="CategoryName" ma:readOnly="false">
      <xsd:simpleType>
        <xsd:restriction base="dms:Text">
          <xsd:maxLength value="255"/>
        </xsd:restriction>
      </xsd:simpleType>
    </xsd:element>
    <xsd:element name="CategoryValue" ma:index="16" nillable="true" ma:displayName="Category 2" ma:default="NA" ma:hidden="true" ma:internalName="CategoryValue" ma:readOnly="false">
      <xsd:simpleType>
        <xsd:restriction base="dms:Text">
          <xsd:maxLength value="255"/>
        </xsd:restriction>
      </xsd:simpleType>
    </xsd:element>
    <xsd:element name="BusinessValue" ma:index="17" nillable="true" ma:displayName="Business Value" ma:hidden="true" ma:internalName="BusinessValue" ma:readOnly="false">
      <xsd:simpleType>
        <xsd:restriction base="dms:Text">
          <xsd:maxLength value="255"/>
        </xsd:restriction>
      </xsd:simpleType>
    </xsd:element>
    <xsd:element name="FunctionGroup" ma:index="18" nillable="true" ma:displayName="Function Group" ma:default="Governance" ma:hidden="true" ma:internalName="FunctionGroup" ma:readOnly="false">
      <xsd:simpleType>
        <xsd:restriction base="dms:Text">
          <xsd:maxLength value="255"/>
        </xsd:restriction>
      </xsd:simpleType>
    </xsd:element>
    <xsd:element name="Function" ma:index="19" nillable="true" ma:displayName="Function" ma:default="" ma:hidden="true" ma:internalName="Function" ma:readOnly="false">
      <xsd:simpleType>
        <xsd:restriction base="dms:Text">
          <xsd:maxLength value="255"/>
        </xsd:restriction>
      </xsd:simpleType>
    </xsd:element>
    <xsd:element name="PRAType" ma:index="20" nillable="true" ma:displayName="PRA Type" ma:default="Doc" ma:hidden="true" ma:indexed="true" ma:internalName="PRAType" ma:readOnly="false">
      <xsd:simpleType>
        <xsd:restriction base="dms:Text">
          <xsd:maxLength value="255"/>
        </xsd:restriction>
      </xsd:simpleType>
    </xsd:element>
    <xsd:element name="PRADate1" ma:index="21" nillable="true" ma:displayName="PRA Date 1" ma:format="DateOnly" ma:hidden="true" ma:internalName="PRADate1" ma:readOnly="false">
      <xsd:simpleType>
        <xsd:restriction base="dms:DateTime"/>
      </xsd:simpleType>
    </xsd:element>
    <xsd:element name="PRADate2" ma:index="22" nillable="true" ma:displayName="PRA Date 2" ma:format="DateOnly" ma:hidden="true" ma:internalName="PRADate2" ma:readOnly="false">
      <xsd:simpleType>
        <xsd:restriction base="dms:DateTime"/>
      </xsd:simpleType>
    </xsd:element>
    <xsd:element name="PRADate3" ma:index="23" nillable="true" ma:displayName="PRA Date 3" ma:format="DateOnly" ma:hidden="true" ma:internalName="PRADate3" ma:readOnly="false">
      <xsd:simpleType>
        <xsd:restriction base="dms:DateTime"/>
      </xsd:simpleType>
    </xsd:element>
    <xsd:element name="PRADateDisposal" ma:index="24" nillable="true" ma:displayName="PRA Date Disposal" ma:format="DateOnly" ma:hidden="true" ma:internalName="PRADateDisposal" ma:readOnly="false">
      <xsd:simpleType>
        <xsd:restriction base="dms:DateTime"/>
      </xsd:simpleType>
    </xsd:element>
    <xsd:element name="PRADateTrigger" ma:index="25" nillable="true" ma:displayName="PRA Date Trigger" ma:format="DateOnly" ma:hidden="true" ma:internalName="PRADateTrigger" ma:readOnly="false">
      <xsd:simpleType>
        <xsd:restriction base="dms:DateTime"/>
      </xsd:simpleType>
    </xsd:element>
    <xsd:element name="PRAText1" ma:index="26" nillable="true" ma:displayName="PRA Text 1" ma:hidden="true" ma:internalName="PRAText1" ma:readOnly="false">
      <xsd:simpleType>
        <xsd:restriction base="dms:Text">
          <xsd:maxLength value="255"/>
        </xsd:restriction>
      </xsd:simpleType>
    </xsd:element>
    <xsd:element name="PRAText2" ma:index="27" nillable="true" ma:displayName="PRA Text 2" ma:hidden="true" ma:internalName="PRAText2" ma:readOnly="false">
      <xsd:simpleType>
        <xsd:restriction base="dms:Text">
          <xsd:maxLength value="255"/>
        </xsd:restriction>
      </xsd:simpleType>
    </xsd:element>
    <xsd:element name="PRAText3" ma:index="28" nillable="true" ma:displayName="PRA Text 3" ma:hidden="true" ma:internalName="PRAText3" ma:readOnly="false">
      <xsd:simpleType>
        <xsd:restriction base="dms:Text">
          <xsd:maxLength value="255"/>
        </xsd:restriction>
      </xsd:simpleType>
    </xsd:element>
    <xsd:element name="PRAText4" ma:index="29" nillable="true" ma:displayName="PRA Text 4" ma:hidden="true" ma:internalName="PRAText4" ma:readOnly="false">
      <xsd:simpleType>
        <xsd:restriction base="dms:Text">
          <xsd:maxLength value="255"/>
        </xsd:restriction>
      </xsd:simpleType>
    </xsd:element>
    <xsd:element name="PRAText5" ma:index="30" nillable="true" ma:displayName="PRA Text 5" ma:hidden="true" ma:indexed="true" ma:internalName="PRAText5" ma:readOnly="false">
      <xsd:simpleType>
        <xsd:restriction base="dms:Text">
          <xsd:maxLength value="255"/>
        </xsd:restriction>
      </xsd:simpleType>
    </xsd:element>
    <xsd:element name="AggregationStatus" ma:index="31" nillable="true" ma:displayName="Aggregation Status" ma:default="Normal" ma:format="Dropdown" ma:hidden="true" ma:internalName="AggregationStatus" ma:readOnly="false">
      <xsd:simpleType>
        <xsd:union memberTypes="dms:Text">
          <xsd:simpleType>
            <xsd:restriction base="dms:Choice">
              <xsd:enumeration value="Delete Soon"/>
              <xsd:enumeration value="Transfer Soon"/>
              <xsd:enumeration value="Appraise Soon"/>
              <xsd:enumeration value="Delete"/>
              <xsd:enumeration value="Transfer"/>
              <xsd:enumeration value="Appraise"/>
              <xsd:enumeration value="Hold"/>
              <xsd:enumeration value="Normal"/>
              <xsd:enumeration value="Archive"/>
            </xsd:restriction>
          </xsd:simpleType>
        </xsd:union>
      </xsd:simpleType>
    </xsd:element>
    <xsd:element name="Project" ma:index="32" nillable="true" ma:displayName="Project" ma:default="NA" ma:hidden="true" ma:internalName="Project" ma:readOnly="false">
      <xsd:simpleType>
        <xsd:restriction base="dms:Text">
          <xsd:maxLength value="255"/>
        </xsd:restriction>
      </xsd:simpleType>
    </xsd:element>
    <xsd:element name="Activity" ma:index="33" nillable="true" ma:displayName="Activity" ma:default="" ma:hidden="true" ma:internalName="Activity"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5ffb055-6eb4-45a1-bc20-bf2ac0d420da" elementFormDefault="qualified">
    <xsd:import namespace="http://schemas.microsoft.com/office/2006/documentManagement/types"/>
    <xsd:import namespace="http://schemas.microsoft.com/office/infopath/2007/PartnerControls"/>
    <xsd:element name="KeyWords" ma:index="9" nillable="true" ma:displayName="Key Words" ma:hidden="true" ma:internalName="KeyWords" ma:readOnly="false">
      <xsd:simpleType>
        <xsd:restriction base="dms:Note"/>
      </xsd:simpleType>
    </xsd:element>
    <xsd:element name="SecurityClassification" ma:index="11" nillable="true" ma:displayName="Security Classification" ma:format="Dropdown" ma:hidden="true" ma:internalName="SecurityClassification">
      <xsd:simpleType>
        <xsd:union memberTypes="dms:Text">
          <xsd:simpleType>
            <xsd:restriction base="dms:Choice">
              <xsd:enumeration value="Confidential"/>
              <xsd:enumeration value="Restricted"/>
              <xsd:enumeration value="Unrestrict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725c79e5-42ce-4aa0-ac78-b6418001f0d2" elementFormDefault="qualified">
    <xsd:import namespace="http://schemas.microsoft.com/office/2006/documentManagement/types"/>
    <xsd:import namespace="http://schemas.microsoft.com/office/infopath/2007/PartnerControls"/>
    <xsd:element name="AggregationNarrative" ma:index="34" nillable="true" ma:displayName="Aggregation Narrative" ma:hidden="true" ma:internalName="AggregationNarrativ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1a514c-9034-4fa3-897a-8352025b26ed" elementFormDefault="qualified">
    <xsd:import namespace="http://schemas.microsoft.com/office/2006/documentManagement/types"/>
    <xsd:import namespace="http://schemas.microsoft.com/office/infopath/2007/PartnerControls"/>
    <xsd:element name="Channel" ma:index="35" nillable="true" ma:displayName="Channel" ma:default="NA" ma:hidden="true" ma:internalName="Channel" ma:readOnly="false">
      <xsd:simpleType>
        <xsd:restriction base="dms:Text">
          <xsd:maxLength value="255"/>
        </xsd:restriction>
      </xsd:simpleType>
    </xsd:element>
    <xsd:element name="Team" ma:index="36" nillable="true" ma:displayName="Team" ma:default="Governance" ma:hidden="true" ma:internalName="Team" ma:readOnly="false">
      <xsd:simpleType>
        <xsd:restriction base="dms:Text">
          <xsd:maxLength value="255"/>
        </xsd:restriction>
      </xsd:simpleType>
    </xsd:element>
    <xsd:element name="Level2" ma:index="37" nillable="true" ma:displayName="Level2" ma:default="NA" ma:hidden="true" ma:internalName="Level2" ma:readOnly="false">
      <xsd:simpleType>
        <xsd:restriction base="dms:Text">
          <xsd:maxLength value="255"/>
        </xsd:restriction>
      </xsd:simpleType>
    </xsd:element>
    <xsd:element name="Level3" ma:index="38" nillable="true" ma:displayName="Level3" ma:hidden="true" ma:internalName="Level3" ma:readOnly="false">
      <xsd:simpleType>
        <xsd:restriction base="dms:Text">
          <xsd:maxLength value="255"/>
        </xsd:restriction>
      </xsd:simpleType>
    </xsd:element>
    <xsd:element name="Year" ma:index="39" nillable="true" ma:displayName="Year" ma:default="NA" ma:hidden="true" ma:internalName="Year" ma:readOnly="false">
      <xsd:simpleType>
        <xsd:restriction base="dms:Text">
          <xsd:maxLength value="255"/>
        </xsd:restriction>
      </xsd:simpleType>
    </xsd:element>
    <xsd:element name="OverrideLabel" ma:index="40" nillable="true" ma:displayName="Override Label" ma:hidden="true" ma:indexed="true" ma:internalName="OverrideLabel" ma:readOnly="false">
      <xsd:simpleType>
        <xsd:restriction base="dms:Text">
          <xsd:maxLength value="255"/>
        </xsd:restriction>
      </xsd:simpleType>
    </xsd:element>
    <xsd:element name="SetLabel" ma:index="41" nillable="true" ma:displayName="Set Label" ma:default="RETAIN" ma:hidden="true" ma:indexed="true" ma:internalName="SetLabe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af8820d-5d77-49fd-a90f-de67c7df7ae1" elementFormDefault="qualified">
    <xsd:import namespace="http://schemas.microsoft.com/office/2006/documentManagement/types"/>
    <xsd:import namespace="http://schemas.microsoft.com/office/infopath/2007/PartnerControls"/>
    <xsd:element name="zMigrationID" ma:index="42" nillable="true" ma:displayName="zMigrationID" ma:hidden="true" ma:indexed="true" ma:internalName="zMigrationID" ma:readOnly="false">
      <xsd:simpleType>
        <xsd:restriction base="dms:Text">
          <xsd:maxLength value="255"/>
        </xsd:restriction>
      </xsd:simpleType>
    </xsd:element>
    <xsd:element name="zLegacy" ma:index="43" nillable="true" ma:displayName="zLegacy" ma:hidden="true" ma:internalName="zLegacy" ma:readOnly="false">
      <xsd:simpleType>
        <xsd:restriction base="dms:Note"/>
      </xsd:simpleType>
    </xsd:element>
    <xsd:element name="zLegacyJSON" ma:index="44" nillable="true" ma:displayName="zLegacyJSON" ma:hidden="true" ma:internalName="zLegacyJS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f5c6748-c28d-4fd0-b98f-0f431de5959e" elementFormDefault="qualified">
    <xsd:import namespace="http://schemas.microsoft.com/office/2006/documentManagement/types"/>
    <xsd:import namespace="http://schemas.microsoft.com/office/infopath/2007/PartnerControls"/>
    <xsd:element name="ObjectiveID" ma:index="45" nillable="true" ma:displayName="Objective ID" ma:hidden="true" ma:internalName="ObjectiveID"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74b65f-670c-4d45-8bb4-1dbd1920ddae" elementFormDefault="qualified">
    <xsd:import namespace="http://schemas.microsoft.com/office/2006/documentManagement/types"/>
    <xsd:import namespace="http://schemas.microsoft.com/office/infopath/2007/PartnerControls"/>
    <xsd:element name="MediaServiceMetadata" ma:index="46" nillable="true" ma:displayName="MediaServiceMetadata" ma:hidden="true" ma:internalName="MediaServiceMetadata" ma:readOnly="true">
      <xsd:simpleType>
        <xsd:restriction base="dms:Note"/>
      </xsd:simpleType>
    </xsd:element>
    <xsd:element name="MediaServiceFastMetadata" ma:index="47" nillable="true" ma:displayName="MediaServiceFastMetadata" ma:hidden="true" ma:internalName="MediaServiceFastMetadata" ma:readOnly="true">
      <xsd:simpleType>
        <xsd:restriction base="dms:Note"/>
      </xsd:simpleType>
    </xsd:element>
    <xsd:element name="MediaServiceObjectDetectorVersions" ma:index="48" nillable="true" ma:displayName="MediaServiceObjectDetectorVersions" ma:hidden="true" ma:indexed="true" ma:internalName="MediaServiceObjectDetectorVersions" ma:readOnly="true">
      <xsd:simpleType>
        <xsd:restriction base="dms:Text"/>
      </xsd:simpleType>
    </xsd:element>
    <xsd:element name="MediaServiceDateTaken" ma:index="49" nillable="true" ma:displayName="MediaServiceDateTaken" ma:hidden="true" ma:indexed="true" ma:internalName="MediaServiceDateTaken" ma:readOnly="true">
      <xsd:simpleType>
        <xsd:restriction base="dms:Text"/>
      </xsd:simpleType>
    </xsd:element>
    <xsd:element name="MediaServiceGenerationTime" ma:index="50" nillable="true" ma:displayName="MediaServiceGenerationTime" ma:hidden="true" ma:internalName="MediaServiceGenerationTime" ma:readOnly="true">
      <xsd:simpleType>
        <xsd:restriction base="dms:Text"/>
      </xsd:simpleType>
    </xsd:element>
    <xsd:element name="MediaServiceEventHashCode" ma:index="51" nillable="true" ma:displayName="MediaServiceEventHashCode" ma:hidden="true" ma:internalName="MediaServiceEventHashCode" ma:readOnly="true">
      <xsd:simpleType>
        <xsd:restriction base="dms:Text"/>
      </xsd:simpleType>
    </xsd:element>
    <xsd:element name="MediaLengthInSeconds" ma:index="52" nillable="true" ma:displayName="MediaLengthInSeconds" ma:hidden="true" ma:internalName="MediaLengthInSeconds" ma:readOnly="true">
      <xsd:simpleType>
        <xsd:restriction base="dms:Unknown"/>
      </xsd:simpleType>
    </xsd:element>
    <xsd:element name="lcf76f155ced4ddcb4097134ff3c332f" ma:index="54" nillable="true" ma:taxonomy="true" ma:internalName="lcf76f155ced4ddcb4097134ff3c332f" ma:taxonomyFieldName="MediaServiceImageTags" ma:displayName="Image Tags" ma:readOnly="false" ma:fieldId="{5cf76f15-5ced-4ddc-b409-7134ff3c332f}" ma:taxonomyMulti="true" ma:sspId="c7d328cb-87b6-454d-8e4d-926b9ed8b4ae" ma:termSetId="09814cd3-568e-fe90-9814-8d621ff8fb84" ma:anchorId="fba54fb3-c3e1-fe81-a776-ca4b69148c4d" ma:open="true" ma:isKeyword="false">
      <xsd:complexType>
        <xsd:sequence>
          <xsd:element ref="pc:Terms" minOccurs="0" maxOccurs="1"/>
        </xsd:sequence>
      </xsd:complexType>
    </xsd:element>
    <xsd:element name="MediaServiceOCR" ma:index="56" nillable="true" ma:displayName="Extracted Text" ma:internalName="MediaServiceOCR" ma:readOnly="true">
      <xsd:simpleType>
        <xsd:restriction base="dms:Note">
          <xsd:maxLength value="255"/>
        </xsd:restriction>
      </xsd:simpleType>
    </xsd:element>
    <xsd:element name="MediaServiceLocation" ma:index="57" nillable="true" ma:displayName="Location" ma:indexed="true" ma:internalName="MediaServiceLocation" ma:readOnly="true">
      <xsd:simpleType>
        <xsd:restriction base="dms:Text"/>
      </xsd:simpleType>
    </xsd:element>
    <xsd:element name="Links" ma:index="58" nillable="true" ma:displayName="Links" ma:internalName="Links">
      <xsd:simpleType>
        <xsd:restriction base="dms:Note">
          <xsd:maxLength value="255"/>
        </xsd:restriction>
      </xsd:simpleType>
    </xsd:element>
    <xsd:element name="MediaServiceSearchProperties" ma:index="64" nillable="true" ma:displayName="MediaServiceSearchProperties" ma:hidden="true" ma:internalName="MediaServiceSearchProperties" ma:readOnly="true">
      <xsd:simpleType>
        <xsd:restriction base="dms:Note"/>
      </xsd:simpleType>
    </xsd:element>
    <xsd:element name="MediaServiceBillingMetadata" ma:index="6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624c20-d424-4528-aba7-7a785f7b45c8" elementFormDefault="qualified">
    <xsd:import namespace="http://schemas.microsoft.com/office/2006/documentManagement/types"/>
    <xsd:import namespace="http://schemas.microsoft.com/office/infopath/2007/PartnerControls"/>
    <xsd:element name="TaxCatchAll" ma:index="55" nillable="true" ma:displayName="Taxonomy Catch All Column" ma:hidden="true" ma:list="{bc4854ef-955d-477c-a603-dee32718a7e3}" ma:internalName="TaxCatchAll" ma:showField="CatchAllData" ma:web="6c624c20-d424-4528-aba7-7a785f7b45c8">
      <xsd:complexType>
        <xsd:complexContent>
          <xsd:extension base="dms:MultiChoiceLookup">
            <xsd:sequence>
              <xsd:element name="Value" type="dms:Lookup" maxOccurs="unbounded" minOccurs="0" nillable="true"/>
            </xsd:sequence>
          </xsd:extension>
        </xsd:complexContent>
      </xsd:complexType>
    </xsd:element>
    <xsd:element name="SharedWithUsers" ma:index="5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0" nillable="true" ma:displayName="Shared With Details" ma:internalName="SharedWithDetails" ma:readOnly="true">
      <xsd:simpleType>
        <xsd:restriction base="dms:Note">
          <xsd:maxLength value="255"/>
        </xsd:restriction>
      </xsd:simpleType>
    </xsd:element>
    <xsd:element name="_dlc_DocId" ma:index="61" nillable="true" ma:displayName="Document ID Value" ma:description="The value of the document ID assigned to this item." ma:indexed="true" ma:internalName="_dlc_DocId" ma:readOnly="true">
      <xsd:simpleType>
        <xsd:restriction base="dms:Text"/>
      </xsd:simpleType>
    </xsd:element>
    <xsd:element name="_dlc_DocIdUrl" ma:index="6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roject xmlns="4f9c820c-e7e2-444d-97ee-45f2b3485c1d">NA</Project>
    <Subactivity xmlns="4f9c820c-e7e2-444d-97ee-45f2b3485c1d">Infrastructure Strategy 2027-2057 (Draft)</Subactivity>
    <Activity xmlns="4f9c820c-e7e2-444d-97ee-45f2b3485c1d">Asset Management</Activity>
    <CategoryName xmlns="4f9c820c-e7e2-444d-97ee-45f2b3485c1d">5. Workshops and Council Papers</CategoryName>
    <FunctionGroup xmlns="4f9c820c-e7e2-444d-97ee-45f2b3485c1d">Environment</FunctionGroup>
    <SecurityClassification xmlns="15ffb055-6eb4-45a1-bc20-bf2ac0d420da" xsi:nil="true"/>
    <Narrative xmlns="4f9c820c-e7e2-444d-97ee-45f2b3485c1d" xsi:nil="true"/>
    <PRADate1 xmlns="4f9c820c-e7e2-444d-97ee-45f2b3485c1d" xsi:nil="true"/>
    <PRADateTrigger xmlns="4f9c820c-e7e2-444d-97ee-45f2b3485c1d" xsi:nil="true"/>
    <PRAText3 xmlns="4f9c820c-e7e2-444d-97ee-45f2b3485c1d" xsi:nil="true"/>
    <Case xmlns="4f9c820c-e7e2-444d-97ee-45f2b3485c1d">Infrastructure Strategy</Case>
    <PRADateDisposal xmlns="4f9c820c-e7e2-444d-97ee-45f2b3485c1d" xsi:nil="true"/>
    <CategoryValue xmlns="4f9c820c-e7e2-444d-97ee-45f2b3485c1d">NA</CategoryValue>
    <PRADate2 xmlns="4f9c820c-e7e2-444d-97ee-45f2b3485c1d" xsi:nil="true"/>
    <PRAText4 xmlns="4f9c820c-e7e2-444d-97ee-45f2b3485c1d" xsi:nil="true"/>
    <Level2 xmlns="c91a514c-9034-4fa3-897a-8352025b26ed">NA</Level2>
    <Channel xmlns="c91a514c-9034-4fa3-897a-8352025b26ed">NA</Channel>
    <PRAType xmlns="4f9c820c-e7e2-444d-97ee-45f2b3485c1d">Doc</PRAType>
    <KeyWords xmlns="15ffb055-6eb4-45a1-bc20-bf2ac0d420da" xsi:nil="true"/>
    <PRADate3 xmlns="4f9c820c-e7e2-444d-97ee-45f2b3485c1d" xsi:nil="true"/>
    <Year xmlns="c91a514c-9034-4fa3-897a-8352025b26ed">NA</Year>
    <PRAText5 xmlns="4f9c820c-e7e2-444d-97ee-45f2b3485c1d" xsi:nil="true"/>
    <Level3 xmlns="c91a514c-9034-4fa3-897a-8352025b26ed" xsi:nil="true"/>
    <BusinessValue xmlns="4f9c820c-e7e2-444d-97ee-45f2b3485c1d" xsi:nil="true"/>
    <Team xmlns="c91a514c-9034-4fa3-897a-8352025b26ed">Engineering Asset Management</Team>
    <RelatedPeople xmlns="4f9c820c-e7e2-444d-97ee-45f2b3485c1d">
      <UserInfo>
        <DisplayName/>
        <AccountId xsi:nil="true"/>
        <AccountType/>
      </UserInfo>
    </RelatedPeople>
    <Function xmlns="4f9c820c-e7e2-444d-97ee-45f2b3485c1d">Engineering</Function>
    <AggregationStatus xmlns="4f9c820c-e7e2-444d-97ee-45f2b3485c1d">Normal</AggregationStatus>
    <AggregationNarrative xmlns="725c79e5-42ce-4aa0-ac78-b6418001f0d2" xsi:nil="true"/>
    <DocumentType xmlns="4f9c820c-e7e2-444d-97ee-45f2b3485c1d" xsi:nil="true"/>
    <PRAText1 xmlns="4f9c820c-e7e2-444d-97ee-45f2b3485c1d" xsi:nil="true"/>
    <PRAText2 xmlns="4f9c820c-e7e2-444d-97ee-45f2b3485c1d" xsi:nil="true"/>
    <zLegacy xmlns="7af8820d-5d77-49fd-a90f-de67c7df7ae1" xsi:nil="true"/>
    <zLegacyJSON xmlns="7af8820d-5d77-49fd-a90f-de67c7df7ae1" xsi:nil="true"/>
    <zMigrationID xmlns="7af8820d-5d77-49fd-a90f-de67c7df7ae1" xsi:nil="true"/>
    <_dlc_DocId xmlns="6c624c20-d424-4528-aba7-7a785f7b45c8">Governance-733917699-18009</_dlc_DocId>
    <OverrideLabel xmlns="c91a514c-9034-4fa3-897a-8352025b26ed" xsi:nil="true"/>
    <SetLabel xmlns="c91a514c-9034-4fa3-897a-8352025b26ed">RETAIN</SetLabel>
    <_dlc_DocIdPersistId xmlns="6c624c20-d424-4528-aba7-7a785f7b45c8" xsi:nil="true"/>
    <_dlc_DocIdUrl xmlns="6c624c20-d424-4528-aba7-7a785f7b45c8">
      <Url>https://otagorc.sharepoint.com/sites/Governance/_layouts/15/DocIdRedir.aspx?ID=Governance-733917699-18009</Url>
      <Description>Governance-733917699-18009</Description>
    </_dlc_DocIdUrl>
    <lcf76f155ced4ddcb4097134ff3c332f xmlns="ae74b65f-670c-4d45-8bb4-1dbd1920ddae">
      <Terms xmlns="http://schemas.microsoft.com/office/infopath/2007/PartnerControls"/>
    </lcf76f155ced4ddcb4097134ff3c332f>
    <Links xmlns="ae74b65f-670c-4d45-8bb4-1dbd1920ddae" xsi:nil="true"/>
    <TaxCatchAll xmlns="6c624c20-d424-4528-aba7-7a785f7b45c8" xsi:nil="true"/>
    <ObjectiveID xmlns="cf5c6748-c28d-4fd0-b98f-0f431de5959e"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76ECD8B-9181-4ECE-B781-9EAF48AF8359}">
  <ds:schemaRefs>
    <ds:schemaRef ds:uri="http://schemas.microsoft.com/sharepoint/v3/contenttype/forms"/>
  </ds:schemaRefs>
</ds:datastoreItem>
</file>

<file path=customXml/itemProps2.xml><?xml version="1.0" encoding="utf-8"?>
<ds:datastoreItem xmlns:ds="http://schemas.openxmlformats.org/officeDocument/2006/customXml" ds:itemID="{FA389817-3EB2-4832-84D0-71CB0294E929}"/>
</file>

<file path=customXml/itemProps3.xml><?xml version="1.0" encoding="utf-8"?>
<ds:datastoreItem xmlns:ds="http://schemas.openxmlformats.org/officeDocument/2006/customXml" ds:itemID="{B76A8B39-0BA4-4FC2-B731-ECED5E628A49}">
  <ds:schemaRefs>
    <ds:schemaRef ds:uri="http://schemas.microsoft.com/office/2006/documentManagement/types"/>
    <ds:schemaRef ds:uri="http://schemas.microsoft.com/office/infopath/2007/PartnerControls"/>
    <ds:schemaRef ds:uri="cdedb0cc-52e9-4112-9809-155c1ad862d4"/>
    <ds:schemaRef ds:uri="http://purl.org/dc/elements/1.1/"/>
    <ds:schemaRef ds:uri="81efc5af-811e-4102-85a2-c09936ab6678"/>
    <ds:schemaRef ds:uri="7af8820d-5d77-49fd-a90f-de67c7df7ae1"/>
    <ds:schemaRef ds:uri="c0a89ac0-23e2-4541-b6b6-cc188e43f138"/>
    <ds:schemaRef ds:uri="c91a514c-9034-4fa3-897a-8352025b26ed"/>
    <ds:schemaRef ds:uri="http://schemas.microsoft.com/office/2006/metadata/properties"/>
    <ds:schemaRef ds:uri="171d50a0-7225-461f-b21f-6c3b43848497"/>
    <ds:schemaRef ds:uri="http://purl.org/dc/terms/"/>
    <ds:schemaRef ds:uri="4f9c820c-e7e2-444d-97ee-45f2b3485c1d"/>
    <ds:schemaRef ds:uri="http://purl.org/dc/dcmitype/"/>
    <ds:schemaRef ds:uri="http://schemas.openxmlformats.org/package/2006/metadata/core-properties"/>
    <ds:schemaRef ds:uri="http://www.w3.org/XML/1998/namespace"/>
    <ds:schemaRef ds:uri="15ffb055-6eb4-45a1-bc20-bf2ac0d420da"/>
    <ds:schemaRef ds:uri="725c79e5-42ce-4aa0-ac78-b6418001f0d2"/>
  </ds:schemaRefs>
</ds:datastoreItem>
</file>

<file path=customXml/itemProps4.xml><?xml version="1.0" encoding="utf-8"?>
<ds:datastoreItem xmlns:ds="http://schemas.openxmlformats.org/officeDocument/2006/customXml" ds:itemID="{67F030E3-A2AF-4982-9773-D77E512A748A}">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otago745054_Graduates - Copy</Template>
  <TotalTime>24</TotalTime>
  <Words>4668</Words>
  <Application>Microsoft Office PowerPoint</Application>
  <PresentationFormat>On-screen Show (16:9)</PresentationFormat>
  <Paragraphs>456</Paragraphs>
  <Slides>29</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Source Sans Pro Bold</vt:lpstr>
      <vt:lpstr>Aptos</vt:lpstr>
      <vt:lpstr>Source Sans Pro Semibold</vt:lpstr>
      <vt:lpstr>Source Sans Pro</vt:lpstr>
      <vt:lpstr>Arial Narrow</vt:lpstr>
      <vt:lpstr>Arial</vt:lpstr>
      <vt:lpstr>Office Theme</vt:lpstr>
      <vt:lpstr>PowerPoint Presentation</vt:lpstr>
      <vt:lpstr>PowerPoint Presentation</vt:lpstr>
      <vt:lpstr>Why we are here today</vt:lpstr>
      <vt:lpstr>What is an Infrastructure Strategy?</vt:lpstr>
      <vt:lpstr>What the Infrastructure Strategy must set out</vt:lpstr>
      <vt:lpstr>Where the Infrastructure Strategy fits</vt:lpstr>
      <vt:lpstr>Asset management planning</vt:lpstr>
      <vt:lpstr>Our infrastructure</vt:lpstr>
      <vt:lpstr>What the Infrastructure Strategy covers</vt:lpstr>
      <vt:lpstr>The asset portfolio at a glance</vt:lpstr>
      <vt:lpstr>Where the schemes are</vt:lpstr>
      <vt:lpstr>Significant Issues and Problem Statements</vt:lpstr>
      <vt:lpstr>Seven closely linked issues in the current Infrastructure Strategy </vt:lpstr>
      <vt:lpstr>From issues to an investment story</vt:lpstr>
      <vt:lpstr>The draft Investment Logic Map</vt:lpstr>
      <vt:lpstr>Draft problem statement 1</vt:lpstr>
      <vt:lpstr>The issues in brief   ·   Problem statement 1</vt:lpstr>
      <vt:lpstr>The issues in brief   ·   Problem statement 1</vt:lpstr>
      <vt:lpstr>Draft problem statement 2</vt:lpstr>
      <vt:lpstr>The issues in brief   ·   Problem statements 2 and 3</vt:lpstr>
      <vt:lpstr>The issues in brief   ·   Problem statement 2</vt:lpstr>
      <vt:lpstr>Draft problem statement 3</vt:lpstr>
      <vt:lpstr>The issues in brief   ·   Problem statement 3</vt:lpstr>
      <vt:lpstr>The issues in brief   ·   Problem statement 3</vt:lpstr>
      <vt:lpstr>The benefits sought</vt:lpstr>
      <vt:lpstr>Planning through reform</vt:lpstr>
      <vt:lpstr>Testing the problem statements</vt:lpstr>
      <vt:lpstr>Next steps and timing</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Infrastructure Strategy 2027-2057 WS 1</dc:title>
  <dc:subject/>
  <dc:creator>Titus.Naidoo@orc.govt.nz</dc:creator>
  <cp:keywords/>
  <dc:description/>
  <cp:lastModifiedBy>Kylie Darragh</cp:lastModifiedBy>
  <cp:revision>2</cp:revision>
  <dcterms:created xsi:type="dcterms:W3CDTF">2023-04-19T04:20:53Z</dcterms:created>
  <dcterms:modified xsi:type="dcterms:W3CDTF">2026-08-26T21:49:46Z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OriginalSubject">
    <vt:lpwstr/>
  </property>
  <property fmtid="{D5CDD505-2E9C-101B-9397-08002B2CF9AE}" pid="4" name="Order">
    <vt:r8>411000</vt:r8>
  </property>
  <property fmtid="{D5CDD505-2E9C-101B-9397-08002B2CF9AE}" pid="5" name="Archived">
    <vt:bool>false</vt:bool>
  </property>
  <property fmtid="{D5CDD505-2E9C-101B-9397-08002B2CF9AE}" pid="6" name="FullOrMinorReview">
    <vt:lpwstr>Full</vt:lpwstr>
  </property>
  <property fmtid="{D5CDD505-2E9C-101B-9397-08002B2CF9AE}" pid="7" name="MailPreviewData">
    <vt:lpwstr/>
  </property>
  <property fmtid="{D5CDD505-2E9C-101B-9397-08002B2CF9AE}" pid="8" name="ILFrom">
    <vt:lpwstr/>
  </property>
  <property fmtid="{D5CDD505-2E9C-101B-9397-08002B2CF9AE}" pid="9" name="xd_ProgID">
    <vt:lpwstr/>
  </property>
  <property fmtid="{D5CDD505-2E9C-101B-9397-08002B2CF9AE}" pid="10" name="SFID">
    <vt:lpwstr>181</vt:lpwstr>
  </property>
  <property fmtid="{D5CDD505-2E9C-101B-9397-08002B2CF9AE}" pid="11" name="ComplianceAssetId">
    <vt:lpwstr/>
  </property>
  <property fmtid="{D5CDD505-2E9C-101B-9397-08002B2CF9AE}" pid="12" name="TemplateUrl">
    <vt:lpwstr/>
  </property>
  <property fmtid="{D5CDD505-2E9C-101B-9397-08002B2CF9AE}" pid="13" name="CC">
    <vt:lpwstr/>
  </property>
  <property fmtid="{D5CDD505-2E9C-101B-9397-08002B2CF9AE}" pid="14" name="To">
    <vt:lpwstr/>
  </property>
  <property fmtid="{D5CDD505-2E9C-101B-9397-08002B2CF9AE}" pid="15" name="_ExtendedDescription">
    <vt:lpwstr/>
  </property>
  <property fmtid="{D5CDD505-2E9C-101B-9397-08002B2CF9AE}" pid="16" name="PMPType">
    <vt:lpwstr>Template</vt:lpwstr>
  </property>
  <property fmtid="{D5CDD505-2E9C-101B-9397-08002B2CF9AE}" pid="17" name="TriggerFlowInfo">
    <vt:lpwstr/>
  </property>
  <property fmtid="{D5CDD505-2E9C-101B-9397-08002B2CF9AE}" pid="18" name="xd_Signature">
    <vt:bool>false</vt:bool>
  </property>
  <property fmtid="{D5CDD505-2E9C-101B-9397-08002B2CF9AE}" pid="19" name="HarmonieUIHidden">
    <vt:lpwstr/>
  </property>
  <property fmtid="{D5CDD505-2E9C-101B-9397-08002B2CF9AE}" pid="20" name="Directorate">
    <vt:lpwstr>NA</vt:lpwstr>
  </property>
  <property fmtid="{D5CDD505-2E9C-101B-9397-08002B2CF9AE}" pid="21" name="Status">
    <vt:lpwstr>Current</vt:lpwstr>
  </property>
  <property fmtid="{D5CDD505-2E9C-101B-9397-08002B2CF9AE}" pid="22" name="ContentTypeId">
    <vt:lpwstr>0x0101002FFEDB9C6A73274794DF28531864304F</vt:lpwstr>
  </property>
  <property fmtid="{D5CDD505-2E9C-101B-9397-08002B2CF9AE}" pid="23" name="_dlc_DocIdItemGuid">
    <vt:lpwstr>2728658a-8893-48e9-b2e5-ee88781b6ce3</vt:lpwstr>
  </property>
</Properties>
</file>